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6" r:id="rId3"/>
    <p:sldId id="297" r:id="rId4"/>
    <p:sldId id="298" r:id="rId5"/>
    <p:sldId id="299" r:id="rId6"/>
    <p:sldId id="300" r:id="rId7"/>
    <p:sldId id="264" r:id="rId8"/>
    <p:sldId id="304" r:id="rId9"/>
    <p:sldId id="265" r:id="rId10"/>
    <p:sldId id="266" r:id="rId11"/>
    <p:sldId id="302" r:id="rId12"/>
    <p:sldId id="303" r:id="rId13"/>
    <p:sldId id="305" r:id="rId14"/>
    <p:sldId id="307" r:id="rId15"/>
    <p:sldId id="308" r:id="rId16"/>
    <p:sldId id="309" r:id="rId17"/>
    <p:sldId id="310" r:id="rId18"/>
    <p:sldId id="311" r:id="rId19"/>
    <p:sldId id="312" r:id="rId20"/>
    <p:sldId id="313" r:id="rId21"/>
    <p:sldId id="323" r:id="rId22"/>
    <p:sldId id="314" r:id="rId23"/>
    <p:sldId id="315" r:id="rId24"/>
    <p:sldId id="276" r:id="rId25"/>
    <p:sldId id="279" r:id="rId26"/>
    <p:sldId id="280" r:id="rId27"/>
    <p:sldId id="321" r:id="rId28"/>
    <p:sldId id="316" r:id="rId29"/>
    <p:sldId id="317" r:id="rId30"/>
    <p:sldId id="318" r:id="rId31"/>
    <p:sldId id="319" r:id="rId32"/>
    <p:sldId id="322" r:id="rId33"/>
    <p:sldId id="320" r:id="rId34"/>
    <p:sldId id="324" r:id="rId35"/>
    <p:sldId id="327" r:id="rId36"/>
    <p:sldId id="32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5988"/>
  </p:normalViewPr>
  <p:slideViewPr>
    <p:cSldViewPr snapToGrid="0">
      <p:cViewPr varScale="1">
        <p:scale>
          <a:sx n="57" d="100"/>
          <a:sy n="57" d="100"/>
        </p:scale>
        <p:origin x="192"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6F094-4DB2-F64F-9602-AAF847BD76DD}"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A2FCE-C6FD-7A40-A11A-DDB4DB1D9F3A}" type="slidenum">
              <a:rPr lang="en-GB" smtClean="0"/>
              <a:t>‹#›</a:t>
            </a:fld>
            <a:endParaRPr lang="en-GB"/>
          </a:p>
        </p:txBody>
      </p:sp>
    </p:spTree>
    <p:extLst>
      <p:ext uri="{BB962C8B-B14F-4D97-AF65-F5344CB8AC3E}">
        <p14:creationId xmlns:p14="http://schemas.microsoft.com/office/powerpoint/2010/main" val="168352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mins</a:t>
            </a:r>
          </a:p>
        </p:txBody>
      </p:sp>
      <p:sp>
        <p:nvSpPr>
          <p:cNvPr id="4" name="Slide Number Placeholder 3"/>
          <p:cNvSpPr>
            <a:spLocks noGrp="1"/>
          </p:cNvSpPr>
          <p:nvPr>
            <p:ph type="sldNum" sz="quarter" idx="5"/>
          </p:nvPr>
        </p:nvSpPr>
        <p:spPr/>
        <p:txBody>
          <a:bodyPr/>
          <a:lstStyle/>
          <a:p>
            <a:fld id="{807A2FCE-C6FD-7A40-A11A-DDB4DB1D9F3A}" type="slidenum">
              <a:rPr lang="en-GB" smtClean="0"/>
              <a:t>1</a:t>
            </a:fld>
            <a:endParaRPr lang="en-GB"/>
          </a:p>
        </p:txBody>
      </p:sp>
    </p:spTree>
    <p:extLst>
      <p:ext uri="{BB962C8B-B14F-4D97-AF65-F5344CB8AC3E}">
        <p14:creationId xmlns:p14="http://schemas.microsoft.com/office/powerpoint/2010/main" val="184675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Diederich (2003)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Reversals clearly possible, if one attribute may favour one option, but initial bias towards the other. </a:t>
            </a:r>
          </a:p>
          <a:p>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19</a:t>
            </a:fld>
            <a:endParaRPr lang="en-GB"/>
          </a:p>
        </p:txBody>
      </p:sp>
    </p:spTree>
    <p:extLst>
      <p:ext uri="{BB962C8B-B14F-4D97-AF65-F5344CB8AC3E}">
        <p14:creationId xmlns:p14="http://schemas.microsoft.com/office/powerpoint/2010/main" val="316382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20</a:t>
            </a:fld>
            <a:endParaRPr lang="en-GB"/>
          </a:p>
        </p:txBody>
      </p:sp>
    </p:spTree>
    <p:extLst>
      <p:ext uri="{BB962C8B-B14F-4D97-AF65-F5344CB8AC3E}">
        <p14:creationId xmlns:p14="http://schemas.microsoft.com/office/powerpoint/2010/main" val="75019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Times New Roman" panose="02020603050405020304" pitchFamily="18" charset="0"/>
              </a:rPr>
              <a:t>The person can try to consider the problem in isolation, but, depending on the problem and the person’s ability to focus, problem specific information will interact with the person’s general knowledge (cf. Fodor, 1983). </a:t>
            </a:r>
            <a:endParaRPr lang="en-US" dirty="0"/>
          </a:p>
        </p:txBody>
      </p:sp>
      <p:sp>
        <p:nvSpPr>
          <p:cNvPr id="4" name="Slide Number Placeholder 3"/>
          <p:cNvSpPr>
            <a:spLocks noGrp="1"/>
          </p:cNvSpPr>
          <p:nvPr>
            <p:ph type="sldNum" sz="quarter" idx="5"/>
          </p:nvPr>
        </p:nvSpPr>
        <p:spPr/>
        <p:txBody>
          <a:bodyPr/>
          <a:lstStyle/>
          <a:p>
            <a:fld id="{807A2FCE-C6FD-7A40-A11A-DDB4DB1D9F3A}" type="slidenum">
              <a:rPr lang="en-GB" smtClean="0"/>
              <a:t>21</a:t>
            </a:fld>
            <a:endParaRPr lang="en-GB"/>
          </a:p>
        </p:txBody>
      </p:sp>
    </p:spTree>
    <p:extLst>
      <p:ext uri="{BB962C8B-B14F-4D97-AF65-F5344CB8AC3E}">
        <p14:creationId xmlns:p14="http://schemas.microsoft.com/office/powerpoint/2010/main" val="105576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S equation: quantum character (oscillation) retained indefinitely. </a:t>
                </a:r>
              </a:p>
              <a:p>
                <a:r>
                  <a:rPr lang="en-GB" dirty="0"/>
                  <a:t>L: </a:t>
                </a:r>
                <a:r>
                  <a:rPr lang="en-US" sz="1800" dirty="0">
                    <a:effectLst/>
                    <a:latin typeface="Times New Roman" panose="02020603050405020304" pitchFamily="18" charset="0"/>
                    <a:ea typeface="Yu Mincho" panose="02020400000000000000" pitchFamily="18" charset="-128"/>
                  </a:rPr>
                  <a:t>When </a:t>
                </a:r>
                <a14:m>
                  <m:oMath xmlns:m="http://schemas.openxmlformats.org/officeDocument/2006/math">
                    <m:r>
                      <a:rPr lang="en-US" sz="1800" i="1">
                        <a:effectLst/>
                        <a:latin typeface="Cambria Math" panose="02040503050406030204" pitchFamily="18" charset="0"/>
                        <a:ea typeface="Yu Mincho" panose="02020400000000000000" pitchFamily="18" charset="-128"/>
                        <a:cs typeface="Times New Roman" panose="02020603050405020304" pitchFamily="18" charset="0"/>
                      </a:rPr>
                      <m:t>ℒ</m:t>
                    </m:r>
                    <m:d>
                      <m:dPr>
                        <m:ctrlPr>
                          <a:rPr lang="en-GB" i="1">
                            <a:effectLst/>
                            <a:latin typeface="Cambria Math" panose="02040503050406030204" pitchFamily="18" charset="0"/>
                            <a:ea typeface="Yu Mincho" panose="02020400000000000000" pitchFamily="18" charset="-128"/>
                          </a:rPr>
                        </m:ctrlPr>
                      </m:d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𝐼</m:t>
                        </m:r>
                      </m:e>
                    </m:d>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oMath>
                </a14:m>
                <a:r>
                  <a:rPr lang="en-US" sz="1800" dirty="0">
                    <a:effectLst/>
                    <a:latin typeface="Times New Roman" panose="02020603050405020304" pitchFamily="18" charset="0"/>
                    <a:ea typeface="Yu Mincho" panose="02020400000000000000" pitchFamily="18" charset="-128"/>
                  </a:rPr>
                  <a:t>, then the Lindblad operator is called unital and it can be shown that purity (i.e., degree of quantumness) is monotonically decreasing with time (Lidar et al., 2006). </a:t>
                </a:r>
                <a:endParaRPr lang="en-GB" dirty="0"/>
              </a:p>
            </p:txBody>
          </p:sp>
        </mc:Choice>
        <mc:Fallback xmlns="">
          <p:sp>
            <p:nvSpPr>
              <p:cNvPr id="3" name="Notes Placeholder 2"/>
              <p:cNvSpPr>
                <a:spLocks noGrp="1"/>
              </p:cNvSpPr>
              <p:nvPr>
                <p:ph type="body" idx="1"/>
              </p:nvPr>
            </p:nvSpPr>
            <p:spPr/>
            <p:txBody>
              <a:bodyPr/>
              <a:lstStyle/>
              <a:p>
                <a:r>
                  <a:rPr lang="en-GB" dirty="0"/>
                  <a:t>S equation: quantum character (oscillation) retained indefinitely. </a:t>
                </a:r>
              </a:p>
              <a:p>
                <a:r>
                  <a:rPr lang="en-GB" dirty="0"/>
                  <a:t>L: </a:t>
                </a:r>
                <a:r>
                  <a:rPr lang="en-US" sz="1800" dirty="0">
                    <a:effectLst/>
                    <a:latin typeface="Times New Roman" panose="02020603050405020304" pitchFamily="18" charset="0"/>
                    <a:ea typeface="Yu Mincho" panose="02020400000000000000" pitchFamily="18" charset="-128"/>
                  </a:rPr>
                  <a:t>When </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ℒ</a:t>
                </a:r>
                <a:r>
                  <a:rPr lang="en-GB" i="0">
                    <a:effectLst/>
                    <a:latin typeface="Cambria Math" panose="02040503050406030204" pitchFamily="18" charset="0"/>
                    <a:ea typeface="Yu Mincho" panose="02020400000000000000" pitchFamily="18" charset="-128"/>
                  </a:rPr>
                  <a:t>(</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𝐼)=0</a:t>
                </a:r>
                <a:r>
                  <a:rPr lang="en-US" sz="1800" dirty="0">
                    <a:effectLst/>
                    <a:latin typeface="Times New Roman" panose="02020603050405020304" pitchFamily="18" charset="0"/>
                    <a:ea typeface="Yu Mincho" panose="02020400000000000000" pitchFamily="18" charset="-128"/>
                  </a:rPr>
                  <a:t>, then the Lindblad operator is called unital and it can be shown that purity (i.e., degree of quantumness) is monotonically decreasing with time (Lidar et al., 2006). </a:t>
                </a:r>
                <a:endParaRPr lang="en-GB" dirty="0"/>
              </a:p>
            </p:txBody>
          </p:sp>
        </mc:Fallback>
      </mc:AlternateContent>
      <p:sp>
        <p:nvSpPr>
          <p:cNvPr id="4" name="Slide Number Placeholder 3"/>
          <p:cNvSpPr>
            <a:spLocks noGrp="1"/>
          </p:cNvSpPr>
          <p:nvPr>
            <p:ph type="sldNum" sz="quarter" idx="5"/>
          </p:nvPr>
        </p:nvSpPr>
        <p:spPr/>
        <p:txBody>
          <a:bodyPr/>
          <a:lstStyle/>
          <a:p>
            <a:fld id="{807A2FCE-C6FD-7A40-A11A-DDB4DB1D9F3A}" type="slidenum">
              <a:rPr lang="en-GB" smtClean="0"/>
              <a:t>22</a:t>
            </a:fld>
            <a:endParaRPr lang="en-GB"/>
          </a:p>
        </p:txBody>
      </p:sp>
    </p:spTree>
    <p:extLst>
      <p:ext uri="{BB962C8B-B14F-4D97-AF65-F5344CB8AC3E}">
        <p14:creationId xmlns:p14="http://schemas.microsoft.com/office/powerpoint/2010/main" val="293507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Irina Basieva came up with the model. </a:t>
                </a:r>
              </a:p>
              <a:p>
                <a:r>
                  <a:rPr lang="en-US" sz="1800" dirty="0">
                    <a:solidFill>
                      <a:srgbClr val="000000"/>
                    </a:solidFill>
                    <a:effectLst/>
                    <a:latin typeface="Times New Roman" panose="02020603050405020304" pitchFamily="18" charset="0"/>
                    <a:ea typeface="Yu Mincho" panose="02020400000000000000" pitchFamily="18" charset="-128"/>
                  </a:rPr>
                  <a:t>Parameters </a:t>
                </a:r>
                <a14:m>
                  <m:oMath xmlns:m="http://schemas.openxmlformats.org/officeDocument/2006/math">
                    <m:sSub>
                      <m:sSubPr>
                        <m:ctrlPr>
                          <a:rPr lang="en-GB" i="1">
                            <a:effectLst/>
                            <a:latin typeface="Cambria Math" panose="02040503050406030204" pitchFamily="18" charset="0"/>
                            <a:ea typeface="Yu Mincho" panose="02020400000000000000" pitchFamily="18" charset="-128"/>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12</m:t>
                        </m:r>
                      </m:sub>
                    </m:sSub>
                  </m:oMath>
                </a14:m>
                <a:r>
                  <a:rPr lang="en-US" sz="1800" dirty="0">
                    <a:effectLst/>
                    <a:latin typeface="Times New Roman" panose="02020603050405020304" pitchFamily="18" charset="0"/>
                    <a:ea typeface="Yu Mincho" panose="02020400000000000000" pitchFamily="18" charset="-128"/>
                  </a:rPr>
                  <a:t>, </a:t>
                </a:r>
                <a14:m>
                  <m:oMath xmlns:m="http://schemas.openxmlformats.org/officeDocument/2006/math">
                    <m:sSub>
                      <m:sSubPr>
                        <m:ctrlPr>
                          <a:rPr lang="en-GB" i="1">
                            <a:effectLst/>
                            <a:latin typeface="Cambria Math" panose="02040503050406030204" pitchFamily="18" charset="0"/>
                            <a:ea typeface="Yu Mincho" panose="02020400000000000000" pitchFamily="18" charset="-128"/>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32</m:t>
                        </m:r>
                      </m:sub>
                    </m:sSub>
                  </m:oMath>
                </a14:m>
                <a:r>
                  <a:rPr lang="en-US" sz="1800" dirty="0">
                    <a:effectLst/>
                    <a:latin typeface="Times New Roman" panose="02020603050405020304" pitchFamily="18" charset="0"/>
                    <a:ea typeface="Yu Mincho" panose="02020400000000000000" pitchFamily="18" charset="-128"/>
                  </a:rPr>
                  <a:t>, </a:t>
                </a:r>
                <a14:m>
                  <m:oMath xmlns:m="http://schemas.openxmlformats.org/officeDocument/2006/math">
                    <m:sSub>
                      <m:sSubPr>
                        <m:ctrlPr>
                          <a:rPr lang="en-GB" i="1">
                            <a:effectLst/>
                            <a:latin typeface="Cambria Math" panose="02040503050406030204" pitchFamily="18" charset="0"/>
                            <a:ea typeface="Yu Mincho" panose="02020400000000000000" pitchFamily="18" charset="-128"/>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21</m:t>
                        </m:r>
                      </m:sub>
                    </m:sSub>
                  </m:oMath>
                </a14:m>
                <a:r>
                  <a:rPr lang="en-US" sz="1800" dirty="0">
                    <a:effectLst/>
                    <a:latin typeface="Times New Roman" panose="02020603050405020304" pitchFamily="18" charset="0"/>
                    <a:ea typeface="Yu Mincho" panose="02020400000000000000" pitchFamily="18" charset="-128"/>
                  </a:rPr>
                  <a:t>, </a:t>
                </a:r>
                <a14:m>
                  <m:oMath xmlns:m="http://schemas.openxmlformats.org/officeDocument/2006/math">
                    <m:sSub>
                      <m:sSubPr>
                        <m:ctrlPr>
                          <a:rPr lang="en-GB" i="1">
                            <a:effectLst/>
                            <a:latin typeface="Cambria Math" panose="02040503050406030204" pitchFamily="18" charset="0"/>
                            <a:ea typeface="Yu Mincho" panose="02020400000000000000" pitchFamily="18" charset="-128"/>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23</m:t>
                        </m:r>
                      </m:sub>
                    </m:sSub>
                  </m:oMath>
                </a14:m>
                <a:r>
                  <a:rPr lang="en-US" sz="1800" dirty="0">
                    <a:effectLst/>
                    <a:latin typeface="Times New Roman" panose="02020603050405020304" pitchFamily="18" charset="0"/>
                    <a:ea typeface="Yu Mincho" panose="02020400000000000000" pitchFamily="18" charset="-128"/>
                  </a:rPr>
                  <a:t> are analogous to drift rates in a standard drift diffusion formalism </a:t>
                </a:r>
                <a:endParaRPr lang="en-GB" dirty="0"/>
              </a:p>
            </p:txBody>
          </p:sp>
        </mc:Choice>
        <mc:Fallback xmlns="">
          <p:sp>
            <p:nvSpPr>
              <p:cNvPr id="3" name="Notes Placeholder 2"/>
              <p:cNvSpPr>
                <a:spLocks noGrp="1"/>
              </p:cNvSpPr>
              <p:nvPr>
                <p:ph type="body" idx="1"/>
              </p:nvPr>
            </p:nvSpPr>
            <p:spPr/>
            <p:txBody>
              <a:bodyPr/>
              <a:lstStyle/>
              <a:p>
                <a:r>
                  <a:rPr lang="en-GB" dirty="0"/>
                  <a:t>Irina Basieva came up with the model. </a:t>
                </a:r>
              </a:p>
              <a:p>
                <a:r>
                  <a:rPr lang="en-US" sz="1800" dirty="0">
                    <a:solidFill>
                      <a:srgbClr val="000000"/>
                    </a:solidFill>
                    <a:effectLst/>
                    <a:latin typeface="Times New Roman" panose="02020603050405020304" pitchFamily="18" charset="0"/>
                    <a:ea typeface="Yu Mincho" panose="02020400000000000000" pitchFamily="18" charset="-128"/>
                  </a:rPr>
                  <a:t>Parameters </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𝑎</a:t>
                </a:r>
                <a:r>
                  <a:rPr lang="en-GB" sz="1800" i="0">
                    <a:effectLst/>
                    <a:latin typeface="Cambria Math" panose="02040503050406030204" pitchFamily="18" charset="0"/>
                    <a:ea typeface="Yu Mincho" panose="02020400000000000000" pitchFamily="18" charset="-128"/>
                    <a:cs typeface="Times New Roman" panose="02020603050405020304" pitchFamily="18" charset="0"/>
                  </a:rPr>
                  <a:t>_</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12</a:t>
                </a:r>
                <a:r>
                  <a:rPr lang="en-US" sz="1800" dirty="0">
                    <a:effectLst/>
                    <a:latin typeface="Times New Roman" panose="02020603050405020304" pitchFamily="18" charset="0"/>
                    <a:ea typeface="Yu Mincho" panose="02020400000000000000" pitchFamily="18" charset="-128"/>
                  </a:rPr>
                  <a:t>, </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𝑎</a:t>
                </a:r>
                <a:r>
                  <a:rPr lang="en-GB" sz="1800" i="0">
                    <a:effectLst/>
                    <a:latin typeface="Cambria Math" panose="02040503050406030204" pitchFamily="18" charset="0"/>
                    <a:ea typeface="Yu Mincho" panose="02020400000000000000" pitchFamily="18" charset="-128"/>
                    <a:cs typeface="Times New Roman" panose="02020603050405020304" pitchFamily="18" charset="0"/>
                  </a:rPr>
                  <a:t>_</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32</a:t>
                </a:r>
                <a:r>
                  <a:rPr lang="en-US" sz="1800" dirty="0">
                    <a:effectLst/>
                    <a:latin typeface="Times New Roman" panose="02020603050405020304" pitchFamily="18" charset="0"/>
                    <a:ea typeface="Yu Mincho" panose="02020400000000000000" pitchFamily="18" charset="-128"/>
                  </a:rPr>
                  <a:t>, </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𝑎</a:t>
                </a:r>
                <a:r>
                  <a:rPr lang="en-GB" sz="1800" i="0">
                    <a:effectLst/>
                    <a:latin typeface="Cambria Math" panose="02040503050406030204" pitchFamily="18" charset="0"/>
                    <a:ea typeface="Yu Mincho" panose="02020400000000000000" pitchFamily="18" charset="-128"/>
                    <a:cs typeface="Times New Roman" panose="02020603050405020304" pitchFamily="18" charset="0"/>
                  </a:rPr>
                  <a:t>_</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21</a:t>
                </a:r>
                <a:r>
                  <a:rPr lang="en-US" sz="1800" dirty="0">
                    <a:effectLst/>
                    <a:latin typeface="Times New Roman" panose="02020603050405020304" pitchFamily="18" charset="0"/>
                    <a:ea typeface="Yu Mincho" panose="02020400000000000000" pitchFamily="18" charset="-128"/>
                  </a:rPr>
                  <a:t>, </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𝑎</a:t>
                </a:r>
                <a:r>
                  <a:rPr lang="en-GB" sz="1800" i="0">
                    <a:effectLst/>
                    <a:latin typeface="Cambria Math" panose="02040503050406030204" pitchFamily="18" charset="0"/>
                    <a:ea typeface="Yu Mincho" panose="02020400000000000000" pitchFamily="18" charset="-128"/>
                    <a:cs typeface="Times New Roman" panose="02020603050405020304" pitchFamily="18" charset="0"/>
                  </a:rPr>
                  <a:t>_</a:t>
                </a:r>
                <a:r>
                  <a:rPr lang="en-US" sz="1800" i="0">
                    <a:effectLst/>
                    <a:latin typeface="Cambria Math" panose="02040503050406030204" pitchFamily="18" charset="0"/>
                    <a:ea typeface="Yu Mincho" panose="02020400000000000000" pitchFamily="18" charset="-128"/>
                    <a:cs typeface="Times New Roman" panose="02020603050405020304" pitchFamily="18" charset="0"/>
                  </a:rPr>
                  <a:t>23</a:t>
                </a:r>
                <a:r>
                  <a:rPr lang="en-US" sz="1800" dirty="0">
                    <a:effectLst/>
                    <a:latin typeface="Times New Roman" panose="02020603050405020304" pitchFamily="18" charset="0"/>
                    <a:ea typeface="Yu Mincho" panose="02020400000000000000" pitchFamily="18" charset="-128"/>
                  </a:rPr>
                  <a:t> are analogous to drift rates in a standard drift diffusion formalism </a:t>
                </a:r>
                <a:endParaRPr lang="en-GB" dirty="0"/>
              </a:p>
            </p:txBody>
          </p:sp>
        </mc:Fallback>
      </mc:AlternateContent>
      <p:sp>
        <p:nvSpPr>
          <p:cNvPr id="4" name="Slide Number Placeholder 3"/>
          <p:cNvSpPr>
            <a:spLocks noGrp="1"/>
          </p:cNvSpPr>
          <p:nvPr>
            <p:ph type="sldNum" sz="quarter" idx="5"/>
          </p:nvPr>
        </p:nvSpPr>
        <p:spPr/>
        <p:txBody>
          <a:bodyPr/>
          <a:lstStyle/>
          <a:p>
            <a:fld id="{807A2FCE-C6FD-7A40-A11A-DDB4DB1D9F3A}" type="slidenum">
              <a:rPr lang="en-GB" smtClean="0"/>
              <a:t>23</a:t>
            </a:fld>
            <a:endParaRPr lang="en-GB"/>
          </a:p>
        </p:txBody>
      </p:sp>
    </p:spTree>
    <p:extLst>
      <p:ext uri="{BB962C8B-B14F-4D97-AF65-F5344CB8AC3E}">
        <p14:creationId xmlns:p14="http://schemas.microsoft.com/office/powerpoint/2010/main" val="221858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evidence accumulation towards particular options is balanced against the degree of intrinsic oscillation in the system </a:t>
            </a:r>
          </a:p>
          <a:p>
            <a:endParaRPr lang="en-US" sz="1800" dirty="0">
              <a:effectLst/>
              <a:latin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28</a:t>
            </a:fld>
            <a:endParaRPr lang="en-GB"/>
          </a:p>
        </p:txBody>
      </p:sp>
    </p:spTree>
    <p:extLst>
      <p:ext uri="{BB962C8B-B14F-4D97-AF65-F5344CB8AC3E}">
        <p14:creationId xmlns:p14="http://schemas.microsoft.com/office/powerpoint/2010/main" val="91594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t>
            </a:r>
            <a:r>
              <a:rPr lang="en-US" sz="1800" dirty="0">
                <a:effectLst/>
                <a:latin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ther findings particularly from neuroscience, however, also support decision-to-threshold models (see Gold &amp; </a:t>
            </a:r>
            <a:r>
              <a:rPr lang="en-US" sz="1800" dirty="0" err="1">
                <a:effectLst/>
                <a:latin typeface="Times New Roman" panose="02020603050405020304" pitchFamily="18" charset="0"/>
                <a:ea typeface="Times New Roman" panose="02020603050405020304" pitchFamily="18" charset="0"/>
              </a:rPr>
              <a:t>Shadlen</a:t>
            </a:r>
            <a:r>
              <a:rPr lang="en-US" sz="1800" dirty="0">
                <a:effectLst/>
                <a:latin typeface="Times New Roman" panose="02020603050405020304" pitchFamily="18" charset="0"/>
                <a:ea typeface="Times New Roman" panose="02020603050405020304" pitchFamily="18" charset="0"/>
              </a:rPr>
              <a:t>, 2007, for a review). It seems, therefore, that there is evidence in the literature for both kinds of processes</a:t>
            </a:r>
            <a:r>
              <a:rPr lang="en-GB" dirty="0">
                <a:effectLst/>
              </a:rPr>
              <a:t> </a:t>
            </a:r>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29</a:t>
            </a:fld>
            <a:endParaRPr lang="en-GB"/>
          </a:p>
        </p:txBody>
      </p:sp>
    </p:spTree>
    <p:extLst>
      <p:ext uri="{BB962C8B-B14F-4D97-AF65-F5344CB8AC3E}">
        <p14:creationId xmlns:p14="http://schemas.microsoft.com/office/powerpoint/2010/main" val="194860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models better than null; simpler model better. </a:t>
            </a:r>
          </a:p>
          <a:p>
            <a:r>
              <a:rPr lang="en-GB" dirty="0"/>
              <a:t>We can have fun spending the next 3 hours going through all 270 graphs…</a:t>
            </a:r>
          </a:p>
        </p:txBody>
      </p:sp>
      <p:sp>
        <p:nvSpPr>
          <p:cNvPr id="4" name="Slide Number Placeholder 3"/>
          <p:cNvSpPr>
            <a:spLocks noGrp="1"/>
          </p:cNvSpPr>
          <p:nvPr>
            <p:ph type="sldNum" sz="quarter" idx="5"/>
          </p:nvPr>
        </p:nvSpPr>
        <p:spPr/>
        <p:txBody>
          <a:bodyPr/>
          <a:lstStyle/>
          <a:p>
            <a:fld id="{807A2FCE-C6FD-7A40-A11A-DDB4DB1D9F3A}" type="slidenum">
              <a:rPr lang="en-GB" smtClean="0"/>
              <a:t>31</a:t>
            </a:fld>
            <a:endParaRPr lang="en-GB"/>
          </a:p>
        </p:txBody>
      </p:sp>
    </p:spTree>
    <p:extLst>
      <p:ext uri="{BB962C8B-B14F-4D97-AF65-F5344CB8AC3E}">
        <p14:creationId xmlns:p14="http://schemas.microsoft.com/office/powerpoint/2010/main" val="230737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A2FCE-C6FD-7A40-A11A-DDB4DB1D9F3A}" type="slidenum">
              <a:rPr lang="en-GB" smtClean="0"/>
              <a:t>32</a:t>
            </a:fld>
            <a:endParaRPr lang="en-GB"/>
          </a:p>
        </p:txBody>
      </p:sp>
    </p:spTree>
    <p:extLst>
      <p:ext uri="{BB962C8B-B14F-4D97-AF65-F5344CB8AC3E}">
        <p14:creationId xmlns:p14="http://schemas.microsoft.com/office/powerpoint/2010/main" val="98926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33</a:t>
            </a:fld>
            <a:endParaRPr lang="en-GB"/>
          </a:p>
        </p:txBody>
      </p:sp>
    </p:spTree>
    <p:extLst>
      <p:ext uri="{BB962C8B-B14F-4D97-AF65-F5344CB8AC3E}">
        <p14:creationId xmlns:p14="http://schemas.microsoft.com/office/powerpoint/2010/main" val="419202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days one can almost add heating a house…</a:t>
            </a:r>
          </a:p>
        </p:txBody>
      </p:sp>
      <p:sp>
        <p:nvSpPr>
          <p:cNvPr id="4" name="Slide Number Placeholder 3"/>
          <p:cNvSpPr>
            <a:spLocks noGrp="1"/>
          </p:cNvSpPr>
          <p:nvPr>
            <p:ph type="sldNum" sz="quarter" idx="5"/>
          </p:nvPr>
        </p:nvSpPr>
        <p:spPr/>
        <p:txBody>
          <a:bodyPr/>
          <a:lstStyle/>
          <a:p>
            <a:fld id="{807A2FCE-C6FD-7A40-A11A-DDB4DB1D9F3A}" type="slidenum">
              <a:rPr lang="en-GB" smtClean="0"/>
              <a:t>2</a:t>
            </a:fld>
            <a:endParaRPr lang="en-GB"/>
          </a:p>
        </p:txBody>
      </p:sp>
    </p:spTree>
    <p:extLst>
      <p:ext uri="{BB962C8B-B14F-4D97-AF65-F5344CB8AC3E}">
        <p14:creationId xmlns:p14="http://schemas.microsoft.com/office/powerpoint/2010/main" val="720588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pitchFamily="2" charset="0"/>
              </a:rPr>
              <a:t>Murphy, G. L.., </a:t>
            </a:r>
            <a:r>
              <a:rPr lang="en-GB" sz="1800" dirty="0" err="1">
                <a:effectLst/>
                <a:latin typeface="Times New Roman" panose="02020603050405020304" pitchFamily="18" charset="0"/>
                <a:ea typeface="Times New Roman" panose="02020603050405020304" pitchFamily="18" charset="0"/>
                <a:cs typeface="Times" pitchFamily="2" charset="0"/>
              </a:rPr>
              <a:t>Medin</a:t>
            </a:r>
            <a:r>
              <a:rPr lang="en-GB" sz="1800" dirty="0">
                <a:effectLst/>
                <a:latin typeface="Times New Roman" panose="02020603050405020304" pitchFamily="18" charset="0"/>
                <a:ea typeface="Times New Roman" panose="02020603050405020304" pitchFamily="18" charset="0"/>
                <a:cs typeface="Times" pitchFamily="2" charset="0"/>
              </a:rPr>
              <a:t>, D. L. (1985). The Role of Theories in Conceptual Coherence, </a:t>
            </a:r>
            <a:r>
              <a:rPr lang="en-GB" sz="1800" u="sng" dirty="0">
                <a:effectLst/>
                <a:latin typeface="Times New Roman" panose="02020603050405020304" pitchFamily="18" charset="0"/>
                <a:ea typeface="Times New Roman" panose="02020603050405020304" pitchFamily="18" charset="0"/>
                <a:cs typeface="Times" pitchFamily="2" charset="0"/>
              </a:rPr>
              <a:t>Psychological Review</a:t>
            </a:r>
            <a:r>
              <a:rPr lang="en-GB" sz="1800" dirty="0">
                <a:effectLst/>
                <a:latin typeface="Times New Roman" panose="02020603050405020304" pitchFamily="18" charset="0"/>
                <a:ea typeface="Times New Roman" panose="02020603050405020304" pitchFamily="18" charset="0"/>
                <a:cs typeface="Times" pitchFamily="2" charset="0"/>
              </a:rPr>
              <a:t>, 92, 289-316.</a:t>
            </a:r>
            <a:endParaRPr lang="en-GB" sz="1800" dirty="0">
              <a:effectLst/>
              <a:latin typeface="Times" pitchFamily="2" charset="0"/>
              <a:ea typeface="Times New Roman" panose="02020603050405020304" pitchFamily="18" charset="0"/>
              <a:cs typeface="Times" pitchFamily="2" charset="0"/>
            </a:endParaRPr>
          </a:p>
          <a:p>
            <a:endParaRPr lang="en-US" dirty="0"/>
          </a:p>
        </p:txBody>
      </p:sp>
      <p:sp>
        <p:nvSpPr>
          <p:cNvPr id="4" name="Slide Number Placeholder 3"/>
          <p:cNvSpPr>
            <a:spLocks noGrp="1"/>
          </p:cNvSpPr>
          <p:nvPr>
            <p:ph type="sldNum" sz="quarter" idx="5"/>
          </p:nvPr>
        </p:nvSpPr>
        <p:spPr/>
        <p:txBody>
          <a:bodyPr/>
          <a:lstStyle/>
          <a:p>
            <a:fld id="{807A2FCE-C6FD-7A40-A11A-DDB4DB1D9F3A}" type="slidenum">
              <a:rPr lang="en-GB" smtClean="0"/>
              <a:t>34</a:t>
            </a:fld>
            <a:endParaRPr lang="en-GB"/>
          </a:p>
        </p:txBody>
      </p:sp>
    </p:spTree>
    <p:extLst>
      <p:ext uri="{BB962C8B-B14F-4D97-AF65-F5344CB8AC3E}">
        <p14:creationId xmlns:p14="http://schemas.microsoft.com/office/powerpoint/2010/main" val="135203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Inferring decisions from stabilization is not uncommon in the literature and, for example, is assumed by various models such as those of </a:t>
            </a:r>
            <a:r>
              <a:rPr lang="en-US" sz="1800" dirty="0" err="1">
                <a:effectLst/>
                <a:latin typeface="Times New Roman" panose="02020603050405020304" pitchFamily="18" charset="0"/>
                <a:ea typeface="Times New Roman" panose="02020603050405020304" pitchFamily="18" charset="0"/>
              </a:rPr>
              <a:t>Glöckner</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Betsch</a:t>
            </a:r>
            <a:r>
              <a:rPr lang="en-US" sz="1800" dirty="0">
                <a:effectLst/>
                <a:latin typeface="Times New Roman" panose="02020603050405020304" pitchFamily="18" charset="0"/>
                <a:ea typeface="Times New Roman" panose="02020603050405020304" pitchFamily="18" charset="0"/>
              </a:rPr>
              <a:t> (2008), McClelland et al. (2014), or </a:t>
            </a:r>
            <a:r>
              <a:rPr lang="en-US" sz="1800" dirty="0" err="1">
                <a:effectLst/>
                <a:latin typeface="Times New Roman" panose="02020603050405020304" pitchFamily="18" charset="0"/>
                <a:ea typeface="Times New Roman" panose="02020603050405020304" pitchFamily="18" charset="0"/>
              </a:rPr>
              <a:t>Thagard</a:t>
            </a:r>
            <a:r>
              <a:rPr lang="en-US" sz="1800" dirty="0">
                <a:effectLst/>
                <a:latin typeface="Times New Roman" panose="02020603050405020304" pitchFamily="18" charset="0"/>
                <a:ea typeface="Times New Roman" panose="02020603050405020304" pitchFamily="18" charset="0"/>
              </a:rPr>
              <a:t> (1989</a:t>
            </a:r>
            <a:r>
              <a:rPr lang="en-GB" dirty="0">
                <a:effectLst/>
              </a:rPr>
              <a:t> </a:t>
            </a:r>
            <a:endParaRPr lang="en-US" dirty="0"/>
          </a:p>
        </p:txBody>
      </p:sp>
      <p:sp>
        <p:nvSpPr>
          <p:cNvPr id="4" name="Slide Number Placeholder 3"/>
          <p:cNvSpPr>
            <a:spLocks noGrp="1"/>
          </p:cNvSpPr>
          <p:nvPr>
            <p:ph type="sldNum" sz="quarter" idx="5"/>
          </p:nvPr>
        </p:nvSpPr>
        <p:spPr/>
        <p:txBody>
          <a:bodyPr/>
          <a:lstStyle/>
          <a:p>
            <a:fld id="{807A2FCE-C6FD-7A40-A11A-DDB4DB1D9F3A}" type="slidenum">
              <a:rPr lang="en-GB" smtClean="0"/>
              <a:t>35</a:t>
            </a:fld>
            <a:endParaRPr lang="en-GB"/>
          </a:p>
        </p:txBody>
      </p:sp>
    </p:spTree>
    <p:extLst>
      <p:ext uri="{BB962C8B-B14F-4D97-AF65-F5344CB8AC3E}">
        <p14:creationId xmlns:p14="http://schemas.microsoft.com/office/powerpoint/2010/main" val="291030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are looking at here is an increase in ‘survival probability’, with more measurements, but there are some nuances which prevent a straight picture (e.g., there is a probability that you’d just change opinion by chance on any response). </a:t>
            </a:r>
          </a:p>
        </p:txBody>
      </p:sp>
      <p:sp>
        <p:nvSpPr>
          <p:cNvPr id="4" name="Slide Number Placeholder 3"/>
          <p:cNvSpPr>
            <a:spLocks noGrp="1"/>
          </p:cNvSpPr>
          <p:nvPr>
            <p:ph type="sldNum" sz="quarter" idx="5"/>
          </p:nvPr>
        </p:nvSpPr>
        <p:spPr/>
        <p:txBody>
          <a:bodyPr/>
          <a:lstStyle/>
          <a:p>
            <a:fld id="{807A2FCE-C6FD-7A40-A11A-DDB4DB1D9F3A}" type="slidenum">
              <a:rPr lang="en-GB" smtClean="0"/>
              <a:t>4</a:t>
            </a:fld>
            <a:endParaRPr lang="en-GB"/>
          </a:p>
        </p:txBody>
      </p:sp>
    </p:spTree>
    <p:extLst>
      <p:ext uri="{BB962C8B-B14F-4D97-AF65-F5344CB8AC3E}">
        <p14:creationId xmlns:p14="http://schemas.microsoft.com/office/powerpoint/2010/main" val="393727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read the arguments first, clearly they might start processing the decision. </a:t>
            </a:r>
          </a:p>
          <a:p>
            <a:r>
              <a:rPr lang="en-GB" dirty="0"/>
              <a:t>But we need this pre-processing step, since we do not want to contaminate a decision process, with a process of just reading the arguments. </a:t>
            </a:r>
          </a:p>
          <a:p>
            <a:r>
              <a:rPr lang="en-GB" dirty="0"/>
              <a:t>Eye tracking was measured only in the second case. </a:t>
            </a:r>
          </a:p>
        </p:txBody>
      </p:sp>
      <p:sp>
        <p:nvSpPr>
          <p:cNvPr id="4" name="Slide Number Placeholder 3"/>
          <p:cNvSpPr>
            <a:spLocks noGrp="1"/>
          </p:cNvSpPr>
          <p:nvPr>
            <p:ph type="sldNum" sz="quarter" idx="5"/>
          </p:nvPr>
        </p:nvSpPr>
        <p:spPr/>
        <p:txBody>
          <a:bodyPr/>
          <a:lstStyle/>
          <a:p>
            <a:fld id="{807A2FCE-C6FD-7A40-A11A-DDB4DB1D9F3A}" type="slidenum">
              <a:rPr lang="en-GB" smtClean="0"/>
              <a:t>10</a:t>
            </a:fld>
            <a:endParaRPr lang="en-GB"/>
          </a:p>
        </p:txBody>
      </p:sp>
    </p:spTree>
    <p:extLst>
      <p:ext uri="{BB962C8B-B14F-4D97-AF65-F5344CB8AC3E}">
        <p14:creationId xmlns:p14="http://schemas.microsoft.com/office/powerpoint/2010/main" val="17059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 scan path. </a:t>
            </a:r>
          </a:p>
        </p:txBody>
      </p:sp>
      <p:sp>
        <p:nvSpPr>
          <p:cNvPr id="4" name="Slide Number Placeholder 3"/>
          <p:cNvSpPr>
            <a:spLocks noGrp="1"/>
          </p:cNvSpPr>
          <p:nvPr>
            <p:ph type="sldNum" sz="quarter" idx="5"/>
          </p:nvPr>
        </p:nvSpPr>
        <p:spPr/>
        <p:txBody>
          <a:bodyPr/>
          <a:lstStyle/>
          <a:p>
            <a:fld id="{807A2FCE-C6FD-7A40-A11A-DDB4DB1D9F3A}" type="slidenum">
              <a:rPr lang="en-GB" smtClean="0"/>
              <a:t>12</a:t>
            </a:fld>
            <a:endParaRPr lang="en-GB"/>
          </a:p>
        </p:txBody>
      </p:sp>
    </p:spTree>
    <p:extLst>
      <p:ext uri="{BB962C8B-B14F-4D97-AF65-F5344CB8AC3E}">
        <p14:creationId xmlns:p14="http://schemas.microsoft.com/office/powerpoint/2010/main" val="50957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peace of mind results </a:t>
            </a:r>
          </a:p>
          <a:p>
            <a:r>
              <a:rPr lang="en-GB" dirty="0"/>
              <a:t>correlations uncorrected (they are indicative) </a:t>
            </a:r>
          </a:p>
        </p:txBody>
      </p:sp>
      <p:sp>
        <p:nvSpPr>
          <p:cNvPr id="4" name="Slide Number Placeholder 3"/>
          <p:cNvSpPr>
            <a:spLocks noGrp="1"/>
          </p:cNvSpPr>
          <p:nvPr>
            <p:ph type="sldNum" sz="quarter" idx="5"/>
          </p:nvPr>
        </p:nvSpPr>
        <p:spPr/>
        <p:txBody>
          <a:bodyPr/>
          <a:lstStyle/>
          <a:p>
            <a:fld id="{807A2FCE-C6FD-7A40-A11A-DDB4DB1D9F3A}" type="slidenum">
              <a:rPr lang="en-GB" smtClean="0"/>
              <a:t>13</a:t>
            </a:fld>
            <a:endParaRPr lang="en-GB"/>
          </a:p>
        </p:txBody>
      </p:sp>
    </p:spTree>
    <p:extLst>
      <p:ext uri="{BB962C8B-B14F-4D97-AF65-F5344CB8AC3E}">
        <p14:creationId xmlns:p14="http://schemas.microsoft.com/office/powerpoint/2010/main" val="246448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useful to know for </a:t>
            </a:r>
            <a:r>
              <a:rPr lang="en-GB" dirty="0" err="1"/>
              <a:t>modeling</a:t>
            </a:r>
            <a:r>
              <a:rPr lang="en-GB" dirty="0"/>
              <a:t>…</a:t>
            </a:r>
          </a:p>
          <a:p>
            <a:r>
              <a:rPr lang="en-GB" dirty="0"/>
              <a:t>First derivative: </a:t>
            </a:r>
            <a:r>
              <a:rPr lang="en-GB" sz="1800" dirty="0">
                <a:effectLst/>
                <a:latin typeface="Times New Roman" panose="02020603050405020304" pitchFamily="18" charset="0"/>
                <a:ea typeface="Times New Roman" panose="02020603050405020304" pitchFamily="18" charset="0"/>
              </a:rPr>
              <a:t>at different points tells us whether at that point the function is changing violently/ steeply vs. weakly. In trying to capture the idea of gradually quenched oscillations, a distinction between violent vs. weak oscillations is helpful because it informs whether oscillations are strong vs. weak.</a:t>
            </a:r>
            <a:r>
              <a:rPr lang="en-GB" dirty="0">
                <a:effectLst/>
              </a:rPr>
              <a:t> </a:t>
            </a:r>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14</a:t>
            </a:fld>
            <a:endParaRPr lang="en-GB"/>
          </a:p>
        </p:txBody>
      </p:sp>
    </p:spTree>
    <p:extLst>
      <p:ext uri="{BB962C8B-B14F-4D97-AF65-F5344CB8AC3E}">
        <p14:creationId xmlns:p14="http://schemas.microsoft.com/office/powerpoint/2010/main" val="140462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some smoothing!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green line corresponds to fixations in the pros/ yes AOI, the red line to fixations in the cons/ no AOI, and the blue dotted line to neither (which includes eye blinks). The horizontal line is time bin, corresponding to 200ms; note, second stage decisions end shortly after 75 time bins (15s). The vertical line indicates fixation proportion.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There are 45 participants x 3 scenarios x 2 decisions stages charts like this. </a:t>
            </a:r>
            <a:endParaRPr lang="en-GB" sz="1800" dirty="0">
              <a:effectLst/>
              <a:latin typeface="Times New Roman" panose="02020603050405020304" pitchFamily="18" charset="0"/>
              <a:ea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15</a:t>
            </a:fld>
            <a:endParaRPr lang="en-GB"/>
          </a:p>
        </p:txBody>
      </p:sp>
    </p:spTree>
    <p:extLst>
      <p:ext uri="{BB962C8B-B14F-4D97-AF65-F5344CB8AC3E}">
        <p14:creationId xmlns:p14="http://schemas.microsoft.com/office/powerpoint/2010/main" val="361257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Progressively more complex analyses…</a:t>
            </a:r>
          </a:p>
          <a:p>
            <a:r>
              <a:rPr lang="en-GB" sz="1800" dirty="0">
                <a:effectLst/>
                <a:latin typeface="Times New Roman" panose="02020603050405020304" pitchFamily="18" charset="0"/>
                <a:ea typeface="Times New Roman" panose="02020603050405020304" pitchFamily="18" charset="0"/>
              </a:rPr>
              <a:t>This approach was repeated for the two dependent variables, probability of transitions and absolute derivatives (employing the R packages lme4, Bates, </a:t>
            </a:r>
            <a:r>
              <a:rPr lang="en-GB" sz="1800" dirty="0" err="1">
                <a:effectLst/>
                <a:latin typeface="Times New Roman" panose="02020603050405020304" pitchFamily="18" charset="0"/>
                <a:ea typeface="Times New Roman" panose="02020603050405020304" pitchFamily="18" charset="0"/>
              </a:rPr>
              <a:t>Maechler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Bolker</a:t>
            </a:r>
            <a:r>
              <a:rPr lang="en-GB" sz="1800" dirty="0">
                <a:effectLst/>
                <a:latin typeface="Times New Roman" panose="02020603050405020304" pitchFamily="18" charset="0"/>
                <a:ea typeface="Times New Roman" panose="02020603050405020304" pitchFamily="18" charset="0"/>
              </a:rPr>
              <a:t>, &amp; Walker, 2015, </a:t>
            </a:r>
            <a:r>
              <a:rPr lang="en-GB" sz="1800" dirty="0" err="1">
                <a:effectLst/>
                <a:latin typeface="Times New Roman" panose="02020603050405020304" pitchFamily="18" charset="0"/>
                <a:ea typeface="Times New Roman" panose="02020603050405020304" pitchFamily="18" charset="0"/>
              </a:rPr>
              <a:t>afex</a:t>
            </a:r>
            <a:r>
              <a:rPr lang="en-GB" sz="1800" dirty="0">
                <a:effectLst/>
                <a:latin typeface="Times New Roman" panose="02020603050405020304" pitchFamily="18" charset="0"/>
                <a:ea typeface="Times New Roman" panose="02020603050405020304" pitchFamily="18" charset="0"/>
              </a:rPr>
              <a:t>, Singmann, </a:t>
            </a:r>
            <a:r>
              <a:rPr lang="en-GB" sz="1800" dirty="0" err="1">
                <a:effectLst/>
                <a:latin typeface="Times New Roman" panose="02020603050405020304" pitchFamily="18" charset="0"/>
                <a:ea typeface="Times New Roman" panose="02020603050405020304" pitchFamily="18" charset="0"/>
              </a:rPr>
              <a:t>Bolker</a:t>
            </a:r>
            <a:r>
              <a:rPr lang="en-GB" sz="1800" dirty="0">
                <a:effectLst/>
                <a:latin typeface="Times New Roman" panose="02020603050405020304" pitchFamily="18" charset="0"/>
                <a:ea typeface="Times New Roman" panose="02020603050405020304" pitchFamily="18" charset="0"/>
              </a:rPr>
              <a:t>, Westfall, </a:t>
            </a:r>
            <a:r>
              <a:rPr lang="en-GB" sz="1800" dirty="0" err="1">
                <a:effectLst/>
                <a:latin typeface="Times New Roman" panose="02020603050405020304" pitchFamily="18" charset="0"/>
                <a:ea typeface="Times New Roman" panose="02020603050405020304" pitchFamily="18" charset="0"/>
              </a:rPr>
              <a:t>Aust</a:t>
            </a:r>
            <a:r>
              <a:rPr lang="en-GB" sz="1800" dirty="0">
                <a:effectLst/>
                <a:latin typeface="Times New Roman" panose="02020603050405020304" pitchFamily="18" charset="0"/>
                <a:ea typeface="Times New Roman" panose="02020603050405020304" pitchFamily="18" charset="0"/>
              </a:rPr>
              <a:t>, &amp; Ben-</a:t>
            </a:r>
            <a:r>
              <a:rPr lang="en-GB" sz="1800" dirty="0" err="1">
                <a:effectLst/>
                <a:latin typeface="Times New Roman" panose="02020603050405020304" pitchFamily="18" charset="0"/>
                <a:ea typeface="Times New Roman" panose="02020603050405020304" pitchFamily="18" charset="0"/>
              </a:rPr>
              <a:t>Shachar</a:t>
            </a:r>
            <a:r>
              <a:rPr lang="en-GB" sz="1800" dirty="0">
                <a:effectLst/>
                <a:latin typeface="Times New Roman" panose="02020603050405020304" pitchFamily="18" charset="0"/>
                <a:ea typeface="Times New Roman" panose="02020603050405020304" pitchFamily="18" charset="0"/>
              </a:rPr>
              <a:t>, 2020, and </a:t>
            </a:r>
            <a:r>
              <a:rPr lang="en-GB" sz="1800" dirty="0" err="1">
                <a:effectLst/>
                <a:latin typeface="Times New Roman" panose="02020603050405020304" pitchFamily="18" charset="0"/>
                <a:ea typeface="Times New Roman" panose="02020603050405020304" pitchFamily="18" charset="0"/>
              </a:rPr>
              <a:t>emmeans</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Lenth</a:t>
            </a:r>
            <a:r>
              <a:rPr lang="en-GB" sz="1800" dirty="0">
                <a:effectLst/>
                <a:latin typeface="Times New Roman" panose="02020603050405020304" pitchFamily="18" charset="0"/>
                <a:ea typeface="Times New Roman" panose="02020603050405020304" pitchFamily="18" charset="0"/>
              </a:rPr>
              <a:t>, 2020). </a:t>
            </a:r>
            <a:endParaRPr lang="en-GB" dirty="0"/>
          </a:p>
        </p:txBody>
      </p:sp>
      <p:sp>
        <p:nvSpPr>
          <p:cNvPr id="4" name="Slide Number Placeholder 3"/>
          <p:cNvSpPr>
            <a:spLocks noGrp="1"/>
          </p:cNvSpPr>
          <p:nvPr>
            <p:ph type="sldNum" sz="quarter" idx="5"/>
          </p:nvPr>
        </p:nvSpPr>
        <p:spPr/>
        <p:txBody>
          <a:bodyPr/>
          <a:lstStyle/>
          <a:p>
            <a:fld id="{807A2FCE-C6FD-7A40-A11A-DDB4DB1D9F3A}" type="slidenum">
              <a:rPr lang="en-GB" smtClean="0"/>
              <a:t>16</a:t>
            </a:fld>
            <a:endParaRPr lang="en-GB"/>
          </a:p>
        </p:txBody>
      </p:sp>
    </p:spTree>
    <p:extLst>
      <p:ext uri="{BB962C8B-B14F-4D97-AF65-F5344CB8AC3E}">
        <p14:creationId xmlns:p14="http://schemas.microsoft.com/office/powerpoint/2010/main" val="168120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1E81-D769-4C8F-96CA-202EE72A8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E9E69E-A58C-4F4A-9B48-AD3785FD4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2BD3D0-B9D7-4CDA-AE96-36B6892327CF}"/>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5" name="Footer Placeholder 4">
            <a:extLst>
              <a:ext uri="{FF2B5EF4-FFF2-40B4-BE49-F238E27FC236}">
                <a16:creationId xmlns:a16="http://schemas.microsoft.com/office/drawing/2014/main" id="{F48963A4-CB6E-43FA-9241-06621F0EB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45A04D-0B4D-4374-81E3-8F3E33EA0351}"/>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26761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EFBD-E4AA-4A0E-91EF-4FF0BE1432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875281-2364-45A6-B526-9B47FCDC1F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450FF-851A-4E3B-BB10-0540335BCFD6}"/>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5" name="Footer Placeholder 4">
            <a:extLst>
              <a:ext uri="{FF2B5EF4-FFF2-40B4-BE49-F238E27FC236}">
                <a16:creationId xmlns:a16="http://schemas.microsoft.com/office/drawing/2014/main" id="{DA0BFF40-FE1F-4D28-812D-9BBCAACAA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38E3C-DCD1-4AC8-9F1F-BCBD57F732DF}"/>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290533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96793-D8AF-4BBA-82AB-160B4A606D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DE97C8-0D8E-4154-90D0-632CD5B120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74F18-D2DC-4E65-9CF2-747D0586C530}"/>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5" name="Footer Placeholder 4">
            <a:extLst>
              <a:ext uri="{FF2B5EF4-FFF2-40B4-BE49-F238E27FC236}">
                <a16:creationId xmlns:a16="http://schemas.microsoft.com/office/drawing/2014/main" id="{A38E39AB-65E8-4C88-9436-2F6B277EA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32644A-5645-4F50-9196-267D4F1B1E98}"/>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65703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F8EF-04D9-4A0A-97AF-8A4F482D3A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9544E-75B4-4DBF-A9ED-99BB29FBB8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376F6A-6172-4135-BE4D-51F01B8FE132}"/>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5" name="Footer Placeholder 4">
            <a:extLst>
              <a:ext uri="{FF2B5EF4-FFF2-40B4-BE49-F238E27FC236}">
                <a16:creationId xmlns:a16="http://schemas.microsoft.com/office/drawing/2014/main" id="{95DAF2F4-BCD4-4958-B428-D0B25E40B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3B1CF-AE76-4A01-B3AC-C1FB115F0FCD}"/>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17873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1A9D-C93D-4A1D-AA16-7F696B707F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48982E-A5A4-4881-81ED-052BD13AB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5EDD5A-5430-4C6C-83C6-5EE4765C280B}"/>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5" name="Footer Placeholder 4">
            <a:extLst>
              <a:ext uri="{FF2B5EF4-FFF2-40B4-BE49-F238E27FC236}">
                <a16:creationId xmlns:a16="http://schemas.microsoft.com/office/drawing/2014/main" id="{64CB3EB8-CD1D-4B8A-85B5-19179E22F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7F9A4-68AA-40B7-A3DF-EE7190CF5D1D}"/>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14571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CA8-6489-4AF0-94BB-F65A39E9EE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BAFCD1-CBBA-4E82-A315-93FC2C65DA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D8DC0A-5EC0-4D00-A3BE-2A267E151A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859A7-D5E5-4A31-B0E0-7F1B86F176DA}"/>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6" name="Footer Placeholder 5">
            <a:extLst>
              <a:ext uri="{FF2B5EF4-FFF2-40B4-BE49-F238E27FC236}">
                <a16:creationId xmlns:a16="http://schemas.microsoft.com/office/drawing/2014/main" id="{04B7C2CC-D030-44D1-908B-70DCA59EB4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EC13B9-4969-4ADB-85F1-AA40A84B7314}"/>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23070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A8FB-83F0-4783-9A0E-08FD2A0A97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CEC8E-09B3-4BD2-BC8F-A9C62B652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6E590-2324-4CF8-A49D-46542C6B68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14721-6B7D-46B0-88A8-545DECD0ED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BB53F6-C814-4F8D-99AC-2CFCD5ABAC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0DD6CB-8106-4CBF-AD87-30F88432083A}"/>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8" name="Footer Placeholder 7">
            <a:extLst>
              <a:ext uri="{FF2B5EF4-FFF2-40B4-BE49-F238E27FC236}">
                <a16:creationId xmlns:a16="http://schemas.microsoft.com/office/drawing/2014/main" id="{8A194E6F-02DC-40BD-8296-EFC2EE3F3B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5FA18F-0D73-4B8F-8E78-E61F70D6A689}"/>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13474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19F5-11CA-4D1F-BCF5-D57F96043F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85BA58-6547-4590-B24D-C1D26EE5883F}"/>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4" name="Footer Placeholder 3">
            <a:extLst>
              <a:ext uri="{FF2B5EF4-FFF2-40B4-BE49-F238E27FC236}">
                <a16:creationId xmlns:a16="http://schemas.microsoft.com/office/drawing/2014/main" id="{AB549CFB-48A7-4CF7-AB5B-9B2B81A814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3B997-5951-4773-B92A-C2C0C2B56587}"/>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79580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15F8D-4E00-4903-85EC-A113D252E738}"/>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3" name="Footer Placeholder 2">
            <a:extLst>
              <a:ext uri="{FF2B5EF4-FFF2-40B4-BE49-F238E27FC236}">
                <a16:creationId xmlns:a16="http://schemas.microsoft.com/office/drawing/2014/main" id="{DCE652C0-1071-4E75-A410-918F10B5B1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D8AD61-4FB9-4AA7-B7F8-04E71A444CAE}"/>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50296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4B0B-E1DB-44DE-B48F-F45C40E66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D241F2-4FC3-4E55-962F-60AFF0A9A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2CAC31-5450-4B6A-B017-C3D8DF3B8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E29F7-E61A-496B-9DBF-4B1C98EDD9C0}"/>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6" name="Footer Placeholder 5">
            <a:extLst>
              <a:ext uri="{FF2B5EF4-FFF2-40B4-BE49-F238E27FC236}">
                <a16:creationId xmlns:a16="http://schemas.microsoft.com/office/drawing/2014/main" id="{7DA54196-6CD5-42F4-8CA5-E32E6CA0E5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C00978-5BCE-4BE9-B67B-CB469952B013}"/>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274659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786A-A1CB-4694-82CB-9F75CD180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F4332A-DB25-443A-A5CC-E0060C630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A0AA19-EA30-4573-96D9-C414B9485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9D0DB2-CD3C-4670-B38D-F3392AC6DD08}"/>
              </a:ext>
            </a:extLst>
          </p:cNvPr>
          <p:cNvSpPr>
            <a:spLocks noGrp="1"/>
          </p:cNvSpPr>
          <p:nvPr>
            <p:ph type="dt" sz="half" idx="10"/>
          </p:nvPr>
        </p:nvSpPr>
        <p:spPr/>
        <p:txBody>
          <a:bodyPr/>
          <a:lstStyle/>
          <a:p>
            <a:fld id="{87149F0D-5E6D-44BD-B3EC-F1138F5A7325}" type="datetimeFigureOut">
              <a:rPr lang="en-GB" smtClean="0"/>
              <a:t>18/01/2023</a:t>
            </a:fld>
            <a:endParaRPr lang="en-GB"/>
          </a:p>
        </p:txBody>
      </p:sp>
      <p:sp>
        <p:nvSpPr>
          <p:cNvPr id="6" name="Footer Placeholder 5">
            <a:extLst>
              <a:ext uri="{FF2B5EF4-FFF2-40B4-BE49-F238E27FC236}">
                <a16:creationId xmlns:a16="http://schemas.microsoft.com/office/drawing/2014/main" id="{3A40C61E-C0E6-4DC0-9739-50B274E15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1F7D6B-0D89-428D-A4BD-D9B19C43ECC3}"/>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82972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78E2F-E840-449F-A5AC-4CC3219B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327985-FBD2-41F9-A6F4-69F83EF47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66F8D3-8AAB-4CE4-8362-90D1C57D4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49F0D-5E6D-44BD-B3EC-F1138F5A7325}" type="datetimeFigureOut">
              <a:rPr lang="en-GB" smtClean="0"/>
              <a:t>18/01/2023</a:t>
            </a:fld>
            <a:endParaRPr lang="en-GB"/>
          </a:p>
        </p:txBody>
      </p:sp>
      <p:sp>
        <p:nvSpPr>
          <p:cNvPr id="5" name="Footer Placeholder 4">
            <a:extLst>
              <a:ext uri="{FF2B5EF4-FFF2-40B4-BE49-F238E27FC236}">
                <a16:creationId xmlns:a16="http://schemas.microsoft.com/office/drawing/2014/main" id="{2998FEFD-085C-4EB9-8175-C19D5E080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774783-B4C5-4A1B-AC7B-6E61DEA2A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BF896-1E84-4651-8683-280540CEC05A}" type="slidenum">
              <a:rPr lang="en-GB" smtClean="0"/>
              <a:t>‹#›</a:t>
            </a:fld>
            <a:endParaRPr lang="en-GB"/>
          </a:p>
        </p:txBody>
      </p:sp>
    </p:spTree>
    <p:extLst>
      <p:ext uri="{BB962C8B-B14F-4D97-AF65-F5344CB8AC3E}">
        <p14:creationId xmlns:p14="http://schemas.microsoft.com/office/powerpoint/2010/main" val="1832208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cid:0AEA81BE-B264-4A2C-9B69-35C6180EFA50@uzh.ch"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6802-43B2-465B-8BE3-5BCF40FC23B2}"/>
              </a:ext>
            </a:extLst>
          </p:cNvPr>
          <p:cNvSpPr>
            <a:spLocks noGrp="1"/>
          </p:cNvSpPr>
          <p:nvPr>
            <p:ph type="ctrTitle"/>
          </p:nvPr>
        </p:nvSpPr>
        <p:spPr/>
        <p:txBody>
          <a:bodyPr>
            <a:normAutofit fontScale="90000"/>
          </a:bodyPr>
          <a:lstStyle/>
          <a:p>
            <a:r>
              <a:rPr lang="en-GB" dirty="0"/>
              <a:t>Modelling eye tracking dynamics with quantum theory</a:t>
            </a:r>
          </a:p>
        </p:txBody>
      </p:sp>
      <p:sp>
        <p:nvSpPr>
          <p:cNvPr id="3" name="Subtitle 2">
            <a:extLst>
              <a:ext uri="{FF2B5EF4-FFF2-40B4-BE49-F238E27FC236}">
                <a16:creationId xmlns:a16="http://schemas.microsoft.com/office/drawing/2014/main" id="{5BB56E5B-06BA-49C4-85FB-FC9F7BB23F5C}"/>
              </a:ext>
            </a:extLst>
          </p:cNvPr>
          <p:cNvSpPr>
            <a:spLocks noGrp="1"/>
          </p:cNvSpPr>
          <p:nvPr>
            <p:ph type="subTitle" idx="1"/>
          </p:nvPr>
        </p:nvSpPr>
        <p:spPr>
          <a:xfrm>
            <a:off x="1524000" y="3602037"/>
            <a:ext cx="9144000" cy="2845655"/>
          </a:xfrm>
        </p:spPr>
        <p:txBody>
          <a:bodyPr>
            <a:normAutofit fontScale="92500" lnSpcReduction="10000"/>
          </a:bodyPr>
          <a:lstStyle/>
          <a:p>
            <a:r>
              <a:rPr lang="en-GB" dirty="0"/>
              <a:t>Agnes Rosner (University of Zurich)</a:t>
            </a:r>
          </a:p>
          <a:p>
            <a:r>
              <a:rPr lang="en-GB" dirty="0"/>
              <a:t>Irina Basieva (City, University of London)</a:t>
            </a:r>
          </a:p>
          <a:p>
            <a:r>
              <a:rPr lang="en-GB" dirty="0"/>
              <a:t>Albert Barque-Duran (City, University of London)</a:t>
            </a:r>
          </a:p>
          <a:p>
            <a:r>
              <a:rPr lang="en-GB" dirty="0"/>
              <a:t>Andreas Gloeckner (Max Planck Institute for Collective Goods)</a:t>
            </a:r>
          </a:p>
          <a:p>
            <a:r>
              <a:rPr lang="en-GB" dirty="0"/>
              <a:t>Bettina von Helversen (University of Bremen)</a:t>
            </a:r>
          </a:p>
          <a:p>
            <a:r>
              <a:rPr lang="en-GB" dirty="0"/>
              <a:t>Andrei Khrennikov (Linnaeus University)</a:t>
            </a:r>
          </a:p>
          <a:p>
            <a:r>
              <a:rPr lang="en-GB" dirty="0">
                <a:highlight>
                  <a:srgbClr val="FFFF00"/>
                </a:highlight>
              </a:rPr>
              <a:t>Emmanuel Pothos (City, University of London) </a:t>
            </a:r>
          </a:p>
        </p:txBody>
      </p:sp>
    </p:spTree>
    <p:extLst>
      <p:ext uri="{BB962C8B-B14F-4D97-AF65-F5344CB8AC3E}">
        <p14:creationId xmlns:p14="http://schemas.microsoft.com/office/powerpoint/2010/main" val="379978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75F649-0B57-43FD-AC66-B2449251D42F}"/>
              </a:ext>
            </a:extLst>
          </p:cNvPr>
          <p:cNvPicPr/>
          <p:nvPr/>
        </p:nvPicPr>
        <p:blipFill>
          <a:blip r:embed="rId3"/>
          <a:stretch>
            <a:fillRect/>
          </a:stretch>
        </p:blipFill>
        <p:spPr>
          <a:xfrm>
            <a:off x="86458" y="211015"/>
            <a:ext cx="12105542" cy="5943600"/>
          </a:xfrm>
          <a:prstGeom prst="rect">
            <a:avLst/>
          </a:prstGeom>
        </p:spPr>
      </p:pic>
    </p:spTree>
    <p:extLst>
      <p:ext uri="{BB962C8B-B14F-4D97-AF65-F5344CB8AC3E}">
        <p14:creationId xmlns:p14="http://schemas.microsoft.com/office/powerpoint/2010/main" val="168686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5AB9BDA-776E-4685-864C-83F7F879DECE" descr="CC1D8C85-4CF7-45B8-9FCF-B975C28E28CA@uzh">
            <a:extLst>
              <a:ext uri="{FF2B5EF4-FFF2-40B4-BE49-F238E27FC236}">
                <a16:creationId xmlns:a16="http://schemas.microsoft.com/office/drawing/2014/main" id="{D42486B3-04B1-4943-9E8B-A8B84A63D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281"/>
            <a:ext cx="6096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DB9253DE-844D-40AB-9646-37724E394789" descr="27BE40E5-AC02-4363-BB63-77D1CE53FD0E@uzh">
            <a:extLst>
              <a:ext uri="{FF2B5EF4-FFF2-40B4-BE49-F238E27FC236}">
                <a16:creationId xmlns:a16="http://schemas.microsoft.com/office/drawing/2014/main" id="{638911F1-A9D2-4024-8B5B-78D185155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30869"/>
            <a:ext cx="60960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5AB9BDA-776E-4685-864C-83F7F879DECE" descr="CC1D8C85-4CF7-45B8-9FCF-B975C28E28CA@uzh">
            <a:extLst>
              <a:ext uri="{FF2B5EF4-FFF2-40B4-BE49-F238E27FC236}">
                <a16:creationId xmlns:a16="http://schemas.microsoft.com/office/drawing/2014/main" id="{E9D3F973-F289-48E2-BA4F-2AFCA876A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5"/>
            <a:ext cx="6096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E6C8-6C8D-4597-96AF-C8150D3E1B57}"/>
              </a:ext>
            </a:extLst>
          </p:cNvPr>
          <p:cNvSpPr>
            <a:spLocks noGrp="1"/>
          </p:cNvSpPr>
          <p:nvPr>
            <p:ph type="title"/>
          </p:nvPr>
        </p:nvSpPr>
        <p:spPr/>
        <p:txBody>
          <a:bodyPr/>
          <a:lstStyle/>
          <a:p>
            <a:r>
              <a:rPr lang="en-GB" dirty="0"/>
              <a:t>Eye movement analysis</a:t>
            </a:r>
          </a:p>
        </p:txBody>
      </p:sp>
      <p:sp>
        <p:nvSpPr>
          <p:cNvPr id="3" name="Content Placeholder 2">
            <a:extLst>
              <a:ext uri="{FF2B5EF4-FFF2-40B4-BE49-F238E27FC236}">
                <a16:creationId xmlns:a16="http://schemas.microsoft.com/office/drawing/2014/main" id="{4AD99FCA-D505-4561-B76C-5974FDDCE2BE}"/>
              </a:ext>
            </a:extLst>
          </p:cNvPr>
          <p:cNvSpPr>
            <a:spLocks noGrp="1"/>
          </p:cNvSpPr>
          <p:nvPr>
            <p:ph idx="1"/>
          </p:nvPr>
        </p:nvSpPr>
        <p:spPr>
          <a:xfrm>
            <a:off x="304800" y="1690688"/>
            <a:ext cx="5791200" cy="4351338"/>
          </a:xfrm>
        </p:spPr>
        <p:txBody>
          <a:bodyPr>
            <a:normAutofit fontScale="92500" lnSpcReduction="20000"/>
          </a:bodyPr>
          <a:lstStyle/>
          <a:p>
            <a:r>
              <a:rPr lang="en-GB" dirty="0"/>
              <a:t>Count fixation durations within time bins of 200ms. </a:t>
            </a:r>
          </a:p>
          <a:p>
            <a:endParaRPr lang="en-GB" dirty="0"/>
          </a:p>
          <a:p>
            <a:r>
              <a:rPr lang="en-GB" dirty="0"/>
              <a:t>Two AOIs, one for the pros, one for the cons. </a:t>
            </a:r>
          </a:p>
          <a:p>
            <a:endParaRPr lang="en-GB" dirty="0"/>
          </a:p>
          <a:p>
            <a:endParaRPr lang="en-GB" dirty="0"/>
          </a:p>
          <a:p>
            <a:r>
              <a:rPr lang="en-GB" dirty="0"/>
              <a:t>Fixation durations in three categories: </a:t>
            </a:r>
          </a:p>
          <a:p>
            <a:pPr lvl="1"/>
            <a:r>
              <a:rPr lang="en-GB" dirty="0"/>
              <a:t>pros</a:t>
            </a:r>
          </a:p>
          <a:p>
            <a:pPr lvl="1"/>
            <a:r>
              <a:rPr lang="en-GB" dirty="0"/>
              <a:t>cons</a:t>
            </a:r>
          </a:p>
          <a:p>
            <a:pPr lvl="1"/>
            <a:r>
              <a:rPr lang="en-GB" dirty="0"/>
              <a:t>neither (when pros, cons durations not sum to 1) </a:t>
            </a:r>
          </a:p>
          <a:p>
            <a:endParaRPr lang="en-GB" dirty="0"/>
          </a:p>
          <a:p>
            <a:endParaRPr lang="en-GB" dirty="0"/>
          </a:p>
        </p:txBody>
      </p:sp>
      <p:pic>
        <p:nvPicPr>
          <p:cNvPr id="4" name="Picture 3" descr="C:\Users\Emmanuel Pothos\Desktop\psych\Projects\Irina grant\rumination\experiment 1\2017 nov eye tracking experiment results\AOI_def_Rplot.bmp">
            <a:extLst>
              <a:ext uri="{FF2B5EF4-FFF2-40B4-BE49-F238E27FC236}">
                <a16:creationId xmlns:a16="http://schemas.microsoft.com/office/drawing/2014/main" id="{5D3A1025-F845-46B9-A942-2DEBC7B136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6050" y="560704"/>
            <a:ext cx="3728811" cy="2868296"/>
          </a:xfrm>
          <a:prstGeom prst="rect">
            <a:avLst/>
          </a:prstGeom>
          <a:noFill/>
          <a:ln>
            <a:noFill/>
          </a:ln>
        </p:spPr>
      </p:pic>
      <p:pic>
        <p:nvPicPr>
          <p:cNvPr id="6" name="Picture 5">
            <a:extLst>
              <a:ext uri="{FF2B5EF4-FFF2-40B4-BE49-F238E27FC236}">
                <a16:creationId xmlns:a16="http://schemas.microsoft.com/office/drawing/2014/main" id="{F387E114-6C2C-57B5-C9C3-53A63FB3BB55}"/>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7583655" y="3866356"/>
            <a:ext cx="3483376" cy="2175669"/>
          </a:xfrm>
          <a:prstGeom prst="rect">
            <a:avLst/>
          </a:prstGeom>
          <a:noFill/>
          <a:ln>
            <a:noFill/>
          </a:ln>
        </p:spPr>
      </p:pic>
    </p:spTree>
    <p:extLst>
      <p:ext uri="{BB962C8B-B14F-4D97-AF65-F5344CB8AC3E}">
        <p14:creationId xmlns:p14="http://schemas.microsoft.com/office/powerpoint/2010/main" val="37413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3" dur="500"/>
                                        <p:tgtEl>
                                          <p:spTgt spid="3">
                                            <p:txEl>
                                              <p:pRg st="7" end="7"/>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B45C-5ADF-749B-9B19-AF750333FDBE}"/>
              </a:ext>
            </a:extLst>
          </p:cNvPr>
          <p:cNvSpPr>
            <a:spLocks noGrp="1"/>
          </p:cNvSpPr>
          <p:nvPr>
            <p:ph type="title"/>
          </p:nvPr>
        </p:nvSpPr>
        <p:spPr/>
        <p:txBody>
          <a:bodyPr/>
          <a:lstStyle/>
          <a:p>
            <a:r>
              <a:rPr lang="en-GB" dirty="0"/>
              <a:t>Basic behavioural findings </a:t>
            </a:r>
          </a:p>
        </p:txBody>
      </p:sp>
      <p:sp>
        <p:nvSpPr>
          <p:cNvPr id="3" name="Content Placeholder 2">
            <a:extLst>
              <a:ext uri="{FF2B5EF4-FFF2-40B4-BE49-F238E27FC236}">
                <a16:creationId xmlns:a16="http://schemas.microsoft.com/office/drawing/2014/main" id="{ECB50364-D81E-D1FB-6D5C-BC40BB5EC39E}"/>
              </a:ext>
            </a:extLst>
          </p:cNvPr>
          <p:cNvSpPr>
            <a:spLocks noGrp="1"/>
          </p:cNvSpPr>
          <p:nvPr>
            <p:ph idx="1"/>
          </p:nvPr>
        </p:nvSpPr>
        <p:spPr/>
        <p:txBody>
          <a:bodyPr>
            <a:normAutofit fontScale="77500" lnSpcReduction="20000"/>
          </a:bodyPr>
          <a:lstStyle/>
          <a:p>
            <a:r>
              <a:rPr lang="en-GB" dirty="0"/>
              <a:t>Note, N=45, within participants relative to scenario (135 responses in total). </a:t>
            </a:r>
          </a:p>
          <a:p>
            <a:endParaRPr lang="en-GB" dirty="0"/>
          </a:p>
          <a:p>
            <a:r>
              <a:rPr lang="en-GB" dirty="0"/>
              <a:t>No yes/ no preference. </a:t>
            </a:r>
          </a:p>
          <a:p>
            <a:endParaRPr lang="en-GB" dirty="0"/>
          </a:p>
          <a:p>
            <a:r>
              <a:rPr lang="en-GB" dirty="0"/>
              <a:t>~15sec for a decision. </a:t>
            </a:r>
          </a:p>
          <a:p>
            <a:endParaRPr lang="en-GB" dirty="0"/>
          </a:p>
          <a:p>
            <a:r>
              <a:rPr lang="en-GB" dirty="0"/>
              <a:t>Number of transitions correlated with response time (for the first decision </a:t>
            </a:r>
            <a:r>
              <a:rPr lang="en-GB" i="1" dirty="0"/>
              <a:t>r</a:t>
            </a:r>
            <a:r>
              <a:rPr lang="en-GB" dirty="0"/>
              <a:t>=.83).</a:t>
            </a:r>
          </a:p>
          <a:p>
            <a:endParaRPr lang="en-GB" dirty="0"/>
          </a:p>
          <a:p>
            <a:r>
              <a:rPr lang="en-GB" dirty="0"/>
              <a:t>Two decisions correlated (</a:t>
            </a:r>
            <a:r>
              <a:rPr lang="en-GB" i="1" dirty="0"/>
              <a:t>r</a:t>
            </a:r>
            <a:r>
              <a:rPr lang="en-GB" dirty="0"/>
              <a:t>=0.86).  </a:t>
            </a:r>
          </a:p>
          <a:p>
            <a:endParaRPr lang="en-GB" dirty="0"/>
          </a:p>
          <a:p>
            <a:r>
              <a:rPr lang="en-GB" dirty="0"/>
              <a:t>Signed average pros, cons difference related to first decisions (using mixed effects binary logistic repression, just intercepts – best model identified with BIC). </a:t>
            </a:r>
          </a:p>
          <a:p>
            <a:endParaRPr lang="en-GB" dirty="0"/>
          </a:p>
          <a:p>
            <a:endParaRPr lang="en-GB" dirty="0"/>
          </a:p>
        </p:txBody>
      </p:sp>
    </p:spTree>
    <p:extLst>
      <p:ext uri="{BB962C8B-B14F-4D97-AF65-F5344CB8AC3E}">
        <p14:creationId xmlns:p14="http://schemas.microsoft.com/office/powerpoint/2010/main" val="25873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AB7C-5D45-F09A-0AF5-12D99A654517}"/>
              </a:ext>
            </a:extLst>
          </p:cNvPr>
          <p:cNvSpPr>
            <a:spLocks noGrp="1"/>
          </p:cNvSpPr>
          <p:nvPr>
            <p:ph type="title"/>
          </p:nvPr>
        </p:nvSpPr>
        <p:spPr/>
        <p:txBody>
          <a:bodyPr/>
          <a:lstStyle/>
          <a:p>
            <a:r>
              <a:rPr lang="en-GB" dirty="0"/>
              <a:t>Behavioural findings </a:t>
            </a:r>
          </a:p>
        </p:txBody>
      </p:sp>
      <p:sp>
        <p:nvSpPr>
          <p:cNvPr id="3" name="Content Placeholder 2">
            <a:extLst>
              <a:ext uri="{FF2B5EF4-FFF2-40B4-BE49-F238E27FC236}">
                <a16:creationId xmlns:a16="http://schemas.microsoft.com/office/drawing/2014/main" id="{A983F9D3-BA50-DBC9-F93E-AC509DAA7361}"/>
              </a:ext>
            </a:extLst>
          </p:cNvPr>
          <p:cNvSpPr>
            <a:spLocks noGrp="1"/>
          </p:cNvSpPr>
          <p:nvPr>
            <p:ph idx="1"/>
          </p:nvPr>
        </p:nvSpPr>
        <p:spPr/>
        <p:txBody>
          <a:bodyPr>
            <a:normAutofit lnSpcReduction="10000"/>
          </a:bodyPr>
          <a:lstStyle/>
          <a:p>
            <a:r>
              <a:rPr lang="en-GB" dirty="0"/>
              <a:t>Is there a pattern of gradually quenched oscillations?</a:t>
            </a:r>
          </a:p>
          <a:p>
            <a:endParaRPr lang="en-GB" dirty="0"/>
          </a:p>
          <a:p>
            <a:r>
              <a:rPr lang="en-GB" dirty="0"/>
              <a:t>We would like to know whether, if there are any oscillations, these are of progressively lower amplitude. </a:t>
            </a:r>
          </a:p>
          <a:p>
            <a:endParaRPr lang="en-GB" dirty="0"/>
          </a:p>
          <a:p>
            <a:r>
              <a:rPr lang="en-GB" dirty="0"/>
              <a:t>DV: the absolute value of the first derivative (via numerical approximations) of the pros and cons eye tracking curves.  </a:t>
            </a:r>
          </a:p>
          <a:p>
            <a:endParaRPr lang="en-GB" dirty="0"/>
          </a:p>
          <a:p>
            <a:r>
              <a:rPr lang="en-GB" dirty="0"/>
              <a:t>Very difficult to get an intuitive impression of whether this is the case or not. </a:t>
            </a:r>
          </a:p>
        </p:txBody>
      </p:sp>
    </p:spTree>
    <p:extLst>
      <p:ext uri="{BB962C8B-B14F-4D97-AF65-F5344CB8AC3E}">
        <p14:creationId xmlns:p14="http://schemas.microsoft.com/office/powerpoint/2010/main" val="31356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D5BB-F47C-69AC-53AB-269C2229123A}"/>
              </a:ext>
            </a:extLst>
          </p:cNvPr>
          <p:cNvSpPr>
            <a:spLocks noGrp="1"/>
          </p:cNvSpPr>
          <p:nvPr>
            <p:ph type="title"/>
          </p:nvPr>
        </p:nvSpPr>
        <p:spPr>
          <a:xfrm>
            <a:off x="838200" y="34607"/>
            <a:ext cx="10515600" cy="1325563"/>
          </a:xfrm>
        </p:spPr>
        <p:txBody>
          <a:bodyPr/>
          <a:lstStyle/>
          <a:p>
            <a:r>
              <a:rPr lang="en-GB" dirty="0"/>
              <a:t>Examples of eye tracking curves</a:t>
            </a:r>
          </a:p>
        </p:txBody>
      </p:sp>
      <p:pic>
        <p:nvPicPr>
          <p:cNvPr id="4" name="Picture 3">
            <a:extLst>
              <a:ext uri="{FF2B5EF4-FFF2-40B4-BE49-F238E27FC236}">
                <a16:creationId xmlns:a16="http://schemas.microsoft.com/office/drawing/2014/main" id="{5AAAEAE3-26B8-01AE-E845-04DE03AD6092}"/>
              </a:ext>
            </a:extLst>
          </p:cNvPr>
          <p:cNvPicPr>
            <a:picLocks noChangeAspect="1"/>
          </p:cNvPicPr>
          <p:nvPr/>
        </p:nvPicPr>
        <p:blipFill>
          <a:blip r:embed="rId3"/>
          <a:stretch>
            <a:fillRect/>
          </a:stretch>
        </p:blipFill>
        <p:spPr>
          <a:xfrm>
            <a:off x="2209800" y="1360170"/>
            <a:ext cx="7772400" cy="5497830"/>
          </a:xfrm>
          <a:prstGeom prst="rect">
            <a:avLst/>
          </a:prstGeom>
        </p:spPr>
      </p:pic>
    </p:spTree>
    <p:extLst>
      <p:ext uri="{BB962C8B-B14F-4D97-AF65-F5344CB8AC3E}">
        <p14:creationId xmlns:p14="http://schemas.microsoft.com/office/powerpoint/2010/main" val="67082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895D-3C3C-723B-B2FE-58F1CF931A7C}"/>
              </a:ext>
            </a:extLst>
          </p:cNvPr>
          <p:cNvSpPr>
            <a:spLocks noGrp="1"/>
          </p:cNvSpPr>
          <p:nvPr>
            <p:ph type="title"/>
          </p:nvPr>
        </p:nvSpPr>
        <p:spPr/>
        <p:txBody>
          <a:bodyPr/>
          <a:lstStyle/>
          <a:p>
            <a:r>
              <a:rPr lang="en-GB" dirty="0"/>
              <a:t>Behavioural findings </a:t>
            </a:r>
          </a:p>
        </p:txBody>
      </p:sp>
      <p:sp>
        <p:nvSpPr>
          <p:cNvPr id="3" name="Content Placeholder 2">
            <a:extLst>
              <a:ext uri="{FF2B5EF4-FFF2-40B4-BE49-F238E27FC236}">
                <a16:creationId xmlns:a16="http://schemas.microsoft.com/office/drawing/2014/main" id="{D763FFBD-54BE-E0F0-34B7-C5515A707C9C}"/>
              </a:ext>
            </a:extLst>
          </p:cNvPr>
          <p:cNvSpPr>
            <a:spLocks noGrp="1"/>
          </p:cNvSpPr>
          <p:nvPr>
            <p:ph idx="1"/>
          </p:nvPr>
        </p:nvSpPr>
        <p:spPr/>
        <p:txBody>
          <a:bodyPr/>
          <a:lstStyle/>
          <a:p>
            <a:r>
              <a:rPr lang="en-GB" dirty="0"/>
              <a:t>Linear mixed effects regression. </a:t>
            </a:r>
          </a:p>
          <a:p>
            <a:endParaRPr lang="en-GB" dirty="0"/>
          </a:p>
          <a:p>
            <a:r>
              <a:rPr lang="en-GB" dirty="0"/>
              <a:t>DV: absolute derivatives (as above) </a:t>
            </a:r>
          </a:p>
          <a:p>
            <a:r>
              <a:rPr lang="en-GB" dirty="0"/>
              <a:t>Random effect (no slopes): participants </a:t>
            </a:r>
          </a:p>
          <a:p>
            <a:r>
              <a:rPr lang="en-GB" dirty="0"/>
              <a:t>Fixed effects: scenario (house, dog, movie), decision stage (1 or 2), and time period (1-5) </a:t>
            </a:r>
          </a:p>
          <a:p>
            <a:endParaRPr lang="en-GB" dirty="0"/>
          </a:p>
          <a:p>
            <a:r>
              <a:rPr lang="en-GB" dirty="0"/>
              <a:t>Linear trend analysis: examine whether the mean of the dependent variable in each of the time periods progressively decreased. </a:t>
            </a:r>
          </a:p>
          <a:p>
            <a:endParaRPr lang="en-GB" dirty="0"/>
          </a:p>
        </p:txBody>
      </p:sp>
    </p:spTree>
    <p:extLst>
      <p:ext uri="{BB962C8B-B14F-4D97-AF65-F5344CB8AC3E}">
        <p14:creationId xmlns:p14="http://schemas.microsoft.com/office/powerpoint/2010/main" val="29968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3BA1-8A22-B151-2C3E-041F12B5A0E7}"/>
              </a:ext>
            </a:extLst>
          </p:cNvPr>
          <p:cNvSpPr>
            <a:spLocks noGrp="1"/>
          </p:cNvSpPr>
          <p:nvPr>
            <p:ph type="title"/>
          </p:nvPr>
        </p:nvSpPr>
        <p:spPr/>
        <p:txBody>
          <a:bodyPr/>
          <a:lstStyle/>
          <a:p>
            <a:r>
              <a:rPr lang="en-GB" dirty="0"/>
              <a:t>Behavioural findings </a:t>
            </a:r>
          </a:p>
        </p:txBody>
      </p:sp>
      <p:sp>
        <p:nvSpPr>
          <p:cNvPr id="3" name="Content Placeholder 2">
            <a:extLst>
              <a:ext uri="{FF2B5EF4-FFF2-40B4-BE49-F238E27FC236}">
                <a16:creationId xmlns:a16="http://schemas.microsoft.com/office/drawing/2014/main" id="{153668C2-D5DF-6E08-CDB5-208C4FFD8D29}"/>
              </a:ext>
            </a:extLst>
          </p:cNvPr>
          <p:cNvSpPr>
            <a:spLocks noGrp="1"/>
          </p:cNvSpPr>
          <p:nvPr>
            <p:ph idx="1"/>
          </p:nvPr>
        </p:nvSpPr>
        <p:spPr>
          <a:xfrm>
            <a:off x="609601" y="5026025"/>
            <a:ext cx="10515600" cy="1831975"/>
          </a:xfrm>
        </p:spPr>
        <p:txBody>
          <a:bodyPr/>
          <a:lstStyle/>
          <a:p>
            <a:r>
              <a:rPr lang="en-GB" dirty="0"/>
              <a:t>Reasonable evidence that this is the case. </a:t>
            </a:r>
          </a:p>
        </p:txBody>
      </p:sp>
      <p:pic>
        <p:nvPicPr>
          <p:cNvPr id="4" name="Picture 3">
            <a:extLst>
              <a:ext uri="{FF2B5EF4-FFF2-40B4-BE49-F238E27FC236}">
                <a16:creationId xmlns:a16="http://schemas.microsoft.com/office/drawing/2014/main" id="{A2681491-9907-5358-5333-8E370C612A0D}"/>
              </a:ext>
            </a:extLst>
          </p:cNvPr>
          <p:cNvPicPr>
            <a:picLocks noChangeAspect="1"/>
          </p:cNvPicPr>
          <p:nvPr/>
        </p:nvPicPr>
        <p:blipFill>
          <a:blip r:embed="rId2"/>
          <a:stretch>
            <a:fillRect/>
          </a:stretch>
        </p:blipFill>
        <p:spPr>
          <a:xfrm>
            <a:off x="2209800" y="1200627"/>
            <a:ext cx="7772400" cy="3612684"/>
          </a:xfrm>
          <a:prstGeom prst="rect">
            <a:avLst/>
          </a:prstGeom>
        </p:spPr>
      </p:pic>
    </p:spTree>
    <p:extLst>
      <p:ext uri="{BB962C8B-B14F-4D97-AF65-F5344CB8AC3E}">
        <p14:creationId xmlns:p14="http://schemas.microsoft.com/office/powerpoint/2010/main" val="173557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2E3C-ECF2-2E7A-574E-4A324163CD93}"/>
              </a:ext>
            </a:extLst>
          </p:cNvPr>
          <p:cNvSpPr>
            <a:spLocks noGrp="1"/>
          </p:cNvSpPr>
          <p:nvPr>
            <p:ph type="title"/>
          </p:nvPr>
        </p:nvSpPr>
        <p:spPr/>
        <p:txBody>
          <a:bodyPr/>
          <a:lstStyle/>
          <a:p>
            <a:r>
              <a:rPr lang="en-GB" dirty="0"/>
              <a:t>Modelling</a:t>
            </a:r>
          </a:p>
        </p:txBody>
      </p:sp>
      <p:sp>
        <p:nvSpPr>
          <p:cNvPr id="3" name="Content Placeholder 2">
            <a:extLst>
              <a:ext uri="{FF2B5EF4-FFF2-40B4-BE49-F238E27FC236}">
                <a16:creationId xmlns:a16="http://schemas.microsoft.com/office/drawing/2014/main" id="{532C488F-02F1-8514-C4C1-245E9A4906BF}"/>
              </a:ext>
            </a:extLst>
          </p:cNvPr>
          <p:cNvSpPr>
            <a:spLocks noGrp="1"/>
          </p:cNvSpPr>
          <p:nvPr>
            <p:ph idx="1"/>
          </p:nvPr>
        </p:nvSpPr>
        <p:spPr/>
        <p:txBody>
          <a:bodyPr>
            <a:normAutofit/>
          </a:bodyPr>
          <a:lstStyle/>
          <a:p>
            <a:r>
              <a:rPr lang="en-GB" dirty="0"/>
              <a:t>Plenty of apparent options from the decision literature, but few attempts to model eye tracking (or decisional dynamics) curves directly (exception, Tatler et al., 2018, model for saccades). </a:t>
            </a:r>
          </a:p>
          <a:p>
            <a:endParaRPr lang="en-GB" dirty="0"/>
          </a:p>
          <a:p>
            <a:r>
              <a:rPr lang="en-GB" dirty="0"/>
              <a:t>'Interactive activation’ models (</a:t>
            </a:r>
            <a:r>
              <a:rPr lang="en-US" dirty="0"/>
              <a:t>Gloeckner &amp; Herbold, 2011; </a:t>
            </a:r>
            <a:r>
              <a:rPr lang="en-US" dirty="0" err="1"/>
              <a:t>Jekel</a:t>
            </a:r>
            <a:r>
              <a:rPr lang="en-US" dirty="0"/>
              <a:t> et al., 2018</a:t>
            </a:r>
            <a:r>
              <a:rPr lang="en-GB" dirty="0"/>
              <a:t>). </a:t>
            </a:r>
          </a:p>
          <a:p>
            <a:endParaRPr lang="en-GB" dirty="0"/>
          </a:p>
          <a:p>
            <a:r>
              <a:rPr lang="en-GB" dirty="0"/>
              <a:t>Sequential sampling/ drift diffusion models (</a:t>
            </a:r>
            <a:r>
              <a:rPr lang="en-US" dirty="0"/>
              <a:t>Brown &amp; Heathcote, 2008;</a:t>
            </a:r>
            <a:r>
              <a:rPr lang="en-GB" dirty="0"/>
              <a:t> </a:t>
            </a:r>
            <a:r>
              <a:rPr lang="en-US" dirty="0"/>
              <a:t>Johnson &amp; Busemeyer, 2005</a:t>
            </a:r>
            <a:r>
              <a:rPr lang="en-GB" dirty="0"/>
              <a:t>; </a:t>
            </a:r>
            <a:r>
              <a:rPr lang="en-US" dirty="0"/>
              <a:t>Ratliff &amp; Smith, 2015</a:t>
            </a:r>
            <a:r>
              <a:rPr lang="en-GB" dirty="0"/>
              <a:t>).  </a:t>
            </a:r>
          </a:p>
          <a:p>
            <a:endParaRPr lang="en-GB" dirty="0"/>
          </a:p>
          <a:p>
            <a:pPr marL="0" indent="0">
              <a:buNone/>
            </a:pPr>
            <a:endParaRPr lang="en-GB" dirty="0"/>
          </a:p>
        </p:txBody>
      </p:sp>
    </p:spTree>
    <p:extLst>
      <p:ext uri="{BB962C8B-B14F-4D97-AF65-F5344CB8AC3E}">
        <p14:creationId xmlns:p14="http://schemas.microsoft.com/office/powerpoint/2010/main" val="8615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E591-8FDB-78EA-F933-45E6606A4FFB}"/>
              </a:ext>
            </a:extLst>
          </p:cNvPr>
          <p:cNvSpPr>
            <a:spLocks noGrp="1"/>
          </p:cNvSpPr>
          <p:nvPr>
            <p:ph type="title"/>
          </p:nvPr>
        </p:nvSpPr>
        <p:spPr/>
        <p:txBody>
          <a:bodyPr/>
          <a:lstStyle/>
          <a:p>
            <a:r>
              <a:rPr lang="en-GB" dirty="0"/>
              <a:t>Modelling </a:t>
            </a:r>
          </a:p>
        </p:txBody>
      </p:sp>
      <p:sp>
        <p:nvSpPr>
          <p:cNvPr id="3" name="Content Placeholder 2">
            <a:extLst>
              <a:ext uri="{FF2B5EF4-FFF2-40B4-BE49-F238E27FC236}">
                <a16:creationId xmlns:a16="http://schemas.microsoft.com/office/drawing/2014/main" id="{27CB5220-3BF7-6FE5-ECB2-52B83E0EA036}"/>
              </a:ext>
            </a:extLst>
          </p:cNvPr>
          <p:cNvSpPr>
            <a:spLocks noGrp="1"/>
          </p:cNvSpPr>
          <p:nvPr>
            <p:ph idx="1"/>
          </p:nvPr>
        </p:nvSpPr>
        <p:spPr>
          <a:xfrm>
            <a:off x="838200" y="1825625"/>
            <a:ext cx="5257800" cy="4351338"/>
          </a:xfrm>
        </p:spPr>
        <p:txBody>
          <a:bodyPr>
            <a:normAutofit lnSpcReduction="10000"/>
          </a:bodyPr>
          <a:lstStyle/>
          <a:p>
            <a:r>
              <a:rPr lang="en-GB" dirty="0"/>
              <a:t>There are two issues: </a:t>
            </a:r>
          </a:p>
          <a:p>
            <a:endParaRPr lang="en-GB" dirty="0"/>
          </a:p>
          <a:p>
            <a:r>
              <a:rPr lang="en-GB" dirty="0"/>
              <a:t>First, a lot of these models predict (semi-) monotonic convergence to the eventual decision. </a:t>
            </a:r>
          </a:p>
          <a:p>
            <a:endParaRPr lang="en-GB" dirty="0"/>
          </a:p>
          <a:p>
            <a:r>
              <a:rPr lang="en-GB" dirty="0"/>
              <a:t>Second, to fit curves directly, simulations are needed (as in Kohl et al., 2020). </a:t>
            </a:r>
          </a:p>
        </p:txBody>
      </p:sp>
      <p:pic>
        <p:nvPicPr>
          <p:cNvPr id="4" name="Picture 3">
            <a:extLst>
              <a:ext uri="{FF2B5EF4-FFF2-40B4-BE49-F238E27FC236}">
                <a16:creationId xmlns:a16="http://schemas.microsoft.com/office/drawing/2014/main" id="{5B2FFC0A-B4F2-5A00-BC94-3E8F73C76563}"/>
              </a:ext>
            </a:extLst>
          </p:cNvPr>
          <p:cNvPicPr>
            <a:picLocks noChangeAspect="1"/>
          </p:cNvPicPr>
          <p:nvPr/>
        </p:nvPicPr>
        <p:blipFill>
          <a:blip r:embed="rId3"/>
          <a:stretch>
            <a:fillRect/>
          </a:stretch>
        </p:blipFill>
        <p:spPr>
          <a:xfrm>
            <a:off x="6895344" y="2011788"/>
            <a:ext cx="4458456" cy="3290765"/>
          </a:xfrm>
          <a:prstGeom prst="rect">
            <a:avLst/>
          </a:prstGeom>
        </p:spPr>
      </p:pic>
    </p:spTree>
    <p:extLst>
      <p:ext uri="{BB962C8B-B14F-4D97-AF65-F5344CB8AC3E}">
        <p14:creationId xmlns:p14="http://schemas.microsoft.com/office/powerpoint/2010/main" val="34316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BFEE-4F28-74BC-6D64-809F43243EC0}"/>
              </a:ext>
            </a:extLst>
          </p:cNvPr>
          <p:cNvSpPr>
            <a:spLocks noGrp="1"/>
          </p:cNvSpPr>
          <p:nvPr>
            <p:ph type="title"/>
          </p:nvPr>
        </p:nvSpPr>
        <p:spPr/>
        <p:txBody>
          <a:bodyPr/>
          <a:lstStyle/>
          <a:p>
            <a:r>
              <a:rPr lang="en-GB" dirty="0"/>
              <a:t>Ambivalence </a:t>
            </a:r>
          </a:p>
        </p:txBody>
      </p:sp>
      <p:sp>
        <p:nvSpPr>
          <p:cNvPr id="3" name="Content Placeholder 2">
            <a:extLst>
              <a:ext uri="{FF2B5EF4-FFF2-40B4-BE49-F238E27FC236}">
                <a16:creationId xmlns:a16="http://schemas.microsoft.com/office/drawing/2014/main" id="{9075FEC1-BEBF-FA3E-EE0F-FEF7D60E32CB}"/>
              </a:ext>
            </a:extLst>
          </p:cNvPr>
          <p:cNvSpPr>
            <a:spLocks noGrp="1"/>
          </p:cNvSpPr>
          <p:nvPr>
            <p:ph idx="1"/>
          </p:nvPr>
        </p:nvSpPr>
        <p:spPr/>
        <p:txBody>
          <a:bodyPr>
            <a:normAutofit lnSpcReduction="10000"/>
          </a:bodyPr>
          <a:lstStyle/>
          <a:p>
            <a:r>
              <a:rPr lang="en-GB" dirty="0"/>
              <a:t>Sometimes there is back-and-forth, as we try to make up our mind. </a:t>
            </a:r>
          </a:p>
          <a:p>
            <a:endParaRPr lang="en-GB" dirty="0"/>
          </a:p>
          <a:p>
            <a:r>
              <a:rPr lang="en-GB" dirty="0"/>
              <a:t>This seems especially so for poorly matched options, e.g., spending money on a jumper vs. going to a movie. </a:t>
            </a:r>
          </a:p>
          <a:p>
            <a:endParaRPr lang="en-GB" dirty="0"/>
          </a:p>
          <a:p>
            <a:r>
              <a:rPr lang="en-GB" dirty="0"/>
              <a:t>Is there evidence that preference can ‘oscillate’ with time, prior to convergence to an eventual opinion? </a:t>
            </a:r>
          </a:p>
          <a:p>
            <a:endParaRPr lang="en-GB" dirty="0"/>
          </a:p>
          <a:p>
            <a:r>
              <a:rPr lang="en-GB" dirty="0"/>
              <a:t>A little bit: Walster (1964) and Brehm &amp; Wicklund (1970) both reported up-and-down pattern of preference shifts. </a:t>
            </a:r>
          </a:p>
        </p:txBody>
      </p:sp>
    </p:spTree>
    <p:extLst>
      <p:ext uri="{BB962C8B-B14F-4D97-AF65-F5344CB8AC3E}">
        <p14:creationId xmlns:p14="http://schemas.microsoft.com/office/powerpoint/2010/main" val="40179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9740-CD3F-5F6B-9C98-37E6B57CBB34}"/>
              </a:ext>
            </a:extLst>
          </p:cNvPr>
          <p:cNvSpPr>
            <a:spLocks noGrp="1"/>
          </p:cNvSpPr>
          <p:nvPr>
            <p:ph type="title"/>
          </p:nvPr>
        </p:nvSpPr>
        <p:spPr/>
        <p:txBody>
          <a:bodyPr/>
          <a:lstStyle/>
          <a:p>
            <a:r>
              <a:rPr lang="en-GB" dirty="0"/>
              <a:t>Modelling </a:t>
            </a:r>
          </a:p>
        </p:txBody>
      </p:sp>
      <p:sp>
        <p:nvSpPr>
          <p:cNvPr id="3" name="Content Placeholder 2">
            <a:extLst>
              <a:ext uri="{FF2B5EF4-FFF2-40B4-BE49-F238E27FC236}">
                <a16:creationId xmlns:a16="http://schemas.microsoft.com/office/drawing/2014/main" id="{91236C1D-C1EF-07BC-5DDC-0D4533124BDC}"/>
              </a:ext>
            </a:extLst>
          </p:cNvPr>
          <p:cNvSpPr>
            <a:spLocks noGrp="1"/>
          </p:cNvSpPr>
          <p:nvPr>
            <p:ph idx="1"/>
          </p:nvPr>
        </p:nvSpPr>
        <p:spPr/>
        <p:txBody>
          <a:bodyPr>
            <a:normAutofit/>
          </a:bodyPr>
          <a:lstStyle/>
          <a:p>
            <a:r>
              <a:rPr lang="en-GB" dirty="0"/>
              <a:t>Open Quantum Systems. Two components </a:t>
            </a:r>
          </a:p>
          <a:p>
            <a:pPr lvl="1"/>
            <a:r>
              <a:rPr lang="en-GB" dirty="0"/>
              <a:t>Dynamics for ‘closed’ system – indefinite oscillation. </a:t>
            </a:r>
          </a:p>
          <a:p>
            <a:pPr lvl="1"/>
            <a:r>
              <a:rPr lang="en-GB" dirty="0"/>
              <a:t>Dynamics for ‘interaction’ between system and environment – (usually) stabilisation. </a:t>
            </a:r>
          </a:p>
          <a:p>
            <a:endParaRPr lang="en-GB" dirty="0"/>
          </a:p>
          <a:p>
            <a:r>
              <a:rPr lang="en-GB" dirty="0"/>
              <a:t>What is system and what is environment? </a:t>
            </a:r>
          </a:p>
          <a:p>
            <a:pPr marL="0" indent="0">
              <a:buNone/>
            </a:pPr>
            <a:endParaRPr lang="en-GB" dirty="0"/>
          </a:p>
          <a:p>
            <a:r>
              <a:rPr lang="en-GB" dirty="0"/>
              <a:t>This approach follows the application of quantum tools in cognition generally (</a:t>
            </a:r>
            <a:r>
              <a:rPr lang="en-US" dirty="0"/>
              <a:t>Haven &amp; Khrennikov, 2013; Pothos &amp; Busemeyer, 2021</a:t>
            </a:r>
            <a:r>
              <a:rPr lang="en-GB" dirty="0"/>
              <a:t>). </a:t>
            </a:r>
          </a:p>
        </p:txBody>
      </p:sp>
    </p:spTree>
    <p:extLst>
      <p:ext uri="{BB962C8B-B14F-4D97-AF65-F5344CB8AC3E}">
        <p14:creationId xmlns:p14="http://schemas.microsoft.com/office/powerpoint/2010/main" val="26085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96EB-4440-F378-EF46-FD7272F78EBE}"/>
              </a:ext>
            </a:extLst>
          </p:cNvPr>
          <p:cNvSpPr>
            <a:spLocks noGrp="1"/>
          </p:cNvSpPr>
          <p:nvPr>
            <p:ph type="title"/>
          </p:nvPr>
        </p:nvSpPr>
        <p:spPr/>
        <p:txBody>
          <a:bodyPr/>
          <a:lstStyle/>
          <a:p>
            <a:r>
              <a:rPr lang="en-US" dirty="0"/>
              <a:t>Modelling – system and environment </a:t>
            </a:r>
          </a:p>
        </p:txBody>
      </p:sp>
      <p:sp>
        <p:nvSpPr>
          <p:cNvPr id="3" name="Content Placeholder 2">
            <a:extLst>
              <a:ext uri="{FF2B5EF4-FFF2-40B4-BE49-F238E27FC236}">
                <a16:creationId xmlns:a16="http://schemas.microsoft.com/office/drawing/2014/main" id="{B1D3AC54-08EC-4833-A108-40ABCCD294A9}"/>
              </a:ext>
            </a:extLst>
          </p:cNvPr>
          <p:cNvSpPr>
            <a:spLocks noGrp="1"/>
          </p:cNvSpPr>
          <p:nvPr>
            <p:ph idx="1"/>
          </p:nvPr>
        </p:nvSpPr>
        <p:spPr>
          <a:xfrm>
            <a:off x="838200" y="1825625"/>
            <a:ext cx="8181109" cy="4351338"/>
          </a:xfrm>
        </p:spPr>
        <p:txBody>
          <a:bodyPr>
            <a:normAutofit lnSpcReduction="10000"/>
          </a:bodyPr>
          <a:lstStyle/>
          <a:p>
            <a:r>
              <a:rPr lang="en-US" dirty="0">
                <a:latin typeface="Times New Roman" panose="02020603050405020304" pitchFamily="18" charset="0"/>
                <a:ea typeface="Times New Roman" panose="02020603050405020304" pitchFamily="18" charset="0"/>
              </a:rPr>
              <a:t>System might be </a:t>
            </a:r>
            <a:r>
              <a:rPr lang="en-GB" dirty="0">
                <a:solidFill>
                  <a:srgbClr val="000000"/>
                </a:solidFill>
                <a:latin typeface="Times New Roman" panose="02020603050405020304" pitchFamily="18" charset="0"/>
                <a:ea typeface="Times New Roman" panose="02020603050405020304" pitchFamily="18" charset="0"/>
              </a:rPr>
              <a:t>the information and thoughts for a particular task at hand. </a:t>
            </a:r>
          </a:p>
          <a:p>
            <a:endParaRPr lang="en-US"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The environment, E, relevant to system S, corresponds to information and thoughts a person can have in general.  </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Maybe related to Fodor’s ideas? </a:t>
            </a:r>
          </a:p>
          <a:p>
            <a:pPr lvl="1"/>
            <a:r>
              <a:rPr lang="en-US" dirty="0">
                <a:solidFill>
                  <a:srgbClr val="000000"/>
                </a:solidFill>
                <a:latin typeface="Times New Roman" panose="02020603050405020304" pitchFamily="18" charset="0"/>
              </a:rPr>
              <a:t>Modularity of mind. </a:t>
            </a:r>
          </a:p>
          <a:p>
            <a:pPr lvl="1"/>
            <a:r>
              <a:rPr lang="en-US" dirty="0">
                <a:solidFill>
                  <a:srgbClr val="000000"/>
                </a:solidFill>
                <a:latin typeface="Times New Roman" panose="02020603050405020304" pitchFamily="18" charset="0"/>
                <a:ea typeface="Times New Roman" panose="02020603050405020304" pitchFamily="18" charset="0"/>
              </a:rPr>
              <a:t>Higher cognition is isotropic and </a:t>
            </a:r>
            <a:r>
              <a:rPr lang="en-US" dirty="0" err="1">
                <a:solidFill>
                  <a:srgbClr val="000000"/>
                </a:solidFill>
                <a:latin typeface="Times New Roman" panose="02020603050405020304" pitchFamily="18" charset="0"/>
                <a:ea typeface="Times New Roman" panose="02020603050405020304" pitchFamily="18" charset="0"/>
              </a:rPr>
              <a:t>Quinean</a:t>
            </a:r>
            <a:r>
              <a:rPr lang="en-US" dirty="0">
                <a:solidFill>
                  <a:srgbClr val="000000"/>
                </a:solidFill>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endParaRPr lang="en-GB" dirty="0"/>
          </a:p>
          <a:p>
            <a:endParaRPr lang="en-US" dirty="0"/>
          </a:p>
        </p:txBody>
      </p:sp>
      <p:pic>
        <p:nvPicPr>
          <p:cNvPr id="4" name="Picture 3">
            <a:extLst>
              <a:ext uri="{FF2B5EF4-FFF2-40B4-BE49-F238E27FC236}">
                <a16:creationId xmlns:a16="http://schemas.microsoft.com/office/drawing/2014/main" id="{CD02DDA7-1A67-0FE7-8D4B-6C5D7AF942FB}"/>
              </a:ext>
            </a:extLst>
          </p:cNvPr>
          <p:cNvPicPr>
            <a:picLocks noChangeAspect="1"/>
          </p:cNvPicPr>
          <p:nvPr/>
        </p:nvPicPr>
        <p:blipFill>
          <a:blip r:embed="rId3"/>
          <a:stretch>
            <a:fillRect/>
          </a:stretch>
        </p:blipFill>
        <p:spPr>
          <a:xfrm>
            <a:off x="9485167" y="1825625"/>
            <a:ext cx="2464377" cy="3840876"/>
          </a:xfrm>
          <a:prstGeom prst="rect">
            <a:avLst/>
          </a:prstGeom>
        </p:spPr>
      </p:pic>
    </p:spTree>
    <p:extLst>
      <p:ext uri="{BB962C8B-B14F-4D97-AF65-F5344CB8AC3E}">
        <p14:creationId xmlns:p14="http://schemas.microsoft.com/office/powerpoint/2010/main" val="27646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DD3E-FCBA-A5C3-9BC4-179DF26A9001}"/>
              </a:ext>
            </a:extLst>
          </p:cNvPr>
          <p:cNvSpPr>
            <a:spLocks noGrp="1"/>
          </p:cNvSpPr>
          <p:nvPr>
            <p:ph type="title"/>
          </p:nvPr>
        </p:nvSpPr>
        <p:spPr/>
        <p:txBody>
          <a:bodyPr/>
          <a:lstStyle/>
          <a:p>
            <a:r>
              <a:rPr lang="en-GB" dirty="0"/>
              <a:t>Modelling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02A7EA-81D2-50D2-37FF-BE73E5181DDB}"/>
                  </a:ext>
                </a:extLst>
              </p:cNvPr>
              <p:cNvSpPr>
                <a:spLocks noGrp="1"/>
              </p:cNvSpPr>
              <p:nvPr>
                <p:ph idx="1"/>
              </p:nvPr>
            </p:nvSpPr>
            <p:spPr>
              <a:xfrm>
                <a:off x="0" y="1690688"/>
                <a:ext cx="5169877" cy="4351338"/>
              </a:xfrm>
            </p:spPr>
            <p:txBody>
              <a:bodyPr>
                <a:normAutofit fontScale="92500" lnSpcReduction="10000"/>
              </a:bodyPr>
              <a:lstStyle/>
              <a:p>
                <a:r>
                  <a:rPr lang="en-GB" dirty="0"/>
                  <a:t>Lindblad equation:</a:t>
                </a:r>
                <a:r>
                  <a:rPr lang="en-US" dirty="0"/>
                  <a:t> </a:t>
                </a:r>
                <a14:m>
                  <m:oMath xmlns:m="http://schemas.openxmlformats.org/officeDocument/2006/math">
                    <m:acc>
                      <m:accPr>
                        <m:chr m:val="̇"/>
                        <m:ctrlPr>
                          <a:rPr lang="en-GB" i="1">
                            <a:latin typeface="Cambria Math" panose="02040503050406030204" pitchFamily="18" charset="0"/>
                          </a:rPr>
                        </m:ctrlPr>
                      </m:accPr>
                      <m:e>
                        <m:r>
                          <a:rPr lang="en-US" i="1">
                            <a:latin typeface="Cambria Math" panose="02040503050406030204" pitchFamily="18" charset="0"/>
                          </a:rPr>
                          <m:t>𝜌</m:t>
                        </m:r>
                      </m:e>
                    </m:acc>
                    <m:r>
                      <a:rPr lang="en-US" i="1">
                        <a:latin typeface="Cambria Math" panose="02040503050406030204" pitchFamily="18" charset="0"/>
                      </a:rPr>
                      <m:t>=−</m:t>
                    </m:r>
                    <m:r>
                      <a:rPr lang="en-US" i="1">
                        <a:latin typeface="Cambria Math" panose="02040503050406030204" pitchFamily="18" charset="0"/>
                      </a:rPr>
                      <m:t>𝑖</m:t>
                    </m:r>
                    <m:d>
                      <m:dPr>
                        <m:begChr m:val="["/>
                        <m:endChr m:val="]"/>
                        <m:ctrlPr>
                          <a:rPr lang="en-GB"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𝜌</m:t>
                        </m:r>
                      </m:e>
                    </m:d>
                    <m:r>
                      <a:rPr lang="en-US" i="1">
                        <a:latin typeface="Cambria Math" panose="02040503050406030204" pitchFamily="18" charset="0"/>
                      </a:rPr>
                      <m:t>−</m:t>
                    </m:r>
                    <m:r>
                      <a:rPr lang="en-US" i="1">
                        <a:latin typeface="Cambria Math" panose="02040503050406030204" pitchFamily="18" charset="0"/>
                      </a:rPr>
                      <m:t>ℒ</m:t>
                    </m:r>
                    <m:d>
                      <m:dPr>
                        <m:ctrlPr>
                          <a:rPr lang="en-GB" i="1">
                            <a:latin typeface="Cambria Math" panose="02040503050406030204" pitchFamily="18" charset="0"/>
                          </a:rPr>
                        </m:ctrlPr>
                      </m:dPr>
                      <m:e>
                        <m:r>
                          <a:rPr lang="en-US" i="1">
                            <a:latin typeface="Cambria Math" panose="02040503050406030204" pitchFamily="18" charset="0"/>
                          </a:rPr>
                          <m:t>𝜌</m:t>
                        </m:r>
                      </m:e>
                    </m:d>
                  </m:oMath>
                </a14:m>
                <a:r>
                  <a:rPr lang="en-GB" dirty="0">
                    <a:effectLst/>
                  </a:rPr>
                  <a:t> </a:t>
                </a:r>
                <a:endParaRPr lang="en-GB" dirty="0"/>
              </a:p>
              <a:p>
                <a:endParaRPr lang="en-GB" dirty="0"/>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𝑖</m:t>
                    </m:r>
                    <m:d>
                      <m:dPr>
                        <m:begChr m:val="["/>
                        <m:endChr m:val="]"/>
                        <m:ctrlPr>
                          <a:rPr lang="en-GB"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𝜌</m:t>
                        </m:r>
                      </m:e>
                    </m:d>
                  </m:oMath>
                </a14:m>
                <a:r>
                  <a:rPr lang="en-GB" dirty="0"/>
                  <a:t>: Schrödinger equation</a:t>
                </a:r>
              </a:p>
              <a:p>
                <a:endParaRPr lang="en-GB" dirty="0"/>
              </a:p>
              <a:p>
                <a14:m>
                  <m:oMath xmlns:m="http://schemas.openxmlformats.org/officeDocument/2006/math">
                    <m:r>
                      <a:rPr lang="en-US" i="1">
                        <a:latin typeface="Cambria Math" panose="02040503050406030204" pitchFamily="18" charset="0"/>
                      </a:rPr>
                      <m:t>ℒ</m:t>
                    </m:r>
                    <m:d>
                      <m:dPr>
                        <m:ctrlPr>
                          <a:rPr lang="en-GB" i="1">
                            <a:latin typeface="Cambria Math" panose="02040503050406030204" pitchFamily="18" charset="0"/>
                          </a:rPr>
                        </m:ctrlPr>
                      </m:dPr>
                      <m:e>
                        <m:r>
                          <a:rPr lang="en-US" i="1">
                            <a:latin typeface="Cambria Math" panose="02040503050406030204" pitchFamily="18" charset="0"/>
                          </a:rPr>
                          <m:t>𝜌</m:t>
                        </m:r>
                      </m:e>
                    </m:d>
                  </m:oMath>
                </a14:m>
                <a:r>
                  <a:rPr lang="en-GB" dirty="0"/>
                  <a:t>: Lindblad part</a:t>
                </a:r>
              </a:p>
              <a:p>
                <a:endParaRPr lang="en-GB" dirty="0"/>
              </a:p>
              <a:p>
                <a14:m>
                  <m:oMath xmlns:m="http://schemas.openxmlformats.org/officeDocument/2006/math">
                    <m:r>
                      <a:rPr lang="en-US" i="1">
                        <a:latin typeface="Cambria Math" panose="02040503050406030204" pitchFamily="18" charset="0"/>
                      </a:rPr>
                      <m:t>ℒ</m:t>
                    </m:r>
                    <m:d>
                      <m:dPr>
                        <m:ctrlPr>
                          <a:rPr lang="en-GB" i="1">
                            <a:latin typeface="Cambria Math" panose="02040503050406030204" pitchFamily="18" charset="0"/>
                          </a:rPr>
                        </m:ctrlPr>
                      </m:dPr>
                      <m:e>
                        <m:r>
                          <a:rPr lang="en-US" i="1">
                            <a:latin typeface="Cambria Math" panose="02040503050406030204" pitchFamily="18" charset="0"/>
                          </a:rPr>
                          <m:t>𝜌</m:t>
                        </m:r>
                      </m:e>
                    </m:d>
                    <m:r>
                      <a:rPr lang="en-US" i="1">
                        <a:latin typeface="Cambria Math" panose="02040503050406030204" pitchFamily="18" charset="0"/>
                      </a:rPr>
                      <m:t>=</m:t>
                    </m:r>
                    <m:nary>
                      <m:naryPr>
                        <m:chr m:val="∑"/>
                        <m:limLoc m:val="undOvr"/>
                        <m:supHide m:val="on"/>
                        <m:ctrlPr>
                          <a:rPr lang="en-GB" i="1">
                            <a:latin typeface="Cambria Math" panose="02040503050406030204" pitchFamily="18" charset="0"/>
                          </a:rPr>
                        </m:ctrlPr>
                      </m:naryPr>
                      <m:sub>
                        <m:r>
                          <a:rPr lang="en-US" i="1">
                            <a:latin typeface="Cambria Math" panose="02040503050406030204" pitchFamily="18" charset="0"/>
                          </a:rPr>
                          <m:t>𝑗</m:t>
                        </m:r>
                      </m:sub>
                      <m:sup/>
                      <m:e>
                        <m:sSub>
                          <m:sSubPr>
                            <m:ctrlPr>
                              <a:rPr lang="en-GB" i="1">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𝑗</m:t>
                            </m:r>
                          </m:sub>
                        </m:sSub>
                      </m:e>
                    </m:nary>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r>
                          <a:rPr lang="en-US" i="1">
                            <a:latin typeface="Cambria Math" panose="02040503050406030204" pitchFamily="18" charset="0"/>
                          </a:rPr>
                          <m:t>𝜌</m:t>
                        </m:r>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𝜌</m:t>
                        </m:r>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𝑗</m:t>
                            </m:r>
                          </m:sub>
                          <m:sup>
                            <m:r>
                              <a:rPr lang="en-US" i="1">
                                <a:latin typeface="Cambria Math" panose="02040503050406030204" pitchFamily="18" charset="0"/>
                              </a:rPr>
                              <m:t>†</m:t>
                            </m:r>
                          </m:sup>
                        </m:sSubSup>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𝑗</m:t>
                            </m:r>
                          </m:sub>
                          <m:sup>
                            <m:r>
                              <a:rPr lang="en-US" i="1">
                                <a:latin typeface="Cambria Math" panose="02040503050406030204" pitchFamily="18" charset="0"/>
                              </a:rPr>
                              <m:t>†</m:t>
                            </m:r>
                          </m:sup>
                        </m:sSubSup>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r>
                          <a:rPr lang="en-US" i="1">
                            <a:latin typeface="Cambria Math" panose="02040503050406030204" pitchFamily="18" charset="0"/>
                          </a:rPr>
                          <m:t>𝜌</m:t>
                        </m:r>
                      </m:e>
                    </m:d>
                  </m:oMath>
                </a14:m>
                <a:endParaRPr lang="en-GB" dirty="0"/>
              </a:p>
            </p:txBody>
          </p:sp>
        </mc:Choice>
        <mc:Fallback xmlns="">
          <p:sp>
            <p:nvSpPr>
              <p:cNvPr id="3" name="Content Placeholder 2">
                <a:extLst>
                  <a:ext uri="{FF2B5EF4-FFF2-40B4-BE49-F238E27FC236}">
                    <a16:creationId xmlns:a16="http://schemas.microsoft.com/office/drawing/2014/main" id="{1A02A7EA-81D2-50D2-37FF-BE73E5181DDB}"/>
                  </a:ext>
                </a:extLst>
              </p:cNvPr>
              <p:cNvSpPr>
                <a:spLocks noGrp="1" noRot="1" noChangeAspect="1" noMove="1" noResize="1" noEditPoints="1" noAdjustHandles="1" noChangeArrowheads="1" noChangeShapeType="1" noTextEdit="1"/>
              </p:cNvSpPr>
              <p:nvPr>
                <p:ph idx="1"/>
              </p:nvPr>
            </p:nvSpPr>
            <p:spPr>
              <a:xfrm>
                <a:off x="0" y="1690688"/>
                <a:ext cx="5169877" cy="4351338"/>
              </a:xfrm>
              <a:blipFill>
                <a:blip r:embed="rId3"/>
                <a:stretch>
                  <a:fillRect l="-1961" t="-2616" b="-386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6F9E721-0E4C-D31E-F8F8-3B5C9E19E9CD}"/>
                  </a:ext>
                </a:extLst>
              </p:cNvPr>
              <p:cNvSpPr txBox="1">
                <a:spLocks/>
              </p:cNvSpPr>
              <p:nvPr/>
            </p:nvSpPr>
            <p:spPr>
              <a:xfrm>
                <a:off x="5571392" y="1690688"/>
                <a:ext cx="538089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i="1">
                        <a:latin typeface="Cambria Math" panose="02040503050406030204" pitchFamily="18" charset="0"/>
                      </a:rPr>
                      <m:t>𝜌</m:t>
                    </m:r>
                  </m:oMath>
                </a14:m>
                <a:r>
                  <a:rPr lang="en-GB" dirty="0"/>
                  <a:t>: mental state; yes, no, uncertain. </a:t>
                </a:r>
              </a:p>
              <a:p>
                <a:endParaRPr lang="en-GB" dirty="0"/>
              </a:p>
              <a:p>
                <a:r>
                  <a:rPr lang="en-GB" i="1" dirty="0"/>
                  <a:t>H</a:t>
                </a:r>
                <a:r>
                  <a:rPr lang="en-GB" dirty="0"/>
                  <a:t>: Hamiltonian: </a:t>
                </a:r>
                <a:r>
                  <a:rPr lang="en-US" dirty="0"/>
                  <a:t>governs transfer of amplitude between options.  </a:t>
                </a:r>
                <a:endParaRPr lang="en-GB" dirty="0"/>
              </a:p>
              <a:p>
                <a:endParaRPr lang="en-GB" dirty="0"/>
              </a:p>
              <a:p>
                <a14:m>
                  <m:oMath xmlns:m="http://schemas.openxmlformats.org/officeDocument/2006/math">
                    <m:sSub>
                      <m:sSubPr>
                        <m:ctrlPr>
                          <a:rPr lang="en-GB" i="1">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𝑗</m:t>
                        </m:r>
                      </m:sub>
                    </m:sSub>
                  </m:oMath>
                </a14:m>
                <a:r>
                  <a:rPr lang="en-US" dirty="0"/>
                  <a:t>: parameters determining the strength of interaction with the environment. </a:t>
                </a:r>
              </a:p>
              <a:p>
                <a:endParaRPr lang="en-US" dirty="0"/>
              </a:p>
              <a:p>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oMath>
                </a14:m>
                <a:r>
                  <a:rPr lang="en-US" dirty="0"/>
                  <a:t> operators are operators that determine the specific environmental interactions. </a:t>
                </a:r>
              </a:p>
            </p:txBody>
          </p:sp>
        </mc:Choice>
        <mc:Fallback xmlns="">
          <p:sp>
            <p:nvSpPr>
              <p:cNvPr id="4" name="Content Placeholder 2">
                <a:extLst>
                  <a:ext uri="{FF2B5EF4-FFF2-40B4-BE49-F238E27FC236}">
                    <a16:creationId xmlns:a16="http://schemas.microsoft.com/office/drawing/2014/main" id="{76F9E721-0E4C-D31E-F8F8-3B5C9E19E9CD}"/>
                  </a:ext>
                </a:extLst>
              </p:cNvPr>
              <p:cNvSpPr txBox="1">
                <a:spLocks noRot="1" noChangeAspect="1" noMove="1" noResize="1" noEditPoints="1" noAdjustHandles="1" noChangeArrowheads="1" noChangeShapeType="1" noTextEdit="1"/>
              </p:cNvSpPr>
              <p:nvPr/>
            </p:nvSpPr>
            <p:spPr>
              <a:xfrm>
                <a:off x="5571392" y="1690688"/>
                <a:ext cx="5380892" cy="4351338"/>
              </a:xfrm>
              <a:prstGeom prst="rect">
                <a:avLst/>
              </a:prstGeom>
              <a:blipFill>
                <a:blip r:embed="rId4"/>
                <a:stretch>
                  <a:fillRect l="-1647" t="-3488" b="-1453"/>
                </a:stretch>
              </a:blipFill>
            </p:spPr>
            <p:txBody>
              <a:bodyPr/>
              <a:lstStyle/>
              <a:p>
                <a:r>
                  <a:rPr lang="en-GB">
                    <a:noFill/>
                  </a:rPr>
                  <a:t> </a:t>
                </a:r>
              </a:p>
            </p:txBody>
          </p:sp>
        </mc:Fallback>
      </mc:AlternateContent>
    </p:spTree>
    <p:extLst>
      <p:ext uri="{BB962C8B-B14F-4D97-AF65-F5344CB8AC3E}">
        <p14:creationId xmlns:p14="http://schemas.microsoft.com/office/powerpoint/2010/main" val="288483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linds(horizontal)">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linds(horizont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C5FB-0010-8616-E261-E56968D7D066}"/>
              </a:ext>
            </a:extLst>
          </p:cNvPr>
          <p:cNvSpPr>
            <a:spLocks noGrp="1"/>
          </p:cNvSpPr>
          <p:nvPr>
            <p:ph type="title"/>
          </p:nvPr>
        </p:nvSpPr>
        <p:spPr/>
        <p:txBody>
          <a:bodyPr/>
          <a:lstStyle/>
          <a:p>
            <a:r>
              <a:rPr lang="en-GB" dirty="0"/>
              <a:t>Modelling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B7BCF8-81DF-4FC4-424E-DC34820012A4}"/>
                  </a:ext>
                </a:extLst>
              </p:cNvPr>
              <p:cNvSpPr>
                <a:spLocks noGrp="1"/>
              </p:cNvSpPr>
              <p:nvPr>
                <p:ph idx="1"/>
              </p:nvPr>
            </p:nvSpPr>
            <p:spPr/>
            <p:txBody>
              <a:bodyPr>
                <a:normAutofit fontScale="92500"/>
              </a:bodyPr>
              <a:lstStyle/>
              <a:p>
                <a:r>
                  <a:rPr lang="en-GB" dirty="0"/>
                  <a:t>Main features: </a:t>
                </a:r>
              </a:p>
              <a:p>
                <a:endParaRPr lang="en-GB" dirty="0"/>
              </a:p>
              <a:p>
                <a:r>
                  <a:rPr lang="en-US" dirty="0" err="1"/>
                  <a:t>Defin</a:t>
                </a:r>
                <a:r>
                  <a:rPr lang="en-US" dirty="0"/>
                  <a:t>e </a:t>
                </a:r>
                <a14:m>
                  <m:oMath xmlns:m="http://schemas.openxmlformats.org/officeDocument/2006/math">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𝑥𝑦</m:t>
                            </m:r>
                          </m:sub>
                        </m:sSub>
                      </m:e>
                    </m:d>
                    <m:r>
                      <a:rPr lang="en-US" i="1">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𝑥𝑦</m:t>
                            </m:r>
                          </m:sub>
                        </m:sSub>
                        <m:r>
                          <a:rPr lang="en-US" i="1">
                            <a:latin typeface="Cambria Math" panose="02040503050406030204" pitchFamily="18" charset="0"/>
                          </a:rPr>
                          <m:t>𝜌</m:t>
                        </m:r>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𝑥𝑦</m:t>
                            </m:r>
                          </m:sub>
                          <m:sup>
                            <m:r>
                              <a:rPr lang="en-US" i="1">
                                <a:latin typeface="Cambria Math" panose="02040503050406030204" pitchFamily="18" charset="0"/>
                              </a:rPr>
                              <m:t>†</m:t>
                            </m:r>
                          </m:sup>
                        </m:sSubSup>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𝜌</m:t>
                        </m:r>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𝑥𝑦</m:t>
                            </m:r>
                          </m:sub>
                          <m:sup>
                            <m:r>
                              <a:rPr lang="en-US" i="1">
                                <a:latin typeface="Cambria Math" panose="02040503050406030204" pitchFamily="18" charset="0"/>
                              </a:rPr>
                              <m:t>†</m:t>
                            </m:r>
                          </m:sup>
                        </m:sSubSup>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𝑥𝑦</m:t>
                            </m:r>
                          </m:sub>
                        </m:sSub>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𝑥𝑦</m:t>
                            </m:r>
                          </m:sub>
                          <m:sup>
                            <m:r>
                              <a:rPr lang="en-US" i="1">
                                <a:latin typeface="Cambria Math" panose="02040503050406030204" pitchFamily="18" charset="0"/>
                              </a:rPr>
                              <m:t>†</m:t>
                            </m:r>
                          </m:sup>
                        </m:sSubSup>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𝑥𝑦</m:t>
                            </m:r>
                          </m:sub>
                        </m:sSub>
                        <m:r>
                          <a:rPr lang="en-US" i="1">
                            <a:latin typeface="Cambria Math" panose="02040503050406030204" pitchFamily="18" charset="0"/>
                          </a:rPr>
                          <m:t>𝜌</m:t>
                        </m:r>
                      </m:e>
                    </m:d>
                  </m:oMath>
                </a14:m>
                <a:r>
                  <a:rPr lang="en-GB" dirty="0"/>
                  <a:t> </a:t>
                </a:r>
              </a:p>
              <a:p>
                <a:endParaRPr lang="en-GB" dirty="0"/>
              </a:p>
              <a:p>
                <a:r>
                  <a:rPr lang="en-GB" dirty="0"/>
                  <a:t>Then write the </a:t>
                </a:r>
                <a:r>
                  <a:rPr lang="en-US" dirty="0"/>
                  <a:t>Lindblad part as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12</m:t>
                            </m:r>
                          </m:sub>
                        </m:sSub>
                      </m:e>
                    </m:d>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32</m:t>
                            </m:r>
                          </m:sub>
                        </m:sSub>
                      </m:e>
                    </m:d>
                  </m:oMath>
                </a14:m>
                <a:r>
                  <a:rPr lang="en-US" dirty="0"/>
                  <a:t> or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12</m:t>
                            </m:r>
                          </m:sub>
                        </m:sSub>
                      </m:e>
                    </m:d>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32</m:t>
                            </m:r>
                          </m:sub>
                        </m:sSub>
                      </m:e>
                    </m:d>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21</m:t>
                            </m:r>
                          </m:sub>
                        </m:sSub>
                      </m:e>
                    </m:d>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23</m:t>
                        </m:r>
                      </m:sub>
                    </m:sSub>
                    <m:r>
                      <m:rPr>
                        <m:sty m:val="p"/>
                      </m:rPr>
                      <a:rPr lang="en-US">
                        <a:latin typeface="Cambria Math" panose="02040503050406030204" pitchFamily="18" charset="0"/>
                      </a:rPr>
                      <m:t>Λ</m:t>
                    </m:r>
                    <m:d>
                      <m:dPr>
                        <m:ctrlPr>
                          <a:rPr lang="en-GB"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23</m:t>
                            </m:r>
                          </m:sub>
                        </m:sSub>
                      </m:e>
                    </m:d>
                  </m:oMath>
                </a14:m>
                <a:r>
                  <a:rPr lang="en-US" dirty="0"/>
                  <a:t>.</a:t>
                </a:r>
                <a:r>
                  <a:rPr lang="en-GB" dirty="0">
                    <a:effectLst/>
                  </a:rPr>
                  <a:t> </a:t>
                </a:r>
              </a:p>
              <a:p>
                <a:endParaRPr lang="en-GB" dirty="0"/>
              </a:p>
              <a:p>
                <a:r>
                  <a:rPr lang="en-GB" dirty="0"/>
                  <a:t>Basically, we can capture (parameterise) any combination of drifts between options! For example,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a14:m>
                <a:r>
                  <a:rPr lang="en-GB" dirty="0"/>
                  <a:t> governs drift from uncertainty to certainty. </a:t>
                </a:r>
              </a:p>
            </p:txBody>
          </p:sp>
        </mc:Choice>
        <mc:Fallback xmlns="">
          <p:sp>
            <p:nvSpPr>
              <p:cNvPr id="3" name="Content Placeholder 2">
                <a:extLst>
                  <a:ext uri="{FF2B5EF4-FFF2-40B4-BE49-F238E27FC236}">
                    <a16:creationId xmlns:a16="http://schemas.microsoft.com/office/drawing/2014/main" id="{4FB7BCF8-81DF-4FC4-424E-DC34820012A4}"/>
                  </a:ext>
                </a:extLst>
              </p:cNvPr>
              <p:cNvSpPr>
                <a:spLocks noGrp="1" noRot="1" noChangeAspect="1" noMove="1" noResize="1" noEditPoints="1" noAdjustHandles="1" noChangeArrowheads="1" noChangeShapeType="1" noTextEdit="1"/>
              </p:cNvSpPr>
              <p:nvPr>
                <p:ph idx="1"/>
              </p:nvPr>
            </p:nvSpPr>
            <p:spPr>
              <a:blipFill>
                <a:blip r:embed="rId3"/>
                <a:stretch>
                  <a:fillRect l="-965" t="-2035" r="-1327" b="-1163"/>
                </a:stretch>
              </a:blipFill>
            </p:spPr>
            <p:txBody>
              <a:bodyPr/>
              <a:lstStyle/>
              <a:p>
                <a:r>
                  <a:rPr lang="en-GB">
                    <a:noFill/>
                  </a:rPr>
                  <a:t> </a:t>
                </a:r>
              </a:p>
            </p:txBody>
          </p:sp>
        </mc:Fallback>
      </mc:AlternateContent>
    </p:spTree>
    <p:extLst>
      <p:ext uri="{BB962C8B-B14F-4D97-AF65-F5344CB8AC3E}">
        <p14:creationId xmlns:p14="http://schemas.microsoft.com/office/powerpoint/2010/main" val="24155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DE65-B429-478C-A53A-A3F2195BD95C}"/>
              </a:ext>
            </a:extLst>
          </p:cNvPr>
          <p:cNvSpPr>
            <a:spLocks noGrp="1"/>
          </p:cNvSpPr>
          <p:nvPr>
            <p:ph type="title"/>
          </p:nvPr>
        </p:nvSpPr>
        <p:spPr/>
        <p:txBody>
          <a:bodyPr/>
          <a:lstStyle/>
          <a:p>
            <a:r>
              <a:rPr lang="en-GB" dirty="0"/>
              <a:t>Quantum approach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A29E33-4DE4-49B5-BBA5-E7C00DAE2588}"/>
                  </a:ext>
                </a:extLst>
              </p:cNvPr>
              <p:cNvSpPr>
                <a:spLocks noGrp="1"/>
              </p:cNvSpPr>
              <p:nvPr>
                <p:ph idx="1"/>
              </p:nvPr>
            </p:nvSpPr>
            <p:spPr/>
            <p:txBody>
              <a:bodyPr>
                <a:normAutofit fontScale="92500" lnSpcReduction="20000"/>
              </a:bodyPr>
              <a:lstStyle/>
              <a:p>
                <a:r>
                  <a:rPr lang="en-GB" dirty="0"/>
                  <a:t>The mental state of participants engage with any of the scenarios in the present paradigm can be written as: </a:t>
                </a:r>
              </a:p>
              <a:p>
                <a:endParaRPr lang="en-GB" dirty="0"/>
              </a:p>
              <a:p>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e>
                    </m:d>
                    <m:r>
                      <a:rPr lang="en-US" i="1">
                        <a:latin typeface="Cambria Math" panose="02040503050406030204" pitchFamily="18" charset="0"/>
                      </a:rPr>
                      <m:t>=</m:t>
                    </m:r>
                    <m:r>
                      <a:rPr lang="en-US" i="1">
                        <a:latin typeface="Cambria Math" panose="02040503050406030204" pitchFamily="18" charset="0"/>
                      </a:rPr>
                      <m:t>𝑎</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𝑦𝑒𝑠</m:t>
                        </m:r>
                      </m:e>
                    </m:d>
                    <m:r>
                      <a:rPr lang="en-US" i="1">
                        <a:latin typeface="Cambria Math" panose="02040503050406030204" pitchFamily="18" charset="0"/>
                      </a:rPr>
                      <m:t>+</m:t>
                    </m:r>
                    <m:r>
                      <a:rPr lang="en-US" i="1">
                        <a:latin typeface="Cambria Math" panose="02040503050406030204" pitchFamily="18" charset="0"/>
                      </a:rPr>
                      <m:t>𝑏</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𝑢𝑛𝑑𝑒𝑐𝑖𝑑𝑒𝑑</m:t>
                        </m:r>
                      </m:e>
                    </m:d>
                    <m:r>
                      <a:rPr lang="en-US" i="1">
                        <a:latin typeface="Cambria Math" panose="02040503050406030204" pitchFamily="18" charset="0"/>
                      </a:rPr>
                      <m:t>+</m:t>
                    </m:r>
                    <m:r>
                      <a:rPr lang="en-US" i="1">
                        <a:latin typeface="Cambria Math" panose="02040503050406030204" pitchFamily="18" charset="0"/>
                      </a:rPr>
                      <m:t>𝑐</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𝑛𝑜</m:t>
                        </m:r>
                      </m:e>
                    </m:d>
                  </m:oMath>
                </a14:m>
                <a:endParaRPr lang="en-GB" dirty="0"/>
              </a:p>
              <a:p>
                <a:pPr marL="0" indent="0">
                  <a:buNone/>
                </a:pPr>
                <a:endParaRPr lang="en-GB" dirty="0"/>
              </a:p>
              <a:p>
                <a:r>
                  <a:rPr lang="en-GB" dirty="0"/>
                  <a:t>Basis: </a:t>
                </a:r>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𝑦𝑒𝑠</m:t>
                        </m:r>
                      </m:e>
                    </m:d>
                    <m:r>
                      <a:rPr lang="en-US" i="1">
                        <a:latin typeface="Cambria Math" panose="02040503050406030204" pitchFamily="18" charset="0"/>
                      </a:rPr>
                      <m:t>=</m:t>
                    </m:r>
                    <m:d>
                      <m:dPr>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r>
                                <a:rPr lang="en-US" i="1">
                                  <a:latin typeface="Cambria Math" panose="02040503050406030204" pitchFamily="18" charset="0"/>
                                </a:rPr>
                                <m:t>1</m:t>
                              </m:r>
                            </m:e>
                          </m:mr>
                          <m:mr>
                            <m:e>
                              <m:r>
                                <a:rPr lang="en-US" i="1">
                                  <a:latin typeface="Cambria Math" panose="02040503050406030204" pitchFamily="18" charset="0"/>
                                </a:rPr>
                                <m:t>0</m:t>
                              </m:r>
                            </m:e>
                          </m:mr>
                          <m:mr>
                            <m:e>
                              <m:r>
                                <a:rPr lang="en-US" i="1">
                                  <a:latin typeface="Cambria Math" panose="02040503050406030204" pitchFamily="18" charset="0"/>
                                </a:rPr>
                                <m:t>0</m:t>
                              </m:r>
                            </m:e>
                          </m:mr>
                        </m:m>
                      </m:e>
                    </m:d>
                  </m:oMath>
                </a14:m>
                <a:r>
                  <a:rPr lang="en-US" dirty="0"/>
                  <a:t>, </a:t>
                </a:r>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𝑢𝑛𝑑𝑒𝑐𝑖𝑑𝑒𝑑</m:t>
                        </m:r>
                      </m:e>
                    </m:d>
                    <m:r>
                      <a:rPr lang="en-US" i="1">
                        <a:latin typeface="Cambria Math" panose="02040503050406030204" pitchFamily="18" charset="0"/>
                      </a:rPr>
                      <m:t>=</m:t>
                    </m:r>
                    <m:d>
                      <m:dPr>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1</m:t>
                              </m:r>
                            </m:e>
                          </m:mr>
                          <m:mr>
                            <m:e>
                              <m:r>
                                <a:rPr lang="en-US" i="1">
                                  <a:latin typeface="Cambria Math" panose="02040503050406030204" pitchFamily="18" charset="0"/>
                                </a:rPr>
                                <m:t>0</m:t>
                              </m:r>
                            </m:e>
                          </m:mr>
                        </m:m>
                      </m:e>
                    </m:d>
                  </m:oMath>
                </a14:m>
                <a:r>
                  <a:rPr lang="en-US" dirty="0"/>
                  <a:t>, </a:t>
                </a:r>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𝑛𝑜</m:t>
                        </m:r>
                      </m:e>
                    </m:d>
                    <m:r>
                      <a:rPr lang="en-US" i="1">
                        <a:latin typeface="Cambria Math" panose="02040503050406030204" pitchFamily="18" charset="0"/>
                      </a:rPr>
                      <m:t>=</m:t>
                    </m:r>
                    <m:d>
                      <m:dPr>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GB" dirty="0"/>
              </a:p>
              <a:p>
                <a:endParaRPr lang="en-GB" dirty="0"/>
              </a:p>
              <a:p>
                <a:r>
                  <a:rPr lang="en-GB" dirty="0"/>
                  <a:t>Note, we used instead a corresponding density matrix, </a:t>
                </a:r>
                <a14:m>
                  <m:oMath xmlns:m="http://schemas.openxmlformats.org/officeDocument/2006/math">
                    <m:r>
                      <a:rPr lang="en-US" i="1">
                        <a:latin typeface="Cambria Math" panose="02040503050406030204" pitchFamily="18" charset="0"/>
                      </a:rPr>
                      <m:t>=</m:t>
                    </m:r>
                    <m:d>
                      <m:dPr>
                        <m:ctrlPr>
                          <a:rPr lang="en-GB" i="1">
                            <a:latin typeface="Cambria Math" panose="02040503050406030204" pitchFamily="18" charset="0"/>
                          </a:rPr>
                        </m:ctrlPr>
                      </m:dPr>
                      <m:e>
                        <m:m>
                          <m:mPr>
                            <m:mcs>
                              <m:mc>
                                <m:mcPr>
                                  <m:count m:val="3"/>
                                  <m:mcJc m:val="center"/>
                                </m:mcPr>
                              </m:mc>
                            </m:mcs>
                            <m:ctrlPr>
                              <a:rPr lang="en-GB" i="1">
                                <a:latin typeface="Cambria Math" panose="02040503050406030204" pitchFamily="18" charset="0"/>
                              </a:rPr>
                            </m:ctrlPr>
                          </m:mP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
                      </m:e>
                    </m:d>
                  </m:oMath>
                </a14:m>
                <a:r>
                  <a:rPr lang="en-GB" dirty="0">
                    <a:effectLst/>
                  </a:rPr>
                  <a:t> </a:t>
                </a:r>
                <a:endParaRPr lang="en-GB" dirty="0"/>
              </a:p>
            </p:txBody>
          </p:sp>
        </mc:Choice>
        <mc:Fallback xmlns="">
          <p:sp>
            <p:nvSpPr>
              <p:cNvPr id="3" name="Content Placeholder 2">
                <a:extLst>
                  <a:ext uri="{FF2B5EF4-FFF2-40B4-BE49-F238E27FC236}">
                    <a16:creationId xmlns:a16="http://schemas.microsoft.com/office/drawing/2014/main" id="{8CA29E33-4DE4-49B5-BBA5-E7C00DAE2588}"/>
                  </a:ext>
                </a:extLst>
              </p:cNvPr>
              <p:cNvSpPr>
                <a:spLocks noGrp="1" noRot="1" noChangeAspect="1" noMove="1" noResize="1" noEditPoints="1" noAdjustHandles="1" noChangeArrowheads="1" noChangeShapeType="1" noTextEdit="1"/>
              </p:cNvSpPr>
              <p:nvPr>
                <p:ph idx="1"/>
              </p:nvPr>
            </p:nvSpPr>
            <p:spPr>
              <a:blipFill>
                <a:blip r:embed="rId2"/>
                <a:stretch>
                  <a:fillRect l="-965" t="-3488"/>
                </a:stretch>
              </a:blipFill>
            </p:spPr>
            <p:txBody>
              <a:bodyPr/>
              <a:lstStyle/>
              <a:p>
                <a:r>
                  <a:rPr lang="en-US">
                    <a:noFill/>
                  </a:rPr>
                  <a:t> </a:t>
                </a:r>
              </a:p>
            </p:txBody>
          </p:sp>
        </mc:Fallback>
      </mc:AlternateContent>
    </p:spTree>
    <p:extLst>
      <p:ext uri="{BB962C8B-B14F-4D97-AF65-F5344CB8AC3E}">
        <p14:creationId xmlns:p14="http://schemas.microsoft.com/office/powerpoint/2010/main" val="3112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1505-D6E3-496C-A501-9323A771BBB8}"/>
              </a:ext>
            </a:extLst>
          </p:cNvPr>
          <p:cNvSpPr>
            <a:spLocks noGrp="1"/>
          </p:cNvSpPr>
          <p:nvPr>
            <p:ph type="title"/>
          </p:nvPr>
        </p:nvSpPr>
        <p:spPr/>
        <p:txBody>
          <a:bodyPr/>
          <a:lstStyle/>
          <a:p>
            <a:r>
              <a:rPr lang="en-GB" dirty="0"/>
              <a:t>Quantum approach – unitary part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CA1F2F-1EEC-4675-9793-80D9E669E364}"/>
                  </a:ext>
                </a:extLst>
              </p:cNvPr>
              <p:cNvSpPr>
                <a:spLocks noGrp="1"/>
              </p:cNvSpPr>
              <p:nvPr>
                <p:ph idx="1"/>
              </p:nvPr>
            </p:nvSpPr>
            <p:spPr/>
            <p:txBody>
              <a:bodyPr>
                <a:normAutofit fontScale="92500" lnSpcReduction="10000"/>
              </a:bodyPr>
              <a:lstStyle/>
              <a:p>
                <a:r>
                  <a:rPr lang="en-US" dirty="0"/>
                  <a:t>We propose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d>
                      <m:dPr>
                        <m:ctrlPr>
                          <a:rPr lang="en-GB" i="1">
                            <a:latin typeface="Cambria Math" panose="02040503050406030204" pitchFamily="18" charset="0"/>
                          </a:rPr>
                        </m:ctrlPr>
                      </m:dPr>
                      <m:e>
                        <m:m>
                          <m:mPr>
                            <m:plcHide m:val="on"/>
                            <m:mcs>
                              <m:mc>
                                <m:mcPr>
                                  <m:count m:val="3"/>
                                  <m:mcJc m:val="center"/>
                                </m:mcPr>
                              </m:mc>
                            </m:mcs>
                            <m:ctrlPr>
                              <a:rPr lang="en-GB" i="1">
                                <a:latin typeface="Cambria Math" panose="02040503050406030204" pitchFamily="18" charset="0"/>
                              </a:rPr>
                            </m:ctrlPr>
                          </m:mPr>
                          <m:mr>
                            <m:e>
                              <m:r>
                                <m:rPr>
                                  <m:sty m:val="p"/>
                                </m:rPr>
                                <a:rPr lang="en-US">
                                  <a:latin typeface="Cambria Math" panose="02040503050406030204" pitchFamily="18" charset="0"/>
                                </a:rPr>
                                <m:t>E</m:t>
                              </m:r>
                              <m:r>
                                <a:rPr lang="en-US">
                                  <a:latin typeface="Cambria Math" panose="02040503050406030204" pitchFamily="18" charset="0"/>
                                </a:rPr>
                                <m:t>0</m:t>
                              </m:r>
                            </m:e>
                            <m:e>
                              <m:r>
                                <a:rPr lang="en-US" i="1">
                                  <a:latin typeface="Cambria Math" panose="02040503050406030204" pitchFamily="18" charset="0"/>
                                </a:rPr>
                                <m:t>𝑑</m:t>
                              </m:r>
                            </m:e>
                            <m:e>
                              <m:r>
                                <a:rPr lang="en-US" i="1">
                                  <a:latin typeface="Cambria Math" panose="02040503050406030204" pitchFamily="18" charset="0"/>
                                </a:rPr>
                                <m:t>0</m:t>
                              </m:r>
                            </m:e>
                          </m:mr>
                          <m:mr>
                            <m:e>
                              <m:r>
                                <a:rPr lang="en-US" i="1">
                                  <a:latin typeface="Cambria Math" panose="02040503050406030204" pitchFamily="18" charset="0"/>
                                </a:rPr>
                                <m:t>𝑑</m:t>
                              </m:r>
                            </m:e>
                            <m:e>
                              <m:r>
                                <a:rPr lang="en-US" i="1">
                                  <a:latin typeface="Cambria Math" panose="02040503050406030204" pitchFamily="18" charset="0"/>
                                </a:rPr>
                                <m:t>0</m:t>
                              </m:r>
                            </m:e>
                            <m:e>
                              <m:r>
                                <a:rPr lang="en-US" i="1">
                                  <a:latin typeface="Cambria Math" panose="02040503050406030204" pitchFamily="18" charset="0"/>
                                </a:rPr>
                                <m:t>𝑑</m:t>
                              </m:r>
                            </m:e>
                          </m:mr>
                          <m:mr>
                            <m:e>
                              <m:r>
                                <a:rPr lang="en-US" i="1">
                                  <a:latin typeface="Cambria Math" panose="02040503050406030204" pitchFamily="18" charset="0"/>
                                </a:rPr>
                                <m:t>0</m:t>
                              </m:r>
                            </m:e>
                            <m:e>
                              <m:r>
                                <a:rPr lang="en-US" i="1">
                                  <a:latin typeface="Cambria Math" panose="02040503050406030204" pitchFamily="18" charset="0"/>
                                </a:rPr>
                                <m:t>𝑑</m:t>
                              </m:r>
                            </m:e>
                            <m:e>
                              <m:r>
                                <m:rPr>
                                  <m:sty m:val="p"/>
                                </m:rPr>
                                <a:rPr lang="en-US">
                                  <a:latin typeface="Cambria Math" panose="02040503050406030204" pitchFamily="18" charset="0"/>
                                </a:rPr>
                                <m:t>E</m:t>
                              </m:r>
                              <m:r>
                                <a:rPr lang="en-US">
                                  <a:latin typeface="Cambria Math" panose="02040503050406030204" pitchFamily="18" charset="0"/>
                                </a:rPr>
                                <m:t>0</m:t>
                              </m:r>
                            </m:e>
                          </m:mr>
                        </m:m>
                      </m:e>
                    </m:d>
                    <m:r>
                      <a:rPr lang="en-GB" b="0" i="0" smtClean="0">
                        <a:latin typeface="Cambria Math" panose="02040503050406030204" pitchFamily="18" charset="0"/>
                      </a:rPr>
                      <m:t>.</m:t>
                    </m:r>
                  </m:oMath>
                </a14:m>
                <a:endParaRPr lang="en-US" dirty="0"/>
              </a:p>
              <a:p>
                <a:endParaRPr lang="en-US" dirty="0"/>
              </a:p>
              <a:p>
                <a:r>
                  <a:rPr lang="en-US" dirty="0"/>
                  <a:t>This embodies a psychological assumption that with time amplitude is transferred from the middle (uncertainty) basis vector to the two basis vectors for the two specific (yes, no) responses.</a:t>
                </a:r>
              </a:p>
              <a:p>
                <a:endParaRPr lang="en-US" dirty="0"/>
              </a:p>
              <a:p>
                <a:r>
                  <a:rPr lang="en-US" dirty="0"/>
                  <a:t>For simplicity we can set E0=1. </a:t>
                </a:r>
              </a:p>
              <a:p>
                <a:endParaRPr lang="en-US" dirty="0"/>
              </a:p>
              <a:p>
                <a:r>
                  <a:rPr lang="en-US" dirty="0"/>
                  <a:t>This Hamiltonian produces oscillations at two frequencies. </a:t>
                </a:r>
                <a:endParaRPr lang="en-GB" dirty="0"/>
              </a:p>
            </p:txBody>
          </p:sp>
        </mc:Choice>
        <mc:Fallback xmlns="">
          <p:sp>
            <p:nvSpPr>
              <p:cNvPr id="3" name="Content Placeholder 2">
                <a:extLst>
                  <a:ext uri="{FF2B5EF4-FFF2-40B4-BE49-F238E27FC236}">
                    <a16:creationId xmlns:a16="http://schemas.microsoft.com/office/drawing/2014/main" id="{71CA1F2F-1EEC-4675-9793-80D9E669E364}"/>
                  </a:ext>
                </a:extLst>
              </p:cNvPr>
              <p:cNvSpPr>
                <a:spLocks noGrp="1" noRot="1" noChangeAspect="1" noMove="1" noResize="1" noEditPoints="1" noAdjustHandles="1" noChangeArrowheads="1" noChangeShapeType="1" noTextEdit="1"/>
              </p:cNvSpPr>
              <p:nvPr>
                <p:ph idx="1"/>
              </p:nvPr>
            </p:nvSpPr>
            <p:spPr>
              <a:blipFill>
                <a:blip r:embed="rId2"/>
                <a:stretch>
                  <a:fillRect l="-928" t="-1401" b="-1261"/>
                </a:stretch>
              </a:blipFill>
            </p:spPr>
            <p:txBody>
              <a:bodyPr/>
              <a:lstStyle/>
              <a:p>
                <a:r>
                  <a:rPr lang="en-GB">
                    <a:noFill/>
                  </a:rPr>
                  <a:t> </a:t>
                </a:r>
              </a:p>
            </p:txBody>
          </p:sp>
        </mc:Fallback>
      </mc:AlternateContent>
    </p:spTree>
    <p:extLst>
      <p:ext uri="{BB962C8B-B14F-4D97-AF65-F5344CB8AC3E}">
        <p14:creationId xmlns:p14="http://schemas.microsoft.com/office/powerpoint/2010/main" val="5753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3A76-A84E-4AAE-B5BC-A935CEA28325}"/>
              </a:ext>
            </a:extLst>
          </p:cNvPr>
          <p:cNvSpPr>
            <a:spLocks noGrp="1"/>
          </p:cNvSpPr>
          <p:nvPr>
            <p:ph type="title"/>
          </p:nvPr>
        </p:nvSpPr>
        <p:spPr>
          <a:xfrm>
            <a:off x="838200" y="-267917"/>
            <a:ext cx="10515600" cy="1325563"/>
          </a:xfrm>
        </p:spPr>
        <p:txBody>
          <a:bodyPr/>
          <a:lstStyle/>
          <a:p>
            <a:r>
              <a:rPr lang="en-GB" dirty="0"/>
              <a:t>Quantum approach – open systems part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67AB87-C0BD-429A-9067-CC9008EC005F}"/>
                  </a:ext>
                </a:extLst>
              </p:cNvPr>
              <p:cNvSpPr>
                <a:spLocks noGrp="1"/>
              </p:cNvSpPr>
              <p:nvPr>
                <p:ph idx="1"/>
              </p:nvPr>
            </p:nvSpPr>
            <p:spPr>
              <a:xfrm>
                <a:off x="838200" y="820615"/>
                <a:ext cx="10515600" cy="5779477"/>
              </a:xfrm>
            </p:spPr>
            <p:txBody>
              <a:bodyPr>
                <a:normAutofit/>
              </a:bodyPr>
              <a:lstStyle/>
              <a:p>
                <a14:m>
                  <m:oMath xmlns:m="http://schemas.openxmlformats.org/officeDocument/2006/math">
                    <m:acc>
                      <m:accPr>
                        <m:chr m:val="̇"/>
                        <m:ctrlPr>
                          <a:rPr lang="en-GB" sz="2400" i="1">
                            <a:latin typeface="Cambria Math" panose="02040503050406030204" pitchFamily="18" charset="0"/>
                          </a:rPr>
                        </m:ctrlPr>
                      </m:accPr>
                      <m:e>
                        <m:r>
                          <a:rPr lang="en-US" sz="2400" i="1">
                            <a:latin typeface="Cambria Math" panose="02040503050406030204" pitchFamily="18" charset="0"/>
                          </a:rPr>
                          <m:t>𝜌</m:t>
                        </m:r>
                      </m:e>
                    </m:acc>
                    <m:r>
                      <a:rPr lang="en-US" sz="2400" i="1">
                        <a:latin typeface="Cambria Math" panose="02040503050406030204" pitchFamily="18" charset="0"/>
                      </a:rPr>
                      <m:t>=−</m:t>
                    </m:r>
                    <m:r>
                      <a:rPr lang="en-US" sz="2400" i="1">
                        <a:latin typeface="Cambria Math" panose="02040503050406030204" pitchFamily="18" charset="0"/>
                      </a:rPr>
                      <m:t>𝑖</m:t>
                    </m:r>
                    <m:d>
                      <m:dPr>
                        <m:begChr m:val="["/>
                        <m:endChr m:val="]"/>
                        <m:ctrlPr>
                          <a:rPr lang="en-GB" sz="2400" i="1">
                            <a:latin typeface="Cambria Math" panose="02040503050406030204" pitchFamily="18" charset="0"/>
                          </a:rPr>
                        </m:ctrlPr>
                      </m:dPr>
                      <m:e>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𝜌</m:t>
                        </m:r>
                      </m:e>
                    </m:d>
                    <m:r>
                      <a:rPr lang="en-US" sz="2400" i="1">
                        <a:latin typeface="Cambria Math" panose="02040503050406030204" pitchFamily="18" charset="0"/>
                      </a:rPr>
                      <m:t>+</m:t>
                    </m:r>
                    <m:nary>
                      <m:naryPr>
                        <m:chr m:val="∑"/>
                        <m:limLoc m:val="undOvr"/>
                        <m:supHide m:val="on"/>
                        <m:ctrlPr>
                          <a:rPr lang="en-GB" sz="2400" i="1">
                            <a:latin typeface="Cambria Math" panose="02040503050406030204" pitchFamily="18" charset="0"/>
                          </a:rPr>
                        </m:ctrlPr>
                      </m:naryPr>
                      <m:sub>
                        <m:r>
                          <a:rPr lang="en-US" sz="2400" i="1">
                            <a:latin typeface="Cambria Math" panose="02040503050406030204" pitchFamily="18" charset="0"/>
                          </a:rPr>
                          <m:t>𝑗</m:t>
                        </m:r>
                      </m:sub>
                      <m:sup/>
                      <m:e>
                        <m:sSub>
                          <m:sSubPr>
                            <m:ctrlPr>
                              <a:rPr lang="en-GB" sz="2400" i="1">
                                <a:latin typeface="Cambria Math" panose="02040503050406030204" pitchFamily="18" charset="0"/>
                              </a:rPr>
                            </m:ctrlPr>
                          </m:sSubPr>
                          <m:e>
                            <m:r>
                              <m:rPr>
                                <m:sty m:val="p"/>
                              </m:rPr>
                              <a:rPr lang="en-US" sz="2400">
                                <a:latin typeface="Cambria Math" panose="02040503050406030204" pitchFamily="18" charset="0"/>
                              </a:rPr>
                              <m:t>Γ</m:t>
                            </m:r>
                          </m:e>
                          <m:sub>
                            <m:r>
                              <a:rPr lang="en-US" sz="2400" i="1">
                                <a:latin typeface="Cambria Math" panose="02040503050406030204" pitchFamily="18" charset="0"/>
                              </a:rPr>
                              <m:t>𝑗</m:t>
                            </m:r>
                          </m:sub>
                        </m:sSub>
                      </m:e>
                    </m:nary>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𝑗</m:t>
                            </m:r>
                          </m:sub>
                        </m:sSub>
                        <m:r>
                          <a:rPr lang="en-US" sz="2400" i="1">
                            <a:latin typeface="Cambria Math" panose="02040503050406030204" pitchFamily="18" charset="0"/>
                          </a:rPr>
                          <m:t>𝜌</m:t>
                        </m:r>
                        <m:sSubSup>
                          <m:sSubSupPr>
                            <m:ctrlPr>
                              <a:rPr lang="en-GB"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𝑗</m:t>
                            </m:r>
                          </m:sub>
                          <m:sup>
                            <m:r>
                              <a:rPr lang="en-US" sz="2400" i="1">
                                <a:latin typeface="Cambria Math" panose="02040503050406030204" pitchFamily="18" charset="0"/>
                              </a:rPr>
                              <m:t>†</m:t>
                            </m:r>
                          </m:sup>
                        </m:sSubSup>
                        <m:r>
                          <a:rPr lang="en-US" sz="2400" i="1">
                            <a:latin typeface="Cambria Math" panose="02040503050406030204" pitchFamily="18" charset="0"/>
                          </a:rPr>
                          <m:t>−</m:t>
                        </m:r>
                        <m:f>
                          <m:fPr>
                            <m:ctrlPr>
                              <a:rPr lang="en-GB"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𝜌</m:t>
                        </m:r>
                        <m:sSubSup>
                          <m:sSubSupPr>
                            <m:ctrlPr>
                              <a:rPr lang="en-GB"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𝑗</m:t>
                            </m:r>
                          </m:sub>
                          <m:sup>
                            <m:r>
                              <a:rPr lang="en-US" sz="2400" i="1">
                                <a:latin typeface="Cambria Math" panose="02040503050406030204" pitchFamily="18" charset="0"/>
                              </a:rPr>
                              <m:t>†</m:t>
                            </m:r>
                          </m:sup>
                        </m:sSubSup>
                        <m:sSub>
                          <m:sSubPr>
                            <m:ctrlPr>
                              <a:rPr lang="en-GB"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𝑗</m:t>
                            </m:r>
                          </m:sub>
                        </m:sSub>
                        <m:r>
                          <a:rPr lang="en-US" sz="2400" i="1">
                            <a:latin typeface="Cambria Math" panose="02040503050406030204" pitchFamily="18" charset="0"/>
                          </a:rPr>
                          <m:t>−</m:t>
                        </m:r>
                        <m:f>
                          <m:fPr>
                            <m:ctrlPr>
                              <a:rPr lang="en-GB"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bSup>
                          <m:sSubSupPr>
                            <m:ctrlPr>
                              <a:rPr lang="en-GB" sz="2400" i="1">
                                <a:latin typeface="Cambria Math" panose="02040503050406030204" pitchFamily="18" charset="0"/>
                              </a:rPr>
                            </m:ctrlPr>
                          </m:sSubSupPr>
                          <m:e>
                            <m:r>
                              <a:rPr lang="en-US" sz="2400" i="1">
                                <a:latin typeface="Cambria Math" panose="02040503050406030204" pitchFamily="18" charset="0"/>
                              </a:rPr>
                              <m:t>𝐶</m:t>
                            </m:r>
                          </m:e>
                          <m:sub>
                            <m:r>
                              <a:rPr lang="en-US" sz="2400" i="1">
                                <a:latin typeface="Cambria Math" panose="02040503050406030204" pitchFamily="18" charset="0"/>
                              </a:rPr>
                              <m:t>𝑗</m:t>
                            </m:r>
                          </m:sub>
                          <m:sup>
                            <m:r>
                              <a:rPr lang="en-US" sz="2400" i="1">
                                <a:latin typeface="Cambria Math" panose="02040503050406030204" pitchFamily="18" charset="0"/>
                              </a:rPr>
                              <m:t>†</m:t>
                            </m:r>
                          </m:sup>
                        </m:sSubSup>
                        <m:sSub>
                          <m:sSubPr>
                            <m:ctrlPr>
                              <a:rPr lang="en-GB"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𝑗</m:t>
                            </m:r>
                          </m:sub>
                        </m:sSub>
                        <m:r>
                          <a:rPr lang="en-US" sz="2400" i="1">
                            <a:latin typeface="Cambria Math" panose="02040503050406030204" pitchFamily="18" charset="0"/>
                          </a:rPr>
                          <m:t>𝜌</m:t>
                        </m:r>
                      </m:e>
                    </m:d>
                  </m:oMath>
                </a14:m>
                <a:endParaRPr lang="en-GB" sz="2400" dirty="0"/>
              </a:p>
              <a:p>
                <a:pPr marL="0" indent="0">
                  <a:buNone/>
                </a:pPr>
                <a:endParaRPr lang="en-GB" sz="2400" dirty="0"/>
              </a:p>
              <a:p>
                <a:r>
                  <a:rPr lang="en-GB" sz="2400" dirty="0"/>
                  <a:t>Recall two versions for the Lindblad part: </a:t>
                </a:r>
              </a:p>
              <a:p>
                <a:pPr lvl="1"/>
                <a:r>
                  <a:rPr lang="en-GB" sz="2000" dirty="0"/>
                  <a:t> </a:t>
                </a:r>
                <a14:m>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12</m:t>
                        </m:r>
                      </m:sub>
                    </m:sSub>
                    <m:r>
                      <m:rPr>
                        <m:sty m:val="p"/>
                      </m:rPr>
                      <a:rPr lang="en-US" sz="2000">
                        <a:latin typeface="Cambria Math" panose="02040503050406030204" pitchFamily="18" charset="0"/>
                      </a:rPr>
                      <m:t>Λ</m:t>
                    </m:r>
                    <m:d>
                      <m:dPr>
                        <m:ctrlPr>
                          <a:rPr lang="en-GB" sz="2000" i="1">
                            <a:latin typeface="Cambria Math" panose="02040503050406030204" pitchFamily="18" charset="0"/>
                          </a:rPr>
                        </m:ctrlPr>
                      </m:dPr>
                      <m:e>
                        <m:r>
                          <a:rPr lang="en-US" sz="2000" i="1">
                            <a:latin typeface="Cambria Math" panose="02040503050406030204" pitchFamily="18" charset="0"/>
                          </a:rPr>
                          <m:t>𝜌</m:t>
                        </m:r>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12</m:t>
                            </m:r>
                          </m:sub>
                        </m:sSub>
                      </m:e>
                    </m:d>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32</m:t>
                        </m:r>
                      </m:sub>
                    </m:sSub>
                    <m:r>
                      <m:rPr>
                        <m:sty m:val="p"/>
                      </m:rPr>
                      <a:rPr lang="en-US" sz="2000">
                        <a:latin typeface="Cambria Math" panose="02040503050406030204" pitchFamily="18" charset="0"/>
                      </a:rPr>
                      <m:t>Λ</m:t>
                    </m:r>
                    <m:d>
                      <m:dPr>
                        <m:ctrlPr>
                          <a:rPr lang="en-GB" sz="2000" i="1">
                            <a:latin typeface="Cambria Math" panose="02040503050406030204" pitchFamily="18" charset="0"/>
                          </a:rPr>
                        </m:ctrlPr>
                      </m:dPr>
                      <m:e>
                        <m:r>
                          <a:rPr lang="en-US" sz="2000" i="1">
                            <a:latin typeface="Cambria Math" panose="02040503050406030204" pitchFamily="18" charset="0"/>
                          </a:rPr>
                          <m:t>𝜌</m:t>
                        </m:r>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32</m:t>
                            </m:r>
                          </m:sub>
                        </m:sSub>
                      </m:e>
                    </m:d>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21</m:t>
                        </m:r>
                      </m:sub>
                    </m:sSub>
                    <m:r>
                      <m:rPr>
                        <m:sty m:val="p"/>
                      </m:rPr>
                      <a:rPr lang="en-US" sz="2000">
                        <a:latin typeface="Cambria Math" panose="02040503050406030204" pitchFamily="18" charset="0"/>
                      </a:rPr>
                      <m:t>Λ</m:t>
                    </m:r>
                    <m:d>
                      <m:dPr>
                        <m:ctrlPr>
                          <a:rPr lang="en-GB" sz="2000" i="1">
                            <a:latin typeface="Cambria Math" panose="02040503050406030204" pitchFamily="18" charset="0"/>
                          </a:rPr>
                        </m:ctrlPr>
                      </m:dPr>
                      <m:e>
                        <m:r>
                          <a:rPr lang="en-US" sz="2000" i="1">
                            <a:latin typeface="Cambria Math" panose="02040503050406030204" pitchFamily="18" charset="0"/>
                          </a:rPr>
                          <m:t>𝜌</m:t>
                        </m:r>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21</m:t>
                            </m:r>
                          </m:sub>
                        </m:sSub>
                      </m:e>
                    </m:d>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23</m:t>
                        </m:r>
                      </m:sub>
                    </m:sSub>
                    <m:r>
                      <m:rPr>
                        <m:sty m:val="p"/>
                      </m:rPr>
                      <a:rPr lang="en-US" sz="2000">
                        <a:latin typeface="Cambria Math" panose="02040503050406030204" pitchFamily="18" charset="0"/>
                      </a:rPr>
                      <m:t>Λ</m:t>
                    </m:r>
                    <m:d>
                      <m:dPr>
                        <m:ctrlPr>
                          <a:rPr lang="en-GB" sz="2000" i="1">
                            <a:latin typeface="Cambria Math" panose="02040503050406030204" pitchFamily="18" charset="0"/>
                          </a:rPr>
                        </m:ctrlPr>
                      </m:dPr>
                      <m:e>
                        <m:r>
                          <a:rPr lang="en-US" sz="2000" i="1">
                            <a:latin typeface="Cambria Math" panose="02040503050406030204" pitchFamily="18" charset="0"/>
                          </a:rPr>
                          <m:t>𝜌</m:t>
                        </m:r>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23</m:t>
                            </m:r>
                          </m:sub>
                        </m:sSub>
                      </m:e>
                    </m:d>
                    <m:r>
                      <a:rPr lang="en-GB" sz="2000" b="0" i="0" smtClean="0">
                        <a:latin typeface="Cambria Math" panose="02040503050406030204" pitchFamily="18" charset="0"/>
                      </a:rPr>
                      <m:t> </m:t>
                    </m:r>
                  </m:oMath>
                </a14:m>
                <a:endParaRPr lang="en-GB" sz="2000" b="0" i="0" dirty="0">
                  <a:latin typeface="Cambria Math" panose="02040503050406030204" pitchFamily="18" charset="0"/>
                </a:endParaRPr>
              </a:p>
              <a:p>
                <a:pPr lvl="1"/>
                <a14:m>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12</m:t>
                        </m:r>
                      </m:sub>
                    </m:sSub>
                    <m:r>
                      <m:rPr>
                        <m:sty m:val="p"/>
                      </m:rPr>
                      <a:rPr lang="en-US" sz="2000">
                        <a:latin typeface="Cambria Math" panose="02040503050406030204" pitchFamily="18" charset="0"/>
                      </a:rPr>
                      <m:t>Λ</m:t>
                    </m:r>
                    <m:d>
                      <m:dPr>
                        <m:ctrlPr>
                          <a:rPr lang="en-GB" sz="2000" i="1">
                            <a:latin typeface="Cambria Math" panose="02040503050406030204" pitchFamily="18" charset="0"/>
                          </a:rPr>
                        </m:ctrlPr>
                      </m:dPr>
                      <m:e>
                        <m:r>
                          <a:rPr lang="en-US" sz="2000" i="1">
                            <a:latin typeface="Cambria Math" panose="02040503050406030204" pitchFamily="18" charset="0"/>
                          </a:rPr>
                          <m:t>𝜌</m:t>
                        </m:r>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12</m:t>
                            </m:r>
                          </m:sub>
                        </m:sSub>
                      </m:e>
                    </m:d>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32</m:t>
                        </m:r>
                      </m:sub>
                    </m:sSub>
                    <m:r>
                      <m:rPr>
                        <m:sty m:val="p"/>
                      </m:rPr>
                      <a:rPr lang="en-US" sz="2000">
                        <a:latin typeface="Cambria Math" panose="02040503050406030204" pitchFamily="18" charset="0"/>
                      </a:rPr>
                      <m:t>Λ</m:t>
                    </m:r>
                    <m:d>
                      <m:dPr>
                        <m:ctrlPr>
                          <a:rPr lang="en-GB" sz="2000" i="1">
                            <a:latin typeface="Cambria Math" panose="02040503050406030204" pitchFamily="18" charset="0"/>
                          </a:rPr>
                        </m:ctrlPr>
                      </m:dPr>
                      <m:e>
                        <m:r>
                          <a:rPr lang="en-US" sz="2000" i="1">
                            <a:latin typeface="Cambria Math" panose="02040503050406030204" pitchFamily="18" charset="0"/>
                          </a:rPr>
                          <m:t>𝜌</m:t>
                        </m:r>
                        <m:r>
                          <a:rPr lang="en-US" sz="2000" i="1">
                            <a:latin typeface="Cambria Math" panose="02040503050406030204" pitchFamily="18" charset="0"/>
                          </a:rPr>
                          <m:t>,</m:t>
                        </m:r>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32</m:t>
                            </m:r>
                          </m:sub>
                        </m:sSub>
                      </m:e>
                    </m:d>
                  </m:oMath>
                </a14:m>
                <a:r>
                  <a:rPr lang="en-GB" sz="2000" dirty="0">
                    <a:effectLst/>
                  </a:rPr>
                  <a:t> </a:t>
                </a:r>
                <a:endParaRPr lang="en-GB" sz="2000" dirty="0"/>
              </a:p>
              <a:p>
                <a:pPr marL="0" indent="0">
                  <a:buNone/>
                </a:pPr>
                <a:endParaRPr lang="en-GB" sz="2400" dirty="0"/>
              </a:p>
              <a:p>
                <a:r>
                  <a:rPr lang="en-US" sz="2400" dirty="0"/>
                  <a:t>Drift from uncertainty (2) to the yes (1) and no (3) options; or additionally drift from certainty for yes to uncertainty and from certainty for no to uncertainty </a:t>
                </a:r>
              </a:p>
              <a:p>
                <a:endParaRPr lang="en-US" sz="2400" dirty="0"/>
              </a:p>
              <a:p>
                <a14:m>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12</m:t>
                        </m:r>
                      </m:sub>
                    </m:sSub>
                    <m:r>
                      <a:rPr lang="en-US" sz="2000" i="1">
                        <a:latin typeface="Cambria Math" panose="02040503050406030204" pitchFamily="18" charset="0"/>
                      </a:rPr>
                      <m:t>=</m:t>
                    </m:r>
                    <m:d>
                      <m:dPr>
                        <m:ctrlPr>
                          <a:rPr lang="en-GB" sz="2000" i="1">
                            <a:latin typeface="Cambria Math" panose="02040503050406030204" pitchFamily="18" charset="0"/>
                          </a:rPr>
                        </m:ctrlPr>
                      </m:dPr>
                      <m:e>
                        <m:m>
                          <m:mPr>
                            <m:mcs>
                              <m:mc>
                                <m:mcPr>
                                  <m:count m:val="3"/>
                                  <m:mcJc m:val="center"/>
                                </m:mcPr>
                              </m:mc>
                            </m:mcs>
                            <m:ctrlPr>
                              <a:rPr lang="en-GB"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
                      </m:e>
                    </m:d>
                  </m:oMath>
                </a14:m>
                <a:r>
                  <a:rPr lang="en-US" sz="2000" dirty="0"/>
                  <a:t> and </a:t>
                </a:r>
                <a14:m>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32</m:t>
                        </m:r>
                      </m:sub>
                    </m:sSub>
                    <m:r>
                      <a:rPr lang="en-US" sz="2000" i="1">
                        <a:latin typeface="Cambria Math" panose="02040503050406030204" pitchFamily="18" charset="0"/>
                      </a:rPr>
                      <m:t>=</m:t>
                    </m:r>
                    <m:d>
                      <m:dPr>
                        <m:ctrlPr>
                          <a:rPr lang="en-GB" sz="2000" i="1">
                            <a:latin typeface="Cambria Math" panose="02040503050406030204" pitchFamily="18" charset="0"/>
                          </a:rPr>
                        </m:ctrlPr>
                      </m:dPr>
                      <m:e>
                        <m:m>
                          <m:mPr>
                            <m:mcs>
                              <m:mc>
                                <m:mcPr>
                                  <m:count m:val="3"/>
                                  <m:mcJc m:val="center"/>
                                </m:mcPr>
                              </m:mc>
                            </m:mcs>
                            <m:ctrlPr>
                              <a:rPr lang="en-GB"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e>
                            <m:e>
                              <m:r>
                                <a:rPr lang="en-US" sz="2000" i="1">
                                  <a:latin typeface="Cambria Math" panose="02040503050406030204" pitchFamily="18" charset="0"/>
                                </a:rPr>
                                <m:t>0</m:t>
                              </m:r>
                            </m:e>
                          </m:mr>
                        </m:m>
                      </m:e>
                    </m:d>
                  </m:oMath>
                </a14:m>
                <a:r>
                  <a:rPr lang="en-US" sz="2000" dirty="0"/>
                  <a:t>; </a:t>
                </a:r>
                <a14:m>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21</m:t>
                        </m:r>
                      </m:sub>
                    </m:sSub>
                    <m:r>
                      <a:rPr lang="en-US" sz="2000" i="1">
                        <a:latin typeface="Cambria Math" panose="02040503050406030204" pitchFamily="18" charset="0"/>
                      </a:rPr>
                      <m:t>=</m:t>
                    </m:r>
                    <m:d>
                      <m:dPr>
                        <m:ctrlPr>
                          <a:rPr lang="en-GB" sz="2000" i="1">
                            <a:latin typeface="Cambria Math" panose="02040503050406030204" pitchFamily="18" charset="0"/>
                          </a:rPr>
                        </m:ctrlPr>
                      </m:dPr>
                      <m:e>
                        <m:m>
                          <m:mPr>
                            <m:mcs>
                              <m:mc>
                                <m:mcPr>
                                  <m:count m:val="3"/>
                                  <m:mcJc m:val="center"/>
                                </m:mcPr>
                              </m:mc>
                            </m:mcs>
                            <m:ctrlPr>
                              <a:rPr lang="en-GB"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1</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
                      </m:e>
                    </m:d>
                  </m:oMath>
                </a14:m>
                <a:r>
                  <a:rPr lang="en-US" sz="2000" dirty="0"/>
                  <a:t> and </a:t>
                </a:r>
                <a14:m>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23</m:t>
                        </m:r>
                      </m:sub>
                    </m:sSub>
                    <m:r>
                      <a:rPr lang="en-US" sz="2000" i="1">
                        <a:latin typeface="Cambria Math" panose="02040503050406030204" pitchFamily="18" charset="0"/>
                      </a:rPr>
                      <m:t>=</m:t>
                    </m:r>
                    <m:d>
                      <m:dPr>
                        <m:ctrlPr>
                          <a:rPr lang="en-GB" sz="2000" i="1">
                            <a:latin typeface="Cambria Math" panose="02040503050406030204" pitchFamily="18" charset="0"/>
                          </a:rPr>
                        </m:ctrlPr>
                      </m:dPr>
                      <m:e>
                        <m:m>
                          <m:mPr>
                            <m:mcs>
                              <m:mc>
                                <m:mcPr>
                                  <m:count m:val="3"/>
                                  <m:mcJc m:val="center"/>
                                </m:mcPr>
                              </m:mc>
                            </m:mcs>
                            <m:ctrlPr>
                              <a:rPr lang="en-GB" sz="2000" i="1">
                                <a:latin typeface="Cambria Math" panose="02040503050406030204" pitchFamily="18" charset="0"/>
                              </a:rPr>
                            </m:ctrlPr>
                          </m:mP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1</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mr>
                        </m:m>
                      </m:e>
                    </m:d>
                  </m:oMath>
                </a14:m>
                <a:endParaRPr lang="en-GB" sz="2000" dirty="0">
                  <a:effectLst/>
                </a:endParaRPr>
              </a:p>
            </p:txBody>
          </p:sp>
        </mc:Choice>
        <mc:Fallback xmlns="">
          <p:sp>
            <p:nvSpPr>
              <p:cNvPr id="3" name="Content Placeholder 2">
                <a:extLst>
                  <a:ext uri="{FF2B5EF4-FFF2-40B4-BE49-F238E27FC236}">
                    <a16:creationId xmlns:a16="http://schemas.microsoft.com/office/drawing/2014/main" id="{4E67AB87-C0BD-429A-9067-CC9008EC005F}"/>
                  </a:ext>
                </a:extLst>
              </p:cNvPr>
              <p:cNvSpPr>
                <a:spLocks noGrp="1" noRot="1" noChangeAspect="1" noMove="1" noResize="1" noEditPoints="1" noAdjustHandles="1" noChangeArrowheads="1" noChangeShapeType="1" noTextEdit="1"/>
              </p:cNvSpPr>
              <p:nvPr>
                <p:ph idx="1"/>
              </p:nvPr>
            </p:nvSpPr>
            <p:spPr>
              <a:xfrm>
                <a:off x="838200" y="820615"/>
                <a:ext cx="10515600" cy="5779477"/>
              </a:xfrm>
              <a:blipFill>
                <a:blip r:embed="rId2"/>
                <a:stretch>
                  <a:fillRect l="-844" t="-9211"/>
                </a:stretch>
              </a:blipFill>
            </p:spPr>
            <p:txBody>
              <a:bodyPr/>
              <a:lstStyle/>
              <a:p>
                <a:r>
                  <a:rPr lang="en-US">
                    <a:noFill/>
                  </a:rPr>
                  <a:t> </a:t>
                </a:r>
              </a:p>
            </p:txBody>
          </p:sp>
        </mc:Fallback>
      </mc:AlternateContent>
    </p:spTree>
    <p:extLst>
      <p:ext uri="{BB962C8B-B14F-4D97-AF65-F5344CB8AC3E}">
        <p14:creationId xmlns:p14="http://schemas.microsoft.com/office/powerpoint/2010/main" val="18851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F8FF-CE41-2855-2FE1-41D2E0CCF9D4}"/>
              </a:ext>
            </a:extLst>
          </p:cNvPr>
          <p:cNvSpPr>
            <a:spLocks noGrp="1"/>
          </p:cNvSpPr>
          <p:nvPr>
            <p:ph type="title"/>
          </p:nvPr>
        </p:nvSpPr>
        <p:spPr/>
        <p:txBody>
          <a:bodyPr/>
          <a:lstStyle/>
          <a:p>
            <a:r>
              <a:rPr lang="en-GB" dirty="0"/>
              <a:t>Quantum approach – open systems part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B439A4-5BDB-2330-A80F-28E8B50F301B}"/>
                  </a:ext>
                </a:extLst>
              </p:cNvPr>
              <p:cNvSpPr>
                <a:spLocks noGrp="1"/>
              </p:cNvSpPr>
              <p:nvPr>
                <p:ph idx="1"/>
              </p:nvPr>
            </p:nvSpPr>
            <p:spPr/>
            <p:txBody>
              <a:bodyPr>
                <a:normAutofit lnSpcReduction="10000"/>
              </a:bodyPr>
              <a:lstStyle/>
              <a:p>
                <a:r>
                  <a:rPr lang="en-US" sz="2400" dirty="0">
                    <a:solidFill>
                      <a:srgbClr val="000000"/>
                    </a:solidFill>
                    <a:effectLst/>
                    <a:latin typeface="Times New Roman" panose="02020603050405020304" pitchFamily="18" charset="0"/>
                    <a:ea typeface="Yu Mincho" panose="02020400000000000000" pitchFamily="18" charset="-128"/>
                  </a:rPr>
                  <a:t>Parameters </a:t>
                </a:r>
                <a14:m>
                  <m:oMath xmlns:m="http://schemas.openxmlformats.org/officeDocument/2006/math">
                    <m:sSub>
                      <m:sSubPr>
                        <m:ctrlPr>
                          <a:rPr lang="en-GB" sz="2400" i="1">
                            <a:effectLst/>
                            <a:latin typeface="Cambria Math" panose="02040503050406030204" pitchFamily="18" charset="0"/>
                            <a:ea typeface="Yu Mincho" panose="02020400000000000000" pitchFamily="18" charset="-128"/>
                          </a:rPr>
                        </m:ctrlPr>
                      </m:sSubPr>
                      <m:e>
                        <m:r>
                          <a:rPr lang="en-US" sz="24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2400" i="1">
                            <a:effectLst/>
                            <a:latin typeface="Cambria Math" panose="02040503050406030204" pitchFamily="18" charset="0"/>
                            <a:ea typeface="Yu Mincho" panose="02020400000000000000" pitchFamily="18" charset="-128"/>
                            <a:cs typeface="Times New Roman" panose="02020603050405020304" pitchFamily="18" charset="0"/>
                          </a:rPr>
                          <m:t>12</m:t>
                        </m:r>
                      </m:sub>
                    </m:sSub>
                  </m:oMath>
                </a14:m>
                <a:r>
                  <a:rPr lang="en-US" sz="2400" dirty="0">
                    <a:effectLst/>
                    <a:latin typeface="Times New Roman" panose="02020603050405020304" pitchFamily="18" charset="0"/>
                    <a:ea typeface="Yu Mincho" panose="02020400000000000000" pitchFamily="18" charset="-128"/>
                  </a:rPr>
                  <a:t>, </a:t>
                </a:r>
                <a14:m>
                  <m:oMath xmlns:m="http://schemas.openxmlformats.org/officeDocument/2006/math">
                    <m:sSub>
                      <m:sSubPr>
                        <m:ctrlPr>
                          <a:rPr lang="en-GB" sz="2400" i="1">
                            <a:effectLst/>
                            <a:latin typeface="Cambria Math" panose="02040503050406030204" pitchFamily="18" charset="0"/>
                            <a:ea typeface="Yu Mincho" panose="02020400000000000000" pitchFamily="18" charset="-128"/>
                          </a:rPr>
                        </m:ctrlPr>
                      </m:sSubPr>
                      <m:e>
                        <m:r>
                          <a:rPr lang="en-US" sz="24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2400" i="1">
                            <a:effectLst/>
                            <a:latin typeface="Cambria Math" panose="02040503050406030204" pitchFamily="18" charset="0"/>
                            <a:ea typeface="Yu Mincho" panose="02020400000000000000" pitchFamily="18" charset="-128"/>
                            <a:cs typeface="Times New Roman" panose="02020603050405020304" pitchFamily="18" charset="0"/>
                          </a:rPr>
                          <m:t>32</m:t>
                        </m:r>
                      </m:sub>
                    </m:sSub>
                  </m:oMath>
                </a14:m>
                <a:r>
                  <a:rPr lang="en-US" sz="2400" dirty="0">
                    <a:effectLst/>
                    <a:latin typeface="Times New Roman" panose="02020603050405020304" pitchFamily="18" charset="0"/>
                    <a:ea typeface="Yu Mincho" panose="02020400000000000000" pitchFamily="18" charset="-128"/>
                  </a:rPr>
                  <a:t>, </a:t>
                </a:r>
                <a14:m>
                  <m:oMath xmlns:m="http://schemas.openxmlformats.org/officeDocument/2006/math">
                    <m:sSub>
                      <m:sSubPr>
                        <m:ctrlPr>
                          <a:rPr lang="en-GB" sz="2400" i="1">
                            <a:effectLst/>
                            <a:latin typeface="Cambria Math" panose="02040503050406030204" pitchFamily="18" charset="0"/>
                            <a:ea typeface="Yu Mincho" panose="02020400000000000000" pitchFamily="18" charset="-128"/>
                          </a:rPr>
                        </m:ctrlPr>
                      </m:sSubPr>
                      <m:e>
                        <m:r>
                          <a:rPr lang="en-US" sz="24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2400" i="1">
                            <a:effectLst/>
                            <a:latin typeface="Cambria Math" panose="02040503050406030204" pitchFamily="18" charset="0"/>
                            <a:ea typeface="Yu Mincho" panose="02020400000000000000" pitchFamily="18" charset="-128"/>
                            <a:cs typeface="Times New Roman" panose="02020603050405020304" pitchFamily="18" charset="0"/>
                          </a:rPr>
                          <m:t>21</m:t>
                        </m:r>
                      </m:sub>
                    </m:sSub>
                  </m:oMath>
                </a14:m>
                <a:r>
                  <a:rPr lang="en-US" sz="2400" dirty="0">
                    <a:effectLst/>
                    <a:latin typeface="Times New Roman" panose="02020603050405020304" pitchFamily="18" charset="0"/>
                    <a:ea typeface="Yu Mincho" panose="02020400000000000000" pitchFamily="18" charset="-128"/>
                  </a:rPr>
                  <a:t>, </a:t>
                </a:r>
                <a14:m>
                  <m:oMath xmlns:m="http://schemas.openxmlformats.org/officeDocument/2006/math">
                    <m:sSub>
                      <m:sSubPr>
                        <m:ctrlPr>
                          <a:rPr lang="en-GB" sz="2400" i="1">
                            <a:effectLst/>
                            <a:latin typeface="Cambria Math" panose="02040503050406030204" pitchFamily="18" charset="0"/>
                            <a:ea typeface="Yu Mincho" panose="02020400000000000000" pitchFamily="18" charset="-128"/>
                          </a:rPr>
                        </m:ctrlPr>
                      </m:sSubPr>
                      <m:e>
                        <m:r>
                          <a:rPr lang="en-US" sz="2400" i="1">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2400" i="1">
                            <a:effectLst/>
                            <a:latin typeface="Cambria Math" panose="02040503050406030204" pitchFamily="18" charset="0"/>
                            <a:ea typeface="Yu Mincho" panose="02020400000000000000" pitchFamily="18" charset="-128"/>
                            <a:cs typeface="Times New Roman" panose="02020603050405020304" pitchFamily="18" charset="0"/>
                          </a:rPr>
                          <m:t>23</m:t>
                        </m:r>
                      </m:sub>
                    </m:sSub>
                  </m:oMath>
                </a14:m>
                <a:r>
                  <a:rPr lang="en-US" sz="2400" dirty="0">
                    <a:effectLst/>
                    <a:latin typeface="Times New Roman" panose="02020603050405020304" pitchFamily="18" charset="0"/>
                    <a:ea typeface="Yu Mincho" panose="02020400000000000000" pitchFamily="18" charset="-128"/>
                  </a:rPr>
                  <a:t> are analogous to drift rates in a standard drift diffusion formalism. </a:t>
                </a:r>
              </a:p>
              <a:p>
                <a:endParaRPr lang="en-US" sz="2400" dirty="0">
                  <a:latin typeface="Times New Roman" panose="02020603050405020304" pitchFamily="18" charset="0"/>
                  <a:ea typeface="Yu Mincho" panose="02020400000000000000" pitchFamily="18" charset="-128"/>
                </a:endParaRPr>
              </a:p>
              <a:p>
                <a:r>
                  <a:rPr lang="en-GB" sz="2400" dirty="0" err="1"/>
                  <a:t>adjT</a:t>
                </a:r>
                <a:r>
                  <a:rPr lang="en-GB" sz="2400" dirty="0"/>
                  <a:t>:  a time stretching parameter. </a:t>
                </a:r>
              </a:p>
              <a:p>
                <a:endParaRPr lang="en-GB" sz="2400" dirty="0"/>
              </a:p>
              <a:p>
                <a:r>
                  <a:rPr lang="en-GB" sz="2400" i="1" dirty="0"/>
                  <a:t>d</a:t>
                </a:r>
                <a:r>
                  <a:rPr lang="en-GB" sz="2400" dirty="0"/>
                  <a:t> (from the Hamiltonian): Higher values correspond to more intense oscillation. Key point: high values of </a:t>
                </a:r>
                <a:r>
                  <a:rPr lang="en-GB" sz="2400" i="1" dirty="0"/>
                  <a:t>d</a:t>
                </a:r>
                <a:r>
                  <a:rPr lang="en-GB" sz="2400" dirty="0"/>
                  <a:t> overwhelm these drift rates to produce uncertain outcomes at large times. </a:t>
                </a:r>
              </a:p>
              <a:p>
                <a:pPr marL="0" indent="0">
                  <a:buNone/>
                </a:pPr>
                <a:endParaRPr lang="en-GB" sz="2400" dirty="0"/>
              </a:p>
              <a:p>
                <a:r>
                  <a:rPr lang="en-GB" sz="2400" dirty="0"/>
                  <a:t>Note: s</a:t>
                </a:r>
                <a:r>
                  <a:rPr lang="en-US" sz="2400" dirty="0">
                    <a:effectLst/>
                    <a:latin typeface="Times New Roman" panose="02020603050405020304" pitchFamily="18" charset="0"/>
                    <a:ea typeface="Yu Mincho" panose="02020400000000000000" pitchFamily="18" charset="-128"/>
                  </a:rPr>
                  <a:t>oft bounds for the drift parameters in the [0, 3] range, </a:t>
                </a:r>
                <a:r>
                  <a:rPr lang="en-US" sz="2400" i="1" dirty="0">
                    <a:effectLst/>
                    <a:latin typeface="Times New Roman" panose="02020603050405020304" pitchFamily="18" charset="0"/>
                    <a:ea typeface="Yu Mincho" panose="02020400000000000000" pitchFamily="18" charset="-128"/>
                  </a:rPr>
                  <a:t>d</a:t>
                </a:r>
                <a:r>
                  <a:rPr lang="en-US" sz="2400" dirty="0">
                    <a:effectLst/>
                    <a:latin typeface="Times New Roman" panose="02020603050405020304" pitchFamily="18" charset="0"/>
                    <a:ea typeface="Yu Mincho" panose="02020400000000000000" pitchFamily="18" charset="-128"/>
                  </a:rPr>
                  <a:t> in the [0.1, 0.9] range, and the time scale parameter in the [0.1, 1.5] range</a:t>
                </a:r>
                <a:r>
                  <a:rPr lang="en-GB" sz="2400" dirty="0">
                    <a:effectLst/>
                  </a:rPr>
                  <a:t> </a:t>
                </a:r>
                <a:endParaRPr lang="en-GB" sz="2400" dirty="0"/>
              </a:p>
              <a:p>
                <a:endParaRPr lang="en-US" sz="2400" dirty="0"/>
              </a:p>
            </p:txBody>
          </p:sp>
        </mc:Choice>
        <mc:Fallback xmlns="">
          <p:sp>
            <p:nvSpPr>
              <p:cNvPr id="3" name="Content Placeholder 2">
                <a:extLst>
                  <a:ext uri="{FF2B5EF4-FFF2-40B4-BE49-F238E27FC236}">
                    <a16:creationId xmlns:a16="http://schemas.microsoft.com/office/drawing/2014/main" id="{35B439A4-5BDB-2330-A80F-28E8B50F301B}"/>
                  </a:ext>
                </a:extLst>
              </p:cNvPr>
              <p:cNvSpPr>
                <a:spLocks noGrp="1" noRot="1" noChangeAspect="1" noMove="1" noResize="1" noEditPoints="1" noAdjustHandles="1" noChangeArrowheads="1" noChangeShapeType="1" noTextEdit="1"/>
              </p:cNvSpPr>
              <p:nvPr>
                <p:ph idx="1"/>
              </p:nvPr>
            </p:nvSpPr>
            <p:spPr>
              <a:blipFill>
                <a:blip r:embed="rId2"/>
                <a:stretch>
                  <a:fillRect l="-844" t="-2907"/>
                </a:stretch>
              </a:blipFill>
            </p:spPr>
            <p:txBody>
              <a:bodyPr/>
              <a:lstStyle/>
              <a:p>
                <a:r>
                  <a:rPr lang="en-US">
                    <a:noFill/>
                  </a:rPr>
                  <a:t> </a:t>
                </a:r>
              </a:p>
            </p:txBody>
          </p:sp>
        </mc:Fallback>
      </mc:AlternateContent>
    </p:spTree>
    <p:extLst>
      <p:ext uri="{BB962C8B-B14F-4D97-AF65-F5344CB8AC3E}">
        <p14:creationId xmlns:p14="http://schemas.microsoft.com/office/powerpoint/2010/main" val="271717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1874-4A2F-94E2-FC89-5C915B54E5AA}"/>
              </a:ext>
            </a:extLst>
          </p:cNvPr>
          <p:cNvSpPr>
            <a:spLocks noGrp="1"/>
          </p:cNvSpPr>
          <p:nvPr>
            <p:ph type="title"/>
          </p:nvPr>
        </p:nvSpPr>
        <p:spPr/>
        <p:txBody>
          <a:bodyPr/>
          <a:lstStyle/>
          <a:p>
            <a:r>
              <a:rPr lang="en-GB" dirty="0"/>
              <a:t>Modelling </a:t>
            </a:r>
          </a:p>
        </p:txBody>
      </p:sp>
      <p:sp>
        <p:nvSpPr>
          <p:cNvPr id="3" name="Content Placeholder 2">
            <a:extLst>
              <a:ext uri="{FF2B5EF4-FFF2-40B4-BE49-F238E27FC236}">
                <a16:creationId xmlns:a16="http://schemas.microsoft.com/office/drawing/2014/main" id="{D4772BA2-A413-5A4E-009E-A37B452E1A52}"/>
              </a:ext>
            </a:extLst>
          </p:cNvPr>
          <p:cNvSpPr>
            <a:spLocks noGrp="1"/>
          </p:cNvSpPr>
          <p:nvPr>
            <p:ph idx="1"/>
          </p:nvPr>
        </p:nvSpPr>
        <p:spPr>
          <a:xfrm>
            <a:off x="838200" y="1825625"/>
            <a:ext cx="10515600" cy="1325563"/>
          </a:xfrm>
        </p:spPr>
        <p:txBody>
          <a:bodyPr/>
          <a:lstStyle/>
          <a:p>
            <a:r>
              <a:rPr lang="en-GB" dirty="0"/>
              <a:t>Complex interaction between ‘oscillation’ and ‘open system’ parameters. </a:t>
            </a:r>
          </a:p>
        </p:txBody>
      </p:sp>
      <p:pic>
        <p:nvPicPr>
          <p:cNvPr id="4" name="Picture 3">
            <a:extLst>
              <a:ext uri="{FF2B5EF4-FFF2-40B4-BE49-F238E27FC236}">
                <a16:creationId xmlns:a16="http://schemas.microsoft.com/office/drawing/2014/main" id="{C24450CB-5036-0202-D10E-DBBC9438512E}"/>
              </a:ext>
            </a:extLst>
          </p:cNvPr>
          <p:cNvPicPr>
            <a:picLocks noChangeAspect="1"/>
          </p:cNvPicPr>
          <p:nvPr/>
        </p:nvPicPr>
        <p:blipFill>
          <a:blip r:embed="rId3"/>
          <a:stretch>
            <a:fillRect/>
          </a:stretch>
        </p:blipFill>
        <p:spPr>
          <a:xfrm>
            <a:off x="25400" y="2791453"/>
            <a:ext cx="7772400" cy="4028447"/>
          </a:xfrm>
          <a:prstGeom prst="rect">
            <a:avLst/>
          </a:prstGeom>
        </p:spPr>
      </p:pic>
      <p:sp>
        <p:nvSpPr>
          <p:cNvPr id="5" name="TextBox 4">
            <a:extLst>
              <a:ext uri="{FF2B5EF4-FFF2-40B4-BE49-F238E27FC236}">
                <a16:creationId xmlns:a16="http://schemas.microsoft.com/office/drawing/2014/main" id="{8493DA96-4BF2-678B-7C8A-682AF1526E02}"/>
              </a:ext>
            </a:extLst>
          </p:cNvPr>
          <p:cNvSpPr txBox="1"/>
          <p:nvPr/>
        </p:nvSpPr>
        <p:spPr>
          <a:xfrm>
            <a:off x="8001000" y="2996406"/>
            <a:ext cx="4006225" cy="3139321"/>
          </a:xfrm>
          <a:prstGeom prst="rect">
            <a:avLst/>
          </a:prstGeom>
          <a:noFill/>
        </p:spPr>
        <p:txBody>
          <a:bodyPr wrap="none" rtlCol="0">
            <a:spAutoFit/>
          </a:bodyPr>
          <a:lstStyle/>
          <a:p>
            <a:r>
              <a:rPr lang="en-US" sz="1800" dirty="0">
                <a:effectLst/>
                <a:latin typeface="Times New Roman" panose="02020603050405020304" pitchFamily="18" charset="0"/>
                <a:ea typeface="Yu Mincho" panose="02020400000000000000" pitchFamily="18" charset="-128"/>
              </a:rPr>
              <a:t>(a): d=0.5, all drifts=0. </a:t>
            </a:r>
          </a:p>
          <a:p>
            <a:r>
              <a:rPr lang="en-US" sz="1800" dirty="0">
                <a:effectLst/>
                <a:latin typeface="Times New Roman" panose="02020603050405020304" pitchFamily="18" charset="0"/>
                <a:ea typeface="Yu Mincho" panose="02020400000000000000" pitchFamily="18" charset="-128"/>
              </a:rPr>
              <a:t>(b): d=1. </a:t>
            </a:r>
            <a:endParaRPr lang="en-US" dirty="0">
              <a:latin typeface="Times New Roman" panose="02020603050405020304" pitchFamily="18" charset="0"/>
              <a:ea typeface="Yu Mincho" panose="02020400000000000000" pitchFamily="18" charset="-128"/>
            </a:endParaRPr>
          </a:p>
          <a:p>
            <a:r>
              <a:rPr lang="en-US" sz="1800" dirty="0">
                <a:effectLst/>
                <a:latin typeface="Times New Roman" panose="02020603050405020304" pitchFamily="18" charset="0"/>
                <a:ea typeface="Yu Mincho" panose="02020400000000000000" pitchFamily="18" charset="-128"/>
              </a:rPr>
              <a:t>(c): </a:t>
            </a:r>
            <a:r>
              <a:rPr lang="en-US" sz="1800" i="1" dirty="0">
                <a:effectLst/>
                <a:latin typeface="Times New Roman" panose="02020603050405020304" pitchFamily="18" charset="0"/>
                <a:ea typeface="Yu Mincho" panose="02020400000000000000" pitchFamily="18" charset="-128"/>
              </a:rPr>
              <a:t>a</a:t>
            </a:r>
            <a:r>
              <a:rPr lang="en-US" sz="1800" baseline="-25000" dirty="0">
                <a:effectLst/>
                <a:latin typeface="Times New Roman" panose="02020603050405020304" pitchFamily="18" charset="0"/>
                <a:ea typeface="Yu Mincho" panose="02020400000000000000" pitchFamily="18" charset="-128"/>
              </a:rPr>
              <a:t>12</a:t>
            </a:r>
            <a:r>
              <a:rPr lang="en-US" sz="1800" dirty="0">
                <a:effectLst/>
                <a:latin typeface="Times New Roman" panose="02020603050405020304" pitchFamily="18" charset="0"/>
                <a:ea typeface="Yu Mincho" panose="02020400000000000000" pitchFamily="18" charset="-128"/>
              </a:rPr>
              <a:t>=1</a:t>
            </a:r>
          </a:p>
          <a:p>
            <a:r>
              <a:rPr lang="en-US" sz="1800" dirty="0">
                <a:effectLst/>
                <a:latin typeface="Times New Roman" panose="02020603050405020304" pitchFamily="18" charset="0"/>
                <a:ea typeface="Yu Mincho" panose="02020400000000000000" pitchFamily="18" charset="-128"/>
              </a:rPr>
              <a:t>(d): </a:t>
            </a:r>
            <a:r>
              <a:rPr lang="en-US" sz="1800" i="1" dirty="0">
                <a:effectLst/>
                <a:latin typeface="Times New Roman" panose="02020603050405020304" pitchFamily="18" charset="0"/>
                <a:ea typeface="Yu Mincho" panose="02020400000000000000" pitchFamily="18" charset="-128"/>
              </a:rPr>
              <a:t>a</a:t>
            </a:r>
            <a:r>
              <a:rPr lang="en-US" sz="1800" baseline="-25000" dirty="0">
                <a:effectLst/>
                <a:latin typeface="Times New Roman" panose="02020603050405020304" pitchFamily="18" charset="0"/>
                <a:ea typeface="Yu Mincho" panose="02020400000000000000" pitchFamily="18" charset="-128"/>
              </a:rPr>
              <a:t>23</a:t>
            </a:r>
            <a:r>
              <a:rPr lang="en-US" sz="1800" dirty="0">
                <a:effectLst/>
                <a:latin typeface="Times New Roman" panose="02020603050405020304" pitchFamily="18" charset="0"/>
                <a:ea typeface="Yu Mincho" panose="02020400000000000000" pitchFamily="18" charset="-128"/>
              </a:rPr>
              <a:t>=1 </a:t>
            </a:r>
          </a:p>
          <a:p>
            <a:r>
              <a:rPr lang="en-US" sz="1800" dirty="0">
                <a:effectLst/>
                <a:latin typeface="Times New Roman" panose="02020603050405020304" pitchFamily="18" charset="0"/>
                <a:ea typeface="Yu Mincho" panose="02020400000000000000" pitchFamily="18" charset="-128"/>
              </a:rPr>
              <a:t>(e): d=0.5 (relative to panel (d), observe </a:t>
            </a:r>
          </a:p>
          <a:p>
            <a:r>
              <a:rPr lang="en-US" sz="1800" dirty="0">
                <a:effectLst/>
                <a:latin typeface="Times New Roman" panose="02020603050405020304" pitchFamily="18" charset="0"/>
                <a:ea typeface="Yu Mincho" panose="02020400000000000000" pitchFamily="18" charset="-128"/>
              </a:rPr>
              <a:t>how reducing the strength of oscillations </a:t>
            </a:r>
          </a:p>
          <a:p>
            <a:r>
              <a:rPr lang="en-US" sz="1800" dirty="0">
                <a:effectLst/>
                <a:latin typeface="Times New Roman" panose="02020603050405020304" pitchFamily="18" charset="0"/>
                <a:ea typeface="Yu Mincho" panose="02020400000000000000" pitchFamily="18" charset="-128"/>
              </a:rPr>
              <a:t>results in stabilization at more </a:t>
            </a:r>
          </a:p>
          <a:p>
            <a:r>
              <a:rPr lang="en-US" sz="1800" dirty="0">
                <a:effectLst/>
                <a:latin typeface="Times New Roman" panose="02020603050405020304" pitchFamily="18" charset="0"/>
                <a:ea typeface="Yu Mincho" panose="02020400000000000000" pitchFamily="18" charset="-128"/>
              </a:rPr>
              <a:t>extreme levels). </a:t>
            </a:r>
            <a:endParaRPr lang="en-US" dirty="0">
              <a:latin typeface="Times New Roman" panose="02020603050405020304" pitchFamily="18" charset="0"/>
              <a:ea typeface="Yu Mincho" panose="02020400000000000000" pitchFamily="18" charset="-128"/>
            </a:endParaRPr>
          </a:p>
          <a:p>
            <a:r>
              <a:rPr lang="en-US" sz="1800" dirty="0">
                <a:effectLst/>
                <a:latin typeface="Times New Roman" panose="02020603050405020304" pitchFamily="18" charset="0"/>
                <a:ea typeface="Yu Mincho" panose="02020400000000000000" pitchFamily="18" charset="-128"/>
              </a:rPr>
              <a:t>(f): </a:t>
            </a:r>
            <a:r>
              <a:rPr lang="en-US" sz="1800" i="1" dirty="0">
                <a:effectLst/>
                <a:latin typeface="Times New Roman" panose="02020603050405020304" pitchFamily="18" charset="0"/>
                <a:ea typeface="Yu Mincho" panose="02020400000000000000" pitchFamily="18" charset="-128"/>
              </a:rPr>
              <a:t>a</a:t>
            </a:r>
            <a:r>
              <a:rPr lang="en-US" sz="1800" baseline="-25000" dirty="0">
                <a:effectLst/>
                <a:latin typeface="Times New Roman" panose="02020603050405020304" pitchFamily="18" charset="0"/>
                <a:ea typeface="Yu Mincho" panose="02020400000000000000" pitchFamily="18" charset="-128"/>
              </a:rPr>
              <a:t>12</a:t>
            </a:r>
            <a:r>
              <a:rPr lang="en-US" sz="1800" dirty="0">
                <a:effectLst/>
                <a:latin typeface="Times New Roman" panose="02020603050405020304" pitchFamily="18" charset="0"/>
                <a:ea typeface="Yu Mincho" panose="02020400000000000000" pitchFamily="18" charset="-128"/>
              </a:rPr>
              <a:t>=1, </a:t>
            </a:r>
            <a:r>
              <a:rPr lang="en-US" sz="1800" i="1" dirty="0">
                <a:effectLst/>
                <a:latin typeface="Times New Roman" panose="02020603050405020304" pitchFamily="18" charset="0"/>
                <a:ea typeface="Yu Mincho" panose="02020400000000000000" pitchFamily="18" charset="-128"/>
              </a:rPr>
              <a:t>a</a:t>
            </a:r>
            <a:r>
              <a:rPr lang="en-US" sz="1800" baseline="-25000" dirty="0">
                <a:effectLst/>
                <a:latin typeface="Times New Roman" panose="02020603050405020304" pitchFamily="18" charset="0"/>
                <a:ea typeface="Yu Mincho" panose="02020400000000000000" pitchFamily="18" charset="-128"/>
              </a:rPr>
              <a:t>23</a:t>
            </a:r>
            <a:r>
              <a:rPr lang="en-US" sz="1800" dirty="0">
                <a:effectLst/>
                <a:latin typeface="Times New Roman" panose="02020603050405020304" pitchFamily="18" charset="0"/>
                <a:ea typeface="Yu Mincho" panose="02020400000000000000" pitchFamily="18" charset="-128"/>
              </a:rPr>
              <a:t>=0, d=2 (this illustrates </a:t>
            </a:r>
          </a:p>
          <a:p>
            <a:r>
              <a:rPr lang="en-US" sz="1800" dirty="0">
                <a:effectLst/>
                <a:latin typeface="Times New Roman" panose="02020603050405020304" pitchFamily="18" charset="0"/>
                <a:ea typeface="Yu Mincho" panose="02020400000000000000" pitchFamily="18" charset="-128"/>
              </a:rPr>
              <a:t>gradually quenched oscillations). </a:t>
            </a:r>
            <a:endParaRPr lang="en-GB"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2720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FD42-461A-6A26-C7C3-0F9F685C1C9F}"/>
              </a:ext>
            </a:extLst>
          </p:cNvPr>
          <p:cNvSpPr>
            <a:spLocks noGrp="1"/>
          </p:cNvSpPr>
          <p:nvPr>
            <p:ph type="title"/>
          </p:nvPr>
        </p:nvSpPr>
        <p:spPr/>
        <p:txBody>
          <a:bodyPr/>
          <a:lstStyle/>
          <a:p>
            <a:r>
              <a:rPr lang="en-GB" dirty="0"/>
              <a:t>Model features</a:t>
            </a:r>
          </a:p>
        </p:txBody>
      </p:sp>
      <p:sp>
        <p:nvSpPr>
          <p:cNvPr id="3" name="Content Placeholder 2">
            <a:extLst>
              <a:ext uri="{FF2B5EF4-FFF2-40B4-BE49-F238E27FC236}">
                <a16:creationId xmlns:a16="http://schemas.microsoft.com/office/drawing/2014/main" id="{397EF7EA-747F-3C88-4B3A-ED50373AF911}"/>
              </a:ext>
            </a:extLst>
          </p:cNvPr>
          <p:cNvSpPr>
            <a:spLocks noGrp="1"/>
          </p:cNvSpPr>
          <p:nvPr>
            <p:ph idx="1"/>
          </p:nvPr>
        </p:nvSpPr>
        <p:spPr/>
        <p:txBody>
          <a:bodyPr/>
          <a:lstStyle/>
          <a:p>
            <a:r>
              <a:rPr lang="en-US" dirty="0">
                <a:latin typeface="Times New Roman" panose="02020603050405020304" pitchFamily="18" charset="0"/>
                <a:ea typeface="Times New Roman" panose="02020603050405020304" pitchFamily="18" charset="0"/>
              </a:rPr>
              <a:t>Evidence accumulation towards particular options is balanced against the degree of intrinsic oscillation in the system </a:t>
            </a:r>
            <a:endParaRPr lang="en-GB" dirty="0"/>
          </a:p>
          <a:p>
            <a:endParaRPr lang="en-GB" dirty="0"/>
          </a:p>
          <a:p>
            <a:r>
              <a:rPr lang="en-GB" dirty="0"/>
              <a:t>There are no thresholds and no discrete decision points (contrasting with e.g. sequential sampling models). </a:t>
            </a:r>
          </a:p>
          <a:p>
            <a:endParaRPr lang="en-GB" dirty="0"/>
          </a:p>
          <a:p>
            <a:r>
              <a:rPr lang="en-GB" dirty="0"/>
              <a:t>Drifts can be specified towards any number (and any combination) of options. </a:t>
            </a:r>
          </a:p>
          <a:p>
            <a:endParaRPr lang="en-GB" dirty="0"/>
          </a:p>
          <a:p>
            <a:endParaRPr lang="en-GB" dirty="0"/>
          </a:p>
        </p:txBody>
      </p:sp>
    </p:spTree>
    <p:extLst>
      <p:ext uri="{BB962C8B-B14F-4D97-AF65-F5344CB8AC3E}">
        <p14:creationId xmlns:p14="http://schemas.microsoft.com/office/powerpoint/2010/main" val="339557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1C8B-943A-0BCA-B2A2-556C1B3E2DF7}"/>
              </a:ext>
            </a:extLst>
          </p:cNvPr>
          <p:cNvSpPr>
            <a:spLocks noGrp="1"/>
          </p:cNvSpPr>
          <p:nvPr>
            <p:ph type="title"/>
          </p:nvPr>
        </p:nvSpPr>
        <p:spPr/>
        <p:txBody>
          <a:bodyPr/>
          <a:lstStyle/>
          <a:p>
            <a:r>
              <a:rPr lang="en-GB" dirty="0"/>
              <a:t>Ambivalence</a:t>
            </a:r>
          </a:p>
        </p:txBody>
      </p:sp>
      <p:sp>
        <p:nvSpPr>
          <p:cNvPr id="3" name="Content Placeholder 2">
            <a:extLst>
              <a:ext uri="{FF2B5EF4-FFF2-40B4-BE49-F238E27FC236}">
                <a16:creationId xmlns:a16="http://schemas.microsoft.com/office/drawing/2014/main" id="{6F5B917B-1F68-C572-EE3C-3AD2EB5E6135}"/>
              </a:ext>
            </a:extLst>
          </p:cNvPr>
          <p:cNvSpPr>
            <a:spLocks noGrp="1"/>
          </p:cNvSpPr>
          <p:nvPr>
            <p:ph idx="1"/>
          </p:nvPr>
        </p:nvSpPr>
        <p:spPr>
          <a:xfrm>
            <a:off x="838200" y="1421179"/>
            <a:ext cx="10515600" cy="2957390"/>
          </a:xfrm>
        </p:spPr>
        <p:txBody>
          <a:bodyPr/>
          <a:lstStyle/>
          <a:p>
            <a:r>
              <a:rPr lang="en-GB" dirty="0"/>
              <a:t>But it is difficult to study the dynamics of preference change directly. </a:t>
            </a:r>
          </a:p>
          <a:p>
            <a:endParaRPr lang="en-GB" dirty="0"/>
          </a:p>
          <a:p>
            <a:r>
              <a:rPr lang="en-GB" dirty="0"/>
              <a:t>Kvam, Busemeyer, &amp; Pleskac (2020) asked participants for preference ratings at different intervals. </a:t>
            </a:r>
          </a:p>
          <a:p>
            <a:endParaRPr lang="en-GB" dirty="0"/>
          </a:p>
          <a:p>
            <a:r>
              <a:rPr lang="en-GB" dirty="0"/>
              <a:t>They reported results like these: </a:t>
            </a:r>
          </a:p>
        </p:txBody>
      </p:sp>
      <p:pic>
        <p:nvPicPr>
          <p:cNvPr id="4" name="Picture 3">
            <a:extLst>
              <a:ext uri="{FF2B5EF4-FFF2-40B4-BE49-F238E27FC236}">
                <a16:creationId xmlns:a16="http://schemas.microsoft.com/office/drawing/2014/main" id="{6EAF8894-B8D8-FCE4-9F3D-4906B5D91677}"/>
              </a:ext>
            </a:extLst>
          </p:cNvPr>
          <p:cNvPicPr>
            <a:picLocks noChangeAspect="1"/>
          </p:cNvPicPr>
          <p:nvPr/>
        </p:nvPicPr>
        <p:blipFill>
          <a:blip r:embed="rId2"/>
          <a:stretch>
            <a:fillRect/>
          </a:stretch>
        </p:blipFill>
        <p:spPr>
          <a:xfrm>
            <a:off x="3114919" y="4378569"/>
            <a:ext cx="5220188" cy="2247457"/>
          </a:xfrm>
          <a:prstGeom prst="rect">
            <a:avLst/>
          </a:prstGeom>
        </p:spPr>
      </p:pic>
    </p:spTree>
    <p:extLst>
      <p:ext uri="{BB962C8B-B14F-4D97-AF65-F5344CB8AC3E}">
        <p14:creationId xmlns:p14="http://schemas.microsoft.com/office/powerpoint/2010/main" val="8041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8ACC-8B32-158F-E8E5-B68B667FBCAA}"/>
              </a:ext>
            </a:extLst>
          </p:cNvPr>
          <p:cNvSpPr>
            <a:spLocks noGrp="1"/>
          </p:cNvSpPr>
          <p:nvPr>
            <p:ph type="title"/>
          </p:nvPr>
        </p:nvSpPr>
        <p:spPr/>
        <p:txBody>
          <a:bodyPr/>
          <a:lstStyle/>
          <a:p>
            <a:r>
              <a:rPr lang="en-GB" dirty="0"/>
              <a:t>Model fits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8BCDAE-5C4E-32B0-E8E6-582E636302EA}"/>
                  </a:ext>
                </a:extLst>
              </p:cNvPr>
              <p:cNvSpPr>
                <a:spLocks noGrp="1"/>
              </p:cNvSpPr>
              <p:nvPr>
                <p:ph idx="1"/>
              </p:nvPr>
            </p:nvSpPr>
            <p:spPr/>
            <p:txBody>
              <a:bodyPr/>
              <a:lstStyle/>
              <a:p>
                <a:r>
                  <a:rPr lang="en-GB" dirty="0"/>
                  <a:t>Two model versions (drift from uncertainty either yes or no; as before, plus drift from yes or no to uncertainty). </a:t>
                </a:r>
              </a:p>
              <a:p>
                <a:endParaRPr lang="en-GB" dirty="0"/>
              </a:p>
              <a:p>
                <a:r>
                  <a:rPr lang="en-GB" dirty="0"/>
                  <a:t>Null: </a:t>
                </a:r>
                <a:r>
                  <a:rPr lang="en-US" dirty="0"/>
                  <a:t>two mean-centered straight lines</a:t>
                </a:r>
                <a:r>
                  <a:rPr lang="en-GB" dirty="0"/>
                  <a:t> (note, not trivial model given the data pattern). </a:t>
                </a:r>
              </a:p>
              <a:p>
                <a:endParaRPr lang="en-GB" dirty="0"/>
              </a:p>
              <a:p>
                <a:r>
                  <a:rPr lang="en-GB" dirty="0"/>
                  <a:t>Fit function: </a:t>
                </a:r>
                <a14:m>
                  <m:oMath xmlns:m="http://schemas.openxmlformats.org/officeDocument/2006/math">
                    <m:r>
                      <a:rPr lang="en-US" i="1">
                        <a:latin typeface="Cambria Math" panose="02040503050406030204" pitchFamily="18" charset="0"/>
                      </a:rPr>
                      <m:t>𝐵𝐼𝐶</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func>
                      <m:funcPr>
                        <m:ctrlPr>
                          <a:rPr lang="en-GB" i="1">
                            <a:latin typeface="Cambria Math" panose="02040503050406030204" pitchFamily="18" charset="0"/>
                          </a:rPr>
                        </m:ctrlPr>
                      </m:funcPr>
                      <m:fName>
                        <m:r>
                          <m:rPr>
                            <m:sty m:val="p"/>
                          </m:rPr>
                          <a:rPr lang="en-US">
                            <a:latin typeface="Cambria Math" panose="02040503050406030204" pitchFamily="18" charset="0"/>
                          </a:rPr>
                          <m:t>ln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US" i="1">
                                    <a:latin typeface="Cambria Math" panose="02040503050406030204" pitchFamily="18" charset="0"/>
                                  </a:rPr>
                                  <m:t>𝑅𝑆𝑆</m:t>
                                </m:r>
                              </m:num>
                              <m:den>
                                <m:r>
                                  <a:rPr lang="en-US" i="1">
                                    <a:latin typeface="Cambria Math" panose="02040503050406030204" pitchFamily="18" charset="0"/>
                                  </a:rPr>
                                  <m:t>𝑛</m:t>
                                </m:r>
                              </m:den>
                            </m:f>
                          </m:e>
                        </m:d>
                      </m:e>
                    </m:func>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m:rPr>
                        <m:sty m:val="p"/>
                      </m:rPr>
                      <a:rPr lang="en-US">
                        <a:latin typeface="Cambria Math" panose="02040503050406030204" pitchFamily="18" charset="0"/>
                      </a:rPr>
                      <m:t>ln</m:t>
                    </m:r>
                    <m:r>
                      <a:rPr lang="en-US"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GB" dirty="0">
                    <a:effectLst/>
                  </a:rPr>
                  <a:t> , </a:t>
                </a:r>
                <a:r>
                  <a:rPr lang="en-GB" i="1" dirty="0">
                    <a:effectLst/>
                  </a:rPr>
                  <a:t>n</a:t>
                </a:r>
                <a:r>
                  <a:rPr lang="en-GB" dirty="0">
                    <a:effectLst/>
                  </a:rPr>
                  <a:t>: data points (time bins), </a:t>
                </a:r>
                <a:r>
                  <a:rPr lang="en-GB" i="1" dirty="0">
                    <a:effectLst/>
                  </a:rPr>
                  <a:t>k</a:t>
                </a:r>
                <a:r>
                  <a:rPr lang="en-GB" dirty="0">
                    <a:effectLst/>
                  </a:rPr>
                  <a:t>: parameters. </a:t>
                </a:r>
                <a:endParaRPr lang="en-GB" dirty="0"/>
              </a:p>
            </p:txBody>
          </p:sp>
        </mc:Choice>
        <mc:Fallback xmlns="">
          <p:sp>
            <p:nvSpPr>
              <p:cNvPr id="3" name="Content Placeholder 2">
                <a:extLst>
                  <a:ext uri="{FF2B5EF4-FFF2-40B4-BE49-F238E27FC236}">
                    <a16:creationId xmlns:a16="http://schemas.microsoft.com/office/drawing/2014/main" id="{B28BCDAE-5C4E-32B0-E8E6-582E636302EA}"/>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GB">
                    <a:noFill/>
                  </a:rPr>
                  <a:t> </a:t>
                </a:r>
              </a:p>
            </p:txBody>
          </p:sp>
        </mc:Fallback>
      </mc:AlternateContent>
    </p:spTree>
    <p:extLst>
      <p:ext uri="{BB962C8B-B14F-4D97-AF65-F5344CB8AC3E}">
        <p14:creationId xmlns:p14="http://schemas.microsoft.com/office/powerpoint/2010/main" val="11292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B096E1-FE78-8365-F967-551C05C60114}"/>
              </a:ext>
            </a:extLst>
          </p:cNvPr>
          <p:cNvGraphicFramePr>
            <a:graphicFrameLocks noGrp="1"/>
          </p:cNvGraphicFramePr>
          <p:nvPr>
            <p:ph idx="1"/>
            <p:extLst>
              <p:ext uri="{D42A27DB-BD31-4B8C-83A1-F6EECF244321}">
                <p14:modId xmlns:p14="http://schemas.microsoft.com/office/powerpoint/2010/main" val="3673608607"/>
              </p:ext>
            </p:extLst>
          </p:nvPr>
        </p:nvGraphicFramePr>
        <p:xfrm>
          <a:off x="1987061" y="90286"/>
          <a:ext cx="8634044" cy="3338714"/>
        </p:xfrm>
        <a:graphic>
          <a:graphicData uri="http://schemas.openxmlformats.org/drawingml/2006/table">
            <a:tbl>
              <a:tblPr firstRow="1" firstCol="1" bandRow="1">
                <a:tableStyleId>{5C22544A-7EE6-4342-B048-85BDC9FD1C3A}</a:tableStyleId>
              </a:tblPr>
              <a:tblGrid>
                <a:gridCol w="3040564">
                  <a:extLst>
                    <a:ext uri="{9D8B030D-6E8A-4147-A177-3AD203B41FA5}">
                      <a16:colId xmlns:a16="http://schemas.microsoft.com/office/drawing/2014/main" val="417785477"/>
                    </a:ext>
                  </a:extLst>
                </a:gridCol>
                <a:gridCol w="1677392">
                  <a:extLst>
                    <a:ext uri="{9D8B030D-6E8A-4147-A177-3AD203B41FA5}">
                      <a16:colId xmlns:a16="http://schemas.microsoft.com/office/drawing/2014/main" val="2630428491"/>
                    </a:ext>
                  </a:extLst>
                </a:gridCol>
                <a:gridCol w="1958044">
                  <a:extLst>
                    <a:ext uri="{9D8B030D-6E8A-4147-A177-3AD203B41FA5}">
                      <a16:colId xmlns:a16="http://schemas.microsoft.com/office/drawing/2014/main" val="645771440"/>
                    </a:ext>
                  </a:extLst>
                </a:gridCol>
                <a:gridCol w="1958044">
                  <a:extLst>
                    <a:ext uri="{9D8B030D-6E8A-4147-A177-3AD203B41FA5}">
                      <a16:colId xmlns:a16="http://schemas.microsoft.com/office/drawing/2014/main" val="3794259311"/>
                    </a:ext>
                  </a:extLst>
                </a:gridCol>
              </a:tblGrid>
              <a:tr h="871520">
                <a:tc>
                  <a:txBody>
                    <a:bodyPr/>
                    <a:lstStyle/>
                    <a:p>
                      <a:pPr>
                        <a:lnSpc>
                          <a:spcPct val="150000"/>
                        </a:lnSpc>
                      </a:pPr>
                      <a:r>
                        <a:rPr lang="en-GB" sz="1200">
                          <a:effectLst/>
                        </a:rPr>
                        <a:t>Variable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null BIC - QOSyD4 BIC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null BIC - QOSyD6 BIC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6 param. relative to 4 param.</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extLst>
                  <a:ext uri="{0D108BD9-81ED-4DB2-BD59-A6C34878D82A}">
                    <a16:rowId xmlns:a16="http://schemas.microsoft.com/office/drawing/2014/main" val="3956584979"/>
                  </a:ext>
                </a:extLst>
              </a:tr>
              <a:tr h="411199">
                <a:tc>
                  <a:txBody>
                    <a:bodyPr/>
                    <a:lstStyle/>
                    <a:p>
                      <a:pPr>
                        <a:lnSpc>
                          <a:spcPct val="150000"/>
                        </a:lnSpc>
                      </a:pPr>
                      <a:r>
                        <a:rPr lang="en-GB" sz="1200">
                          <a:effectLst/>
                        </a:rPr>
                        <a:t>Decision 1, Bin 200 ms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extLst>
                  <a:ext uri="{0D108BD9-81ED-4DB2-BD59-A6C34878D82A}">
                    <a16:rowId xmlns:a16="http://schemas.microsoft.com/office/drawing/2014/main" val="976499236"/>
                  </a:ext>
                </a:extLst>
              </a:tr>
              <a:tr h="411199">
                <a:tc>
                  <a:txBody>
                    <a:bodyPr/>
                    <a:lstStyle/>
                    <a:p>
                      <a:pPr>
                        <a:lnSpc>
                          <a:spcPct val="150000"/>
                        </a:lnSpc>
                      </a:pPr>
                      <a:r>
                        <a:rPr lang="en-GB" sz="1200">
                          <a:effectLst/>
                        </a:rPr>
                        <a:t>     Instances of better fit (BIC)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98</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60</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10</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extLst>
                  <a:ext uri="{0D108BD9-81ED-4DB2-BD59-A6C34878D82A}">
                    <a16:rowId xmlns:a16="http://schemas.microsoft.com/office/drawing/2014/main" val="3237493043"/>
                  </a:ext>
                </a:extLst>
              </a:tr>
              <a:tr h="411199">
                <a:tc>
                  <a:txBody>
                    <a:bodyPr/>
                    <a:lstStyle/>
                    <a:p>
                      <a:pPr>
                        <a:lnSpc>
                          <a:spcPct val="150000"/>
                        </a:lnSpc>
                      </a:pPr>
                      <a:r>
                        <a:rPr lang="en-GB" sz="1200">
                          <a:effectLst/>
                        </a:rPr>
                        <a:t>     Aggregate BIC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1599.37</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281.84</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dirty="0">
                          <a:effectLst/>
                        </a:rPr>
                        <a:t>-1317.53</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extLst>
                  <a:ext uri="{0D108BD9-81ED-4DB2-BD59-A6C34878D82A}">
                    <a16:rowId xmlns:a16="http://schemas.microsoft.com/office/drawing/2014/main" val="1025092831"/>
                  </a:ext>
                </a:extLst>
              </a:tr>
              <a:tr h="411199">
                <a:tc>
                  <a:txBody>
                    <a:bodyPr/>
                    <a:lstStyle/>
                    <a:p>
                      <a:pPr>
                        <a:lnSpc>
                          <a:spcPct val="150000"/>
                        </a:lnSpc>
                      </a:pPr>
                      <a:r>
                        <a:rPr lang="en-GB" sz="1200">
                          <a:effectLst/>
                        </a:rPr>
                        <a:t>Decision 2, Bin 200ms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gridSpan="3">
                  <a:txBody>
                    <a:bodyPr/>
                    <a:lstStyle/>
                    <a:p>
                      <a:endParaRPr lang="en-GB" sz="1100">
                        <a:effectLst/>
                        <a:latin typeface="Calibri" panose="020F0502020204030204" pitchFamily="34" charset="0"/>
                        <a:cs typeface="Times New Roman" panose="02020603050405020304" pitchFamily="18" charset="0"/>
                      </a:endParaRPr>
                    </a:p>
                  </a:txBody>
                  <a:tcPr marL="67469" marR="67469"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5108007"/>
                  </a:ext>
                </a:extLst>
              </a:tr>
              <a:tr h="411199">
                <a:tc>
                  <a:txBody>
                    <a:bodyPr/>
                    <a:lstStyle/>
                    <a:p>
                      <a:pPr>
                        <a:lnSpc>
                          <a:spcPct val="150000"/>
                        </a:lnSpc>
                      </a:pPr>
                      <a:r>
                        <a:rPr lang="en-GB" sz="1200">
                          <a:effectLst/>
                        </a:rPr>
                        <a:t>     Instances of better fit (BIC)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104</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70</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39</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extLst>
                  <a:ext uri="{0D108BD9-81ED-4DB2-BD59-A6C34878D82A}">
                    <a16:rowId xmlns:a16="http://schemas.microsoft.com/office/drawing/2014/main" val="635910944"/>
                  </a:ext>
                </a:extLst>
              </a:tr>
              <a:tr h="411199">
                <a:tc>
                  <a:txBody>
                    <a:bodyPr/>
                    <a:lstStyle/>
                    <a:p>
                      <a:pPr>
                        <a:lnSpc>
                          <a:spcPct val="150000"/>
                        </a:lnSpc>
                      </a:pPr>
                      <a:r>
                        <a:rPr lang="en-GB" sz="1200">
                          <a:effectLst/>
                        </a:rPr>
                        <a:t>     Aggregate BIC</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2621.46</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a:effectLst/>
                        </a:rPr>
                        <a:t>914.36</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tc>
                  <a:txBody>
                    <a:bodyPr/>
                    <a:lstStyle/>
                    <a:p>
                      <a:pPr algn="ctr">
                        <a:lnSpc>
                          <a:spcPct val="150000"/>
                        </a:lnSpc>
                      </a:pPr>
                      <a:r>
                        <a:rPr lang="en-GB" sz="1200" dirty="0">
                          <a:effectLst/>
                        </a:rPr>
                        <a:t>-1707.10</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469" marR="67469" marT="0" marB="0" anchor="ctr"/>
                </a:tc>
                <a:extLst>
                  <a:ext uri="{0D108BD9-81ED-4DB2-BD59-A6C34878D82A}">
                    <a16:rowId xmlns:a16="http://schemas.microsoft.com/office/drawing/2014/main" val="2181588503"/>
                  </a:ext>
                </a:extLst>
              </a:tr>
            </a:tbl>
          </a:graphicData>
        </a:graphic>
      </p:graphicFrame>
      <p:pic>
        <p:nvPicPr>
          <p:cNvPr id="5" name="Picture 4">
            <a:extLst>
              <a:ext uri="{FF2B5EF4-FFF2-40B4-BE49-F238E27FC236}">
                <a16:creationId xmlns:a16="http://schemas.microsoft.com/office/drawing/2014/main" id="{FC06A274-B1B2-536C-1702-7C40FB5E036C}"/>
              </a:ext>
            </a:extLst>
          </p:cNvPr>
          <p:cNvPicPr>
            <a:picLocks noChangeAspect="1"/>
          </p:cNvPicPr>
          <p:nvPr/>
        </p:nvPicPr>
        <p:blipFill>
          <a:blip r:embed="rId3"/>
          <a:stretch>
            <a:fillRect/>
          </a:stretch>
        </p:blipFill>
        <p:spPr>
          <a:xfrm>
            <a:off x="3300045" y="3530567"/>
            <a:ext cx="6008076" cy="3237147"/>
          </a:xfrm>
          <a:prstGeom prst="rect">
            <a:avLst/>
          </a:prstGeom>
        </p:spPr>
      </p:pic>
    </p:spTree>
    <p:extLst>
      <p:ext uri="{BB962C8B-B14F-4D97-AF65-F5344CB8AC3E}">
        <p14:creationId xmlns:p14="http://schemas.microsoft.com/office/powerpoint/2010/main" val="2282778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16F3-2A80-684C-835D-E02DDBD358B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39D5BA1-51A9-C448-7502-A999DCBF8ADD}"/>
              </a:ext>
            </a:extLst>
          </p:cNvPr>
          <p:cNvSpPr>
            <a:spLocks noGrp="1"/>
          </p:cNvSpPr>
          <p:nvPr>
            <p:ph idx="1"/>
          </p:nvPr>
        </p:nvSpPr>
        <p:spPr/>
        <p:txBody>
          <a:bodyPr/>
          <a:lstStyle/>
          <a:p>
            <a:r>
              <a:rPr lang="en-US" dirty="0"/>
              <a:t>Reasonable fit for the model with two drifts (away from uncertainty towards either option). </a:t>
            </a:r>
          </a:p>
          <a:p>
            <a:endParaRPr lang="en-US" dirty="0"/>
          </a:p>
          <a:p>
            <a:r>
              <a:rPr lang="en-US" dirty="0"/>
              <a:t>The idea of intrinsic oscillation balanced with drifts is, as far as we know, novel, as well as the possibilities of: </a:t>
            </a:r>
          </a:p>
          <a:p>
            <a:pPr lvl="1"/>
            <a:r>
              <a:rPr lang="en-US" dirty="0"/>
              <a:t>Indefinite oscillation</a:t>
            </a:r>
          </a:p>
          <a:p>
            <a:pPr lvl="1"/>
            <a:r>
              <a:rPr lang="en-US" dirty="0"/>
              <a:t>Drifts towards complex combinations of options</a:t>
            </a:r>
          </a:p>
          <a:p>
            <a:endParaRPr lang="en-US" dirty="0"/>
          </a:p>
          <a:p>
            <a:r>
              <a:rPr lang="en-US" dirty="0"/>
              <a:t>We would like further explore in decision making </a:t>
            </a:r>
          </a:p>
        </p:txBody>
      </p:sp>
    </p:spTree>
    <p:extLst>
      <p:ext uri="{BB962C8B-B14F-4D97-AF65-F5344CB8AC3E}">
        <p14:creationId xmlns:p14="http://schemas.microsoft.com/office/powerpoint/2010/main" val="26866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2436-A0A1-03D5-323A-54FD9C69E9BE}"/>
              </a:ext>
            </a:extLst>
          </p:cNvPr>
          <p:cNvSpPr>
            <a:spLocks noGrp="1"/>
          </p:cNvSpPr>
          <p:nvPr>
            <p:ph type="title"/>
          </p:nvPr>
        </p:nvSpPr>
        <p:spPr/>
        <p:txBody>
          <a:bodyPr/>
          <a:lstStyle/>
          <a:p>
            <a:r>
              <a:rPr lang="en-GB" dirty="0"/>
              <a:t>Thank you! </a:t>
            </a:r>
          </a:p>
        </p:txBody>
      </p:sp>
      <p:sp>
        <p:nvSpPr>
          <p:cNvPr id="4" name="Content Placeholder 2">
            <a:extLst>
              <a:ext uri="{FF2B5EF4-FFF2-40B4-BE49-F238E27FC236}">
                <a16:creationId xmlns:a16="http://schemas.microsoft.com/office/drawing/2014/main" id="{6AB03811-DCE3-FA7C-513F-8E938C7C14A7}"/>
              </a:ext>
            </a:extLst>
          </p:cNvPr>
          <p:cNvSpPr>
            <a:spLocks noGrp="1"/>
          </p:cNvSpPr>
          <p:nvPr>
            <p:ph idx="1"/>
          </p:nvPr>
        </p:nvSpPr>
        <p:spPr>
          <a:xfrm>
            <a:off x="838200" y="1825625"/>
            <a:ext cx="5257800" cy="4351338"/>
          </a:xfrm>
        </p:spPr>
        <p:txBody>
          <a:bodyPr/>
          <a:lstStyle/>
          <a:p>
            <a:r>
              <a:rPr lang="en-US" sz="1800"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Rosner, A., Basieva, I., Barque-Duran, A., Glöckner, A., von Helversen, B., Khrennikov, A., &amp; Pothos, E. M. (2022). Ambivalence in cognition. </a:t>
            </a:r>
            <a:r>
              <a:rPr lang="en-US" sz="1800" b="1" i="1"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Cognitive Psychology</a:t>
            </a:r>
            <a:r>
              <a:rPr lang="en-US" sz="1800"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 134, 101464. </a:t>
            </a:r>
            <a:endParaRPr lang="en-GB" sz="1800" dirty="0">
              <a:solidFill>
                <a:srgbClr val="0000FF"/>
              </a:solidFill>
              <a:effectLst/>
              <a:latin typeface="Trebuchet MS" panose="020B0703020202090204" pitchFamily="34" charset="0"/>
              <a:ea typeface="Times New Roman" panose="02020603050405020304" pitchFamily="18" charset="0"/>
              <a:cs typeface="Times New Roman" panose="02020603050405020304" pitchFamily="18" charset="0"/>
            </a:endParaRPr>
          </a:p>
          <a:p>
            <a:endParaRPr lang="en-GB" dirty="0"/>
          </a:p>
          <a:p>
            <a:r>
              <a:rPr lang="en-US" sz="1800"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Pothos, E. M. &amp; Busemeyer, J. M. (2022). Quantum cognition. </a:t>
            </a:r>
            <a:r>
              <a:rPr lang="en-US" sz="1800" b="1" i="1"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Annual Review of Psychology</a:t>
            </a:r>
            <a:r>
              <a:rPr lang="en-US" sz="1800" dirty="0">
                <a:solidFill>
                  <a:srgbClr val="0432FF"/>
                </a:solidFill>
                <a:effectLst/>
                <a:latin typeface="Calibri" panose="020F0502020204030204" pitchFamily="34" charset="0"/>
                <a:ea typeface="Times New Roman" panose="02020603050405020304" pitchFamily="18" charset="0"/>
                <a:cs typeface="Times New Roman" panose="02020603050405020304" pitchFamily="18" charset="0"/>
              </a:rPr>
              <a:t>, 73, 749-778.</a:t>
            </a:r>
            <a:endParaRPr lang="en-GB" sz="1800" dirty="0">
              <a:solidFill>
                <a:srgbClr val="0000FF"/>
              </a:solidFill>
              <a:effectLst/>
              <a:latin typeface="Trebuchet MS" panose="020B0703020202090204" pitchFamily="34" charset="0"/>
              <a:ea typeface="Times New Roman" panose="02020603050405020304" pitchFamily="18"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1527D665-1348-CC55-251F-E45DAF55D10F}"/>
              </a:ext>
            </a:extLst>
          </p:cNvPr>
          <p:cNvPicPr>
            <a:picLocks noChangeAspect="1"/>
          </p:cNvPicPr>
          <p:nvPr/>
        </p:nvPicPr>
        <p:blipFill>
          <a:blip r:embed="rId3"/>
          <a:stretch>
            <a:fillRect/>
          </a:stretch>
        </p:blipFill>
        <p:spPr>
          <a:xfrm>
            <a:off x="7058269" y="36881"/>
            <a:ext cx="2260600" cy="3378200"/>
          </a:xfrm>
          <a:prstGeom prst="rect">
            <a:avLst/>
          </a:prstGeom>
        </p:spPr>
      </p:pic>
      <p:pic>
        <p:nvPicPr>
          <p:cNvPr id="6" name="Picture 5">
            <a:extLst>
              <a:ext uri="{FF2B5EF4-FFF2-40B4-BE49-F238E27FC236}">
                <a16:creationId xmlns:a16="http://schemas.microsoft.com/office/drawing/2014/main" id="{D5E1747B-6AB6-E060-5913-4CAC68DF31C0}"/>
              </a:ext>
            </a:extLst>
          </p:cNvPr>
          <p:cNvPicPr>
            <a:picLocks noChangeAspect="1"/>
          </p:cNvPicPr>
          <p:nvPr/>
        </p:nvPicPr>
        <p:blipFill>
          <a:blip r:embed="rId4"/>
          <a:stretch>
            <a:fillRect/>
          </a:stretch>
        </p:blipFill>
        <p:spPr>
          <a:xfrm>
            <a:off x="9931400" y="42741"/>
            <a:ext cx="2260600" cy="3378200"/>
          </a:xfrm>
          <a:prstGeom prst="rect">
            <a:avLst/>
          </a:prstGeom>
        </p:spPr>
      </p:pic>
      <p:pic>
        <p:nvPicPr>
          <p:cNvPr id="3" name="Picture 2">
            <a:extLst>
              <a:ext uri="{FF2B5EF4-FFF2-40B4-BE49-F238E27FC236}">
                <a16:creationId xmlns:a16="http://schemas.microsoft.com/office/drawing/2014/main" id="{67CCFF85-3137-E777-9462-0DEC37858049}"/>
              </a:ext>
            </a:extLst>
          </p:cNvPr>
          <p:cNvPicPr>
            <a:picLocks noChangeAspect="1"/>
          </p:cNvPicPr>
          <p:nvPr/>
        </p:nvPicPr>
        <p:blipFill>
          <a:blip r:embed="rId5"/>
          <a:stretch>
            <a:fillRect/>
          </a:stretch>
        </p:blipFill>
        <p:spPr>
          <a:xfrm>
            <a:off x="8575569" y="3490231"/>
            <a:ext cx="2222758" cy="3378200"/>
          </a:xfrm>
          <a:prstGeom prst="rect">
            <a:avLst/>
          </a:prstGeom>
        </p:spPr>
      </p:pic>
    </p:spTree>
    <p:extLst>
      <p:ext uri="{BB962C8B-B14F-4D97-AF65-F5344CB8AC3E}">
        <p14:creationId xmlns:p14="http://schemas.microsoft.com/office/powerpoint/2010/main" val="4155507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922F-3FD0-AC07-C282-31647DF8448A}"/>
              </a:ext>
            </a:extLst>
          </p:cNvPr>
          <p:cNvSpPr>
            <a:spLocks noGrp="1"/>
          </p:cNvSpPr>
          <p:nvPr>
            <p:ph type="title"/>
          </p:nvPr>
        </p:nvSpPr>
        <p:spPr/>
        <p:txBody>
          <a:bodyPr/>
          <a:lstStyle/>
          <a:p>
            <a:r>
              <a:rPr lang="en-US" dirty="0"/>
              <a:t>Modelling – system and environment </a:t>
            </a:r>
          </a:p>
        </p:txBody>
      </p:sp>
      <p:sp>
        <p:nvSpPr>
          <p:cNvPr id="3" name="Content Placeholder 2">
            <a:extLst>
              <a:ext uri="{FF2B5EF4-FFF2-40B4-BE49-F238E27FC236}">
                <a16:creationId xmlns:a16="http://schemas.microsoft.com/office/drawing/2014/main" id="{D4F1A06D-9B07-3E56-785B-487D31D617A1}"/>
              </a:ext>
            </a:extLst>
          </p:cNvPr>
          <p:cNvSpPr>
            <a:spLocks noGrp="1"/>
          </p:cNvSpPr>
          <p:nvPr>
            <p:ph idx="1"/>
          </p:nvPr>
        </p:nvSpPr>
        <p:spPr/>
        <p:txBody>
          <a:bodyPr/>
          <a:lstStyle/>
          <a:p>
            <a:r>
              <a:rPr lang="en-US" dirty="0"/>
              <a:t>Interaction between focus for a task at hand and ‘general knowledge’ has intrigued psychologists for a long time. </a:t>
            </a:r>
          </a:p>
          <a:p>
            <a:endParaRPr lang="en-US" dirty="0"/>
          </a:p>
          <a:p>
            <a:r>
              <a:rPr lang="en-US" dirty="0"/>
              <a:t>There are few concrete modeling proposals (e.g., Murphy &amp; </a:t>
            </a:r>
            <a:r>
              <a:rPr lang="en-US" dirty="0" err="1"/>
              <a:t>Medin</a:t>
            </a:r>
            <a:r>
              <a:rPr lang="en-US" dirty="0"/>
              <a:t>, 1985, </a:t>
            </a:r>
            <a:r>
              <a:rPr lang="en-US" i="1" dirty="0"/>
              <a:t>Psychological Review</a:t>
            </a:r>
            <a:r>
              <a:rPr lang="en-US" dirty="0"/>
              <a:t>). </a:t>
            </a:r>
          </a:p>
          <a:p>
            <a:endParaRPr lang="en-US" dirty="0"/>
          </a:p>
          <a:p>
            <a:r>
              <a:rPr lang="en-US" dirty="0"/>
              <a:t>Open quantum systems represent an interesting approach, because of a promise to take into account the influence of general knowledge, without directly modeling it. </a:t>
            </a:r>
          </a:p>
        </p:txBody>
      </p:sp>
    </p:spTree>
    <p:extLst>
      <p:ext uri="{BB962C8B-B14F-4D97-AF65-F5344CB8AC3E}">
        <p14:creationId xmlns:p14="http://schemas.microsoft.com/office/powerpoint/2010/main" val="19657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6C5C-B702-3179-0731-33C8CE21B101}"/>
              </a:ext>
            </a:extLst>
          </p:cNvPr>
          <p:cNvSpPr>
            <a:spLocks noGrp="1"/>
          </p:cNvSpPr>
          <p:nvPr>
            <p:ph type="title"/>
          </p:nvPr>
        </p:nvSpPr>
        <p:spPr/>
        <p:txBody>
          <a:bodyPr/>
          <a:lstStyle/>
          <a:p>
            <a:r>
              <a:rPr lang="en-US" dirty="0"/>
              <a:t>Modelling – key features </a:t>
            </a:r>
          </a:p>
        </p:txBody>
      </p:sp>
      <p:sp>
        <p:nvSpPr>
          <p:cNvPr id="3" name="Content Placeholder 2">
            <a:extLst>
              <a:ext uri="{FF2B5EF4-FFF2-40B4-BE49-F238E27FC236}">
                <a16:creationId xmlns:a16="http://schemas.microsoft.com/office/drawing/2014/main" id="{E97E21F7-42B0-6900-AF85-B0F1D5EAE914}"/>
              </a:ext>
            </a:extLst>
          </p:cNvPr>
          <p:cNvSpPr>
            <a:spLocks noGrp="1"/>
          </p:cNvSpPr>
          <p:nvPr>
            <p:ph idx="1"/>
          </p:nvPr>
        </p:nvSpPr>
        <p:spPr/>
        <p:txBody>
          <a:bodyPr>
            <a:normAutofit/>
          </a:bodyPr>
          <a:lstStyle/>
          <a:p>
            <a:r>
              <a:rPr lang="en-US" dirty="0"/>
              <a:t>No thresholds and no discrete decision point</a:t>
            </a:r>
            <a:r>
              <a:rPr lang="en-GB" dirty="0"/>
              <a:t>s.</a:t>
            </a:r>
          </a:p>
          <a:p>
            <a:r>
              <a:rPr lang="en-US" dirty="0"/>
              <a:t>The model outputs probabilities for different options</a:t>
            </a:r>
            <a:r>
              <a:rPr lang="en-GB" dirty="0"/>
              <a:t>. </a:t>
            </a:r>
          </a:p>
          <a:p>
            <a:r>
              <a:rPr lang="en-US" dirty="0"/>
              <a:t>Drift rates for different options (or option combinations) can be separated out into several components, which are independently manipulated</a:t>
            </a:r>
            <a:r>
              <a:rPr lang="en-GB" dirty="0"/>
              <a:t>. </a:t>
            </a:r>
          </a:p>
          <a:p>
            <a:r>
              <a:rPr lang="en-GB" dirty="0"/>
              <a:t>The number of states can also be flexibly manipulated. </a:t>
            </a:r>
          </a:p>
          <a:p>
            <a:r>
              <a:rPr lang="en-US" dirty="0"/>
              <a:t>Evidence accumulation towards particular options is balanced against the degree of intrinsic oscillation in the system (Schrödinger part vs. the Lindblad part). </a:t>
            </a:r>
          </a:p>
          <a:p>
            <a:endParaRPr lang="en-GB" dirty="0"/>
          </a:p>
          <a:p>
            <a:endParaRPr lang="en-GB" dirty="0"/>
          </a:p>
          <a:p>
            <a:endParaRPr lang="en-US" dirty="0"/>
          </a:p>
        </p:txBody>
      </p:sp>
    </p:spTree>
    <p:extLst>
      <p:ext uri="{BB962C8B-B14F-4D97-AF65-F5344CB8AC3E}">
        <p14:creationId xmlns:p14="http://schemas.microsoft.com/office/powerpoint/2010/main" val="42843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C671-B7CD-C16A-1AE9-A3F55BDB147A}"/>
              </a:ext>
            </a:extLst>
          </p:cNvPr>
          <p:cNvSpPr>
            <a:spLocks noGrp="1"/>
          </p:cNvSpPr>
          <p:nvPr>
            <p:ph type="title"/>
          </p:nvPr>
        </p:nvSpPr>
        <p:spPr/>
        <p:txBody>
          <a:bodyPr/>
          <a:lstStyle/>
          <a:p>
            <a:r>
              <a:rPr lang="en-US" dirty="0"/>
              <a:t>Smoothing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F44FA8-A0C4-8C81-AD53-EF0CFCF29CC7}"/>
                  </a:ext>
                </a:extLst>
              </p:cNvPr>
              <p:cNvSpPr>
                <a:spLocks noGrp="1"/>
              </p:cNvSpPr>
              <p:nvPr>
                <p:ph idx="1"/>
              </p:nvPr>
            </p:nvSpPr>
            <p:spPr/>
            <p:txBody>
              <a:bodyPr>
                <a:noAutofit/>
              </a:bodyPr>
              <a:lstStyle/>
              <a:p>
                <a:r>
                  <a:rPr lang="en-US" dirty="0">
                    <a:effectLst/>
                    <a:ea typeface="Times New Roman" panose="02020603050405020304" pitchFamily="18" charset="0"/>
                  </a:rPr>
                  <a:t>The raw eye tracking curves (time bin 100ms) appear highly erratic. </a:t>
                </a:r>
              </a:p>
              <a:p>
                <a:endParaRPr lang="en-US" dirty="0"/>
              </a:p>
              <a:p>
                <a:r>
                  <a:rPr lang="en-US" dirty="0"/>
                  <a:t>Exponential smoothing was applied to remove high frequency noise, as is common practice in time series analysis.</a:t>
                </a:r>
                <a:r>
                  <a:rPr lang="en-GB" dirty="0"/>
                  <a:t> </a:t>
                </a:r>
              </a:p>
              <a:p>
                <a:endParaRPr lang="en-GB" dirty="0"/>
              </a:p>
              <a:p>
                <a:r>
                  <a:rPr lang="en-US" dirty="0" err="1"/>
                  <a:t>Gi</a:t>
                </a:r>
                <a:r>
                  <a:rPr lang="en-US" dirty="0"/>
                  <a:t>ven data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then </a:t>
                </a:r>
                <a14:m>
                  <m:oMath xmlns:m="http://schemas.openxmlformats.org/officeDocument/2006/math">
                    <m:r>
                      <a:rPr lang="en-US" i="1">
                        <a:latin typeface="Cambria Math" panose="02040503050406030204" pitchFamily="18" charset="0"/>
                      </a:rPr>
                      <m:t>𝑥</m:t>
                    </m:r>
                    <m:d>
                      <m:dPr>
                        <m:ctrlPr>
                          <a:rPr lang="en-GB"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𝑑</m:t>
                    </m:r>
                    <m:d>
                      <m:dPr>
                        <m:ctrlPr>
                          <a:rPr lang="en-GB"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+(1−</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𝑥</m:t>
                    </m:r>
                    <m:d>
                      <m:dPr>
                        <m:ctrlPr>
                          <a:rPr lang="en-GB"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e>
                    </m:d>
                  </m:oMath>
                </a14:m>
                <a:r>
                  <a:rPr lang="en-US" dirty="0"/>
                  <a:t>), using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=0.1</m:t>
                    </m:r>
                  </m:oMath>
                </a14:m>
                <a:r>
                  <a:rPr lang="en-US" dirty="0"/>
                  <a:t>. Values of </a:t>
                </a:r>
                <a14:m>
                  <m:oMath xmlns:m="http://schemas.openxmlformats.org/officeDocument/2006/math">
                    <m:r>
                      <a:rPr lang="en-US" i="1">
                        <a:latin typeface="Cambria Math" panose="02040503050406030204" pitchFamily="18" charset="0"/>
                      </a:rPr>
                      <m:t>𝛼</m:t>
                    </m:r>
                  </m:oMath>
                </a14:m>
                <a:r>
                  <a:rPr lang="en-US" dirty="0"/>
                  <a:t> closer to 0 and 1 have a lower and higher smoothing effect respectively</a:t>
                </a:r>
                <a:r>
                  <a:rPr lang="en-GB" dirty="0"/>
                  <a:t>. </a:t>
                </a:r>
              </a:p>
              <a:p>
                <a:endParaRPr lang="en-GB" dirty="0"/>
              </a:p>
              <a:p>
                <a:r>
                  <a:rPr lang="en-US" dirty="0"/>
                  <a:t>Higher </a:t>
                </a:r>
                <a14:m>
                  <m:oMath xmlns:m="http://schemas.openxmlformats.org/officeDocument/2006/math">
                    <m:r>
                      <a:rPr lang="en-US" i="1">
                        <a:latin typeface="Cambria Math" panose="02040503050406030204" pitchFamily="18" charset="0"/>
                      </a:rPr>
                      <m:t>𝛼</m:t>
                    </m:r>
                  </m:oMath>
                </a14:m>
                <a:r>
                  <a:rPr lang="en-US" dirty="0"/>
                  <a:t> means that changes in the smoothed data lag behind true values to a greater extent</a:t>
                </a:r>
                <a:r>
                  <a:rPr lang="en-GB" dirty="0">
                    <a:effectLst/>
                  </a:rPr>
                  <a:t> </a:t>
                </a:r>
                <a:endParaRPr lang="en-GB" dirty="0"/>
              </a:p>
            </p:txBody>
          </p:sp>
        </mc:Choice>
        <mc:Fallback xmlns="">
          <p:sp>
            <p:nvSpPr>
              <p:cNvPr id="3" name="Content Placeholder 2">
                <a:extLst>
                  <a:ext uri="{FF2B5EF4-FFF2-40B4-BE49-F238E27FC236}">
                    <a16:creationId xmlns:a16="http://schemas.microsoft.com/office/drawing/2014/main" id="{9FF44FA8-A0C4-8C81-AD53-EF0CFCF29CC7}"/>
                  </a:ext>
                </a:extLst>
              </p:cNvPr>
              <p:cNvSpPr>
                <a:spLocks noGrp="1" noRot="1" noChangeAspect="1" noMove="1" noResize="1" noEditPoints="1" noAdjustHandles="1" noChangeArrowheads="1" noChangeShapeType="1" noTextEdit="1"/>
              </p:cNvSpPr>
              <p:nvPr>
                <p:ph idx="1"/>
              </p:nvPr>
            </p:nvSpPr>
            <p:spPr>
              <a:blipFill>
                <a:blip r:embed="rId2"/>
                <a:stretch>
                  <a:fillRect l="-1086" t="-2326" b="-20349"/>
                </a:stretch>
              </a:blipFill>
            </p:spPr>
            <p:txBody>
              <a:bodyPr/>
              <a:lstStyle/>
              <a:p>
                <a:r>
                  <a:rPr lang="en-US">
                    <a:noFill/>
                  </a:rPr>
                  <a:t> </a:t>
                </a:r>
              </a:p>
            </p:txBody>
          </p:sp>
        </mc:Fallback>
      </mc:AlternateContent>
    </p:spTree>
    <p:extLst>
      <p:ext uri="{BB962C8B-B14F-4D97-AF65-F5344CB8AC3E}">
        <p14:creationId xmlns:p14="http://schemas.microsoft.com/office/powerpoint/2010/main" val="32539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7481-8B71-711C-5F73-F52A11A247D8}"/>
              </a:ext>
            </a:extLst>
          </p:cNvPr>
          <p:cNvSpPr>
            <a:spLocks noGrp="1"/>
          </p:cNvSpPr>
          <p:nvPr>
            <p:ph type="title"/>
          </p:nvPr>
        </p:nvSpPr>
        <p:spPr/>
        <p:txBody>
          <a:bodyPr/>
          <a:lstStyle/>
          <a:p>
            <a:r>
              <a:rPr lang="en-GB" dirty="0"/>
              <a:t>Ambivalence</a:t>
            </a:r>
          </a:p>
        </p:txBody>
      </p:sp>
      <p:sp>
        <p:nvSpPr>
          <p:cNvPr id="3" name="Content Placeholder 2">
            <a:extLst>
              <a:ext uri="{FF2B5EF4-FFF2-40B4-BE49-F238E27FC236}">
                <a16:creationId xmlns:a16="http://schemas.microsoft.com/office/drawing/2014/main" id="{F3465D35-A160-07EC-1827-11590F962B64}"/>
              </a:ext>
            </a:extLst>
          </p:cNvPr>
          <p:cNvSpPr>
            <a:spLocks noGrp="1"/>
          </p:cNvSpPr>
          <p:nvPr>
            <p:ph idx="1"/>
          </p:nvPr>
        </p:nvSpPr>
        <p:spPr>
          <a:xfrm>
            <a:off x="318716" y="1690687"/>
            <a:ext cx="5257800" cy="4802187"/>
          </a:xfrm>
        </p:spPr>
        <p:txBody>
          <a:bodyPr>
            <a:normAutofit lnSpcReduction="10000"/>
          </a:bodyPr>
          <a:lstStyle/>
          <a:p>
            <a:r>
              <a:rPr lang="en-GB" dirty="0"/>
              <a:t>The problem is that there is extensive evidence that just asking for a decision might change the relevant mental states (Sharot, Velasquez, &amp; Dolan, 2010; White, Pothos, &amp; Jarrett, 2020). </a:t>
            </a:r>
          </a:p>
          <a:p>
            <a:endParaRPr lang="en-GB" dirty="0"/>
          </a:p>
          <a:p>
            <a:r>
              <a:rPr lang="en-GB" dirty="0"/>
              <a:t>In fact, there is evidence that a high density of ‘intermediate’ judgments might slow down opinion change (Yearsley &amp; Pothos, 2016). </a:t>
            </a:r>
          </a:p>
        </p:txBody>
      </p:sp>
      <p:pic>
        <p:nvPicPr>
          <p:cNvPr id="4" name="Picture 3">
            <a:extLst>
              <a:ext uri="{FF2B5EF4-FFF2-40B4-BE49-F238E27FC236}">
                <a16:creationId xmlns:a16="http://schemas.microsoft.com/office/drawing/2014/main" id="{177AB999-D155-3591-CE46-A0B99A2B19BD}"/>
              </a:ext>
            </a:extLst>
          </p:cNvPr>
          <p:cNvPicPr>
            <a:picLocks noChangeAspect="1"/>
          </p:cNvPicPr>
          <p:nvPr/>
        </p:nvPicPr>
        <p:blipFill>
          <a:blip r:embed="rId3"/>
          <a:stretch>
            <a:fillRect/>
          </a:stretch>
        </p:blipFill>
        <p:spPr>
          <a:xfrm>
            <a:off x="5878628" y="1690686"/>
            <a:ext cx="6203578" cy="4551851"/>
          </a:xfrm>
          <a:prstGeom prst="rect">
            <a:avLst/>
          </a:prstGeom>
        </p:spPr>
      </p:pic>
    </p:spTree>
    <p:extLst>
      <p:ext uri="{BB962C8B-B14F-4D97-AF65-F5344CB8AC3E}">
        <p14:creationId xmlns:p14="http://schemas.microsoft.com/office/powerpoint/2010/main" val="27280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6BE6-3782-F626-D998-240C6E18C895}"/>
              </a:ext>
            </a:extLst>
          </p:cNvPr>
          <p:cNvSpPr>
            <a:spLocks noGrp="1"/>
          </p:cNvSpPr>
          <p:nvPr>
            <p:ph type="title"/>
          </p:nvPr>
        </p:nvSpPr>
        <p:spPr/>
        <p:txBody>
          <a:bodyPr/>
          <a:lstStyle/>
          <a:p>
            <a:r>
              <a:rPr lang="en-GB" dirty="0"/>
              <a:t>Eye tracking? </a:t>
            </a:r>
          </a:p>
        </p:txBody>
      </p:sp>
      <p:sp>
        <p:nvSpPr>
          <p:cNvPr id="3" name="Content Placeholder 2">
            <a:extLst>
              <a:ext uri="{FF2B5EF4-FFF2-40B4-BE49-F238E27FC236}">
                <a16:creationId xmlns:a16="http://schemas.microsoft.com/office/drawing/2014/main" id="{C09C0D3C-961F-695C-0F73-EE74BA4BD369}"/>
              </a:ext>
            </a:extLst>
          </p:cNvPr>
          <p:cNvSpPr>
            <a:spLocks noGrp="1"/>
          </p:cNvSpPr>
          <p:nvPr>
            <p:ph idx="1"/>
          </p:nvPr>
        </p:nvSpPr>
        <p:spPr/>
        <p:txBody>
          <a:bodyPr>
            <a:normAutofit fontScale="85000" lnSpcReduction="20000"/>
          </a:bodyPr>
          <a:lstStyle/>
          <a:p>
            <a:r>
              <a:rPr lang="en-GB" dirty="0"/>
              <a:t>Instead of decision dynamics, we study ‘attentional’ dynamics, related to a poorly matched choice. </a:t>
            </a:r>
          </a:p>
          <a:p>
            <a:endParaRPr lang="en-GB" dirty="0"/>
          </a:p>
          <a:p>
            <a:r>
              <a:rPr lang="en-GB" dirty="0"/>
              <a:t>There are some known links between attention and decision. For example, </a:t>
            </a:r>
          </a:p>
          <a:p>
            <a:endParaRPr lang="en-GB" dirty="0"/>
          </a:p>
          <a:p>
            <a:r>
              <a:rPr lang="en-GB" dirty="0"/>
              <a:t>Suri &amp; Gross (2015): attention can affect motivation for action. </a:t>
            </a:r>
          </a:p>
          <a:p>
            <a:endParaRPr lang="en-GB" dirty="0"/>
          </a:p>
          <a:p>
            <a:r>
              <a:rPr lang="en-GB" dirty="0"/>
              <a:t>‘Attentional biases’ can influence corresponding behaviour, e.g., in alcohol use (Cox, Fadardi, &amp; Pothos, 2006) or eating behaviour Calitri et al. (2010). </a:t>
            </a:r>
          </a:p>
          <a:p>
            <a:endParaRPr lang="en-GB" dirty="0"/>
          </a:p>
          <a:p>
            <a:r>
              <a:rPr lang="en-GB" dirty="0"/>
              <a:t>The gaze cascade effect: increasing attentional focus for the eventually chosen option (Fiedler &amp; Gloeckner, 2021; </a:t>
            </a:r>
            <a:r>
              <a:rPr lang="de-DE" dirty="0"/>
              <a:t>Krajbich, Armel, &amp; Rangel, 2010</a:t>
            </a:r>
            <a:r>
              <a:rPr lang="en-GB" dirty="0"/>
              <a:t>). </a:t>
            </a:r>
          </a:p>
        </p:txBody>
      </p:sp>
    </p:spTree>
    <p:extLst>
      <p:ext uri="{BB962C8B-B14F-4D97-AF65-F5344CB8AC3E}">
        <p14:creationId xmlns:p14="http://schemas.microsoft.com/office/powerpoint/2010/main" val="36853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4F1F-6CEE-264C-672C-C44DDB546294}"/>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2F02936C-FECB-FE7D-3386-84E9DF8CC5A7}"/>
              </a:ext>
            </a:extLst>
          </p:cNvPr>
          <p:cNvSpPr>
            <a:spLocks noGrp="1"/>
          </p:cNvSpPr>
          <p:nvPr>
            <p:ph idx="1"/>
          </p:nvPr>
        </p:nvSpPr>
        <p:spPr/>
        <p:txBody>
          <a:bodyPr/>
          <a:lstStyle/>
          <a:p>
            <a:r>
              <a:rPr lang="en-GB" dirty="0"/>
              <a:t>Collect eye tracking data for a poorly matched decision. </a:t>
            </a:r>
          </a:p>
          <a:p>
            <a:endParaRPr lang="en-GB" dirty="0"/>
          </a:p>
          <a:p>
            <a:r>
              <a:rPr lang="en-GB" dirty="0"/>
              <a:t>We expect some back-and-forth between Areas of Interest (AOIs) corresponding to the information for the different options. </a:t>
            </a:r>
          </a:p>
          <a:p>
            <a:pPr lvl="1"/>
            <a:r>
              <a:rPr lang="en-GB" dirty="0"/>
              <a:t>Maybe unsurprising! </a:t>
            </a:r>
          </a:p>
          <a:p>
            <a:endParaRPr lang="en-GB" dirty="0"/>
          </a:p>
          <a:p>
            <a:r>
              <a:rPr lang="en-GB" dirty="0"/>
              <a:t>More subtly, explore modelling options for the eye tracking curves. </a:t>
            </a:r>
          </a:p>
          <a:p>
            <a:pPr lvl="1"/>
            <a:r>
              <a:rPr lang="en-GB" dirty="0"/>
              <a:t>Corresponding models might serve as decision ones too? </a:t>
            </a:r>
          </a:p>
        </p:txBody>
      </p:sp>
    </p:spTree>
    <p:extLst>
      <p:ext uri="{BB962C8B-B14F-4D97-AF65-F5344CB8AC3E}">
        <p14:creationId xmlns:p14="http://schemas.microsoft.com/office/powerpoint/2010/main" val="2866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70F6-97FE-4736-92ED-D4977C6374FE}"/>
              </a:ext>
            </a:extLst>
          </p:cNvPr>
          <p:cNvSpPr>
            <a:spLocks noGrp="1"/>
          </p:cNvSpPr>
          <p:nvPr>
            <p:ph type="title"/>
          </p:nvPr>
        </p:nvSpPr>
        <p:spPr/>
        <p:txBody>
          <a:bodyPr/>
          <a:lstStyle/>
          <a:p>
            <a:r>
              <a:rPr lang="en-GB" dirty="0"/>
              <a:t>Outline of paradigm</a:t>
            </a:r>
          </a:p>
        </p:txBody>
      </p:sp>
      <p:sp>
        <p:nvSpPr>
          <p:cNvPr id="3" name="Content Placeholder 2">
            <a:extLst>
              <a:ext uri="{FF2B5EF4-FFF2-40B4-BE49-F238E27FC236}">
                <a16:creationId xmlns:a16="http://schemas.microsoft.com/office/drawing/2014/main" id="{6CB3A597-7C74-495C-9471-A83D764B069F}"/>
              </a:ext>
            </a:extLst>
          </p:cNvPr>
          <p:cNvSpPr>
            <a:spLocks noGrp="1"/>
          </p:cNvSpPr>
          <p:nvPr>
            <p:ph idx="1"/>
          </p:nvPr>
        </p:nvSpPr>
        <p:spPr>
          <a:xfrm>
            <a:off x="838200" y="1825625"/>
            <a:ext cx="10515600" cy="4938590"/>
          </a:xfrm>
        </p:spPr>
        <p:txBody>
          <a:bodyPr>
            <a:normAutofit fontScale="92500" lnSpcReduction="10000"/>
          </a:bodyPr>
          <a:lstStyle/>
          <a:p>
            <a:r>
              <a:rPr lang="en-GB" dirty="0"/>
              <a:t>Three scenarios, participants have made a decisions as if ‘in the shoes’ of the protagonists. </a:t>
            </a:r>
          </a:p>
          <a:p>
            <a:pPr lvl="1"/>
            <a:r>
              <a:rPr lang="en-GB" dirty="0"/>
              <a:t>buying a house</a:t>
            </a:r>
          </a:p>
          <a:p>
            <a:pPr lvl="1"/>
            <a:r>
              <a:rPr lang="en-GB" dirty="0"/>
              <a:t>going to the cinema</a:t>
            </a:r>
          </a:p>
          <a:p>
            <a:pPr lvl="1"/>
            <a:r>
              <a:rPr lang="en-GB" dirty="0"/>
              <a:t>keeping a stray dog</a:t>
            </a:r>
          </a:p>
          <a:p>
            <a:endParaRPr lang="en-GB" dirty="0"/>
          </a:p>
          <a:p>
            <a:r>
              <a:rPr lang="en-GB" dirty="0"/>
              <a:t>For each decision there are pros and cons. </a:t>
            </a:r>
          </a:p>
          <a:p>
            <a:endParaRPr lang="en-GB" dirty="0"/>
          </a:p>
          <a:p>
            <a:r>
              <a:rPr lang="en-GB" dirty="0"/>
              <a:t>Each pro would be a simple statement, summarized by the label. </a:t>
            </a:r>
          </a:p>
          <a:p>
            <a:pPr marL="0" indent="0">
              <a:buNone/>
            </a:pPr>
            <a:endParaRPr lang="en-GB" dirty="0"/>
          </a:p>
          <a:p>
            <a:r>
              <a:rPr lang="en-GB" dirty="0"/>
              <a:t>In a pretest we had participants rate the pros, cons and we determined a final list with a view to achieve a better balance. </a:t>
            </a:r>
          </a:p>
        </p:txBody>
      </p:sp>
    </p:spTree>
    <p:extLst>
      <p:ext uri="{BB962C8B-B14F-4D97-AF65-F5344CB8AC3E}">
        <p14:creationId xmlns:p14="http://schemas.microsoft.com/office/powerpoint/2010/main" val="14023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1C3A-F5F1-6B85-2E3B-6DBE53774A6B}"/>
              </a:ext>
            </a:extLst>
          </p:cNvPr>
          <p:cNvSpPr>
            <a:spLocks noGrp="1"/>
          </p:cNvSpPr>
          <p:nvPr>
            <p:ph type="title"/>
          </p:nvPr>
        </p:nvSpPr>
        <p:spPr/>
        <p:txBody>
          <a:bodyPr/>
          <a:lstStyle/>
          <a:p>
            <a:r>
              <a:rPr lang="en-GB" dirty="0"/>
              <a:t>Outline of the paradigm </a:t>
            </a:r>
          </a:p>
        </p:txBody>
      </p:sp>
      <p:sp>
        <p:nvSpPr>
          <p:cNvPr id="3" name="Content Placeholder 2">
            <a:extLst>
              <a:ext uri="{FF2B5EF4-FFF2-40B4-BE49-F238E27FC236}">
                <a16:creationId xmlns:a16="http://schemas.microsoft.com/office/drawing/2014/main" id="{D7380073-C5AD-F618-324F-A0E0F1EAAFEB}"/>
              </a:ext>
            </a:extLst>
          </p:cNvPr>
          <p:cNvSpPr>
            <a:spLocks noGrp="1"/>
          </p:cNvSpPr>
          <p:nvPr>
            <p:ph idx="1"/>
          </p:nvPr>
        </p:nvSpPr>
        <p:spPr/>
        <p:txBody>
          <a:bodyPr/>
          <a:lstStyle/>
          <a:p>
            <a:r>
              <a:rPr lang="en-GB" dirty="0"/>
              <a:t>For each scenario: </a:t>
            </a:r>
          </a:p>
          <a:p>
            <a:pPr lvl="1"/>
            <a:r>
              <a:rPr lang="en-GB" dirty="0"/>
              <a:t>Participants read the scenario. </a:t>
            </a:r>
          </a:p>
          <a:p>
            <a:pPr lvl="1"/>
            <a:r>
              <a:rPr lang="en-GB" dirty="0"/>
              <a:t>Screen with pros, cons plus summary labels (information processing step). </a:t>
            </a:r>
          </a:p>
          <a:p>
            <a:pPr lvl="1"/>
            <a:r>
              <a:rPr lang="en-GB" dirty="0"/>
              <a:t>Screen just with the labels (decision step), until decision. </a:t>
            </a:r>
          </a:p>
          <a:p>
            <a:pPr lvl="1"/>
            <a:r>
              <a:rPr lang="en-GB" dirty="0"/>
              <a:t>Screen just with the labels (decision step 2), fixed time of 15s. </a:t>
            </a:r>
          </a:p>
          <a:p>
            <a:pPr lvl="1"/>
            <a:r>
              <a:rPr lang="en-GB" dirty="0"/>
              <a:t>Confidence in decision. </a:t>
            </a:r>
          </a:p>
          <a:p>
            <a:pPr lvl="1"/>
            <a:r>
              <a:rPr lang="en-GB" dirty="0"/>
              <a:t>Four personal relevance questions. </a:t>
            </a:r>
          </a:p>
          <a:p>
            <a:pPr lvl="1"/>
            <a:r>
              <a:rPr lang="en-GB" dirty="0"/>
              <a:t>Ratings for each pro, con. </a:t>
            </a:r>
          </a:p>
          <a:p>
            <a:pPr marL="0" indent="0">
              <a:buNone/>
            </a:pPr>
            <a:endParaRPr lang="en-GB" dirty="0"/>
          </a:p>
        </p:txBody>
      </p:sp>
    </p:spTree>
    <p:extLst>
      <p:ext uri="{BB962C8B-B14F-4D97-AF65-F5344CB8AC3E}">
        <p14:creationId xmlns:p14="http://schemas.microsoft.com/office/powerpoint/2010/main" val="182306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C482E-9532-415E-BAFF-6E4486E4B145}"/>
              </a:ext>
            </a:extLst>
          </p:cNvPr>
          <p:cNvPicPr/>
          <p:nvPr/>
        </p:nvPicPr>
        <p:blipFill>
          <a:blip r:embed="rId2"/>
          <a:stretch>
            <a:fillRect/>
          </a:stretch>
        </p:blipFill>
        <p:spPr>
          <a:xfrm>
            <a:off x="136867" y="122602"/>
            <a:ext cx="11937902" cy="6325090"/>
          </a:xfrm>
          <a:prstGeom prst="rect">
            <a:avLst/>
          </a:prstGeom>
        </p:spPr>
      </p:pic>
    </p:spTree>
    <p:extLst>
      <p:ext uri="{BB962C8B-B14F-4D97-AF65-F5344CB8AC3E}">
        <p14:creationId xmlns:p14="http://schemas.microsoft.com/office/powerpoint/2010/main" val="363895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2878</Words>
  <Application>Microsoft Macintosh PowerPoint</Application>
  <PresentationFormat>Widescreen</PresentationFormat>
  <Paragraphs>323</Paragraphs>
  <Slides>36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Cambria Math</vt:lpstr>
      <vt:lpstr>Times</vt:lpstr>
      <vt:lpstr>Times New Roman</vt:lpstr>
      <vt:lpstr>Trebuchet MS</vt:lpstr>
      <vt:lpstr>Office Theme</vt:lpstr>
      <vt:lpstr>Modelling eye tracking dynamics with quantum theory</vt:lpstr>
      <vt:lpstr>Ambivalence </vt:lpstr>
      <vt:lpstr>Ambivalence</vt:lpstr>
      <vt:lpstr>Ambivalence</vt:lpstr>
      <vt:lpstr>Eye tracking? </vt:lpstr>
      <vt:lpstr>Objectives</vt:lpstr>
      <vt:lpstr>Outline of paradigm</vt:lpstr>
      <vt:lpstr>Outline of the paradigm </vt:lpstr>
      <vt:lpstr>PowerPoint Presentation</vt:lpstr>
      <vt:lpstr>PowerPoint Presentation</vt:lpstr>
      <vt:lpstr>PowerPoint Presentation</vt:lpstr>
      <vt:lpstr>Eye movement analysis</vt:lpstr>
      <vt:lpstr>Basic behavioural findings </vt:lpstr>
      <vt:lpstr>Behavioural findings </vt:lpstr>
      <vt:lpstr>Examples of eye tracking curves</vt:lpstr>
      <vt:lpstr>Behavioural findings </vt:lpstr>
      <vt:lpstr>Behavioural findings </vt:lpstr>
      <vt:lpstr>Modelling</vt:lpstr>
      <vt:lpstr>Modelling </vt:lpstr>
      <vt:lpstr>Modelling </vt:lpstr>
      <vt:lpstr>Modelling – system and environment </vt:lpstr>
      <vt:lpstr>Modelling </vt:lpstr>
      <vt:lpstr>Modelling</vt:lpstr>
      <vt:lpstr>Quantum approach </vt:lpstr>
      <vt:lpstr>Quantum approach – unitary part </vt:lpstr>
      <vt:lpstr>Quantum approach – open systems part</vt:lpstr>
      <vt:lpstr>Quantum approach – open systems part</vt:lpstr>
      <vt:lpstr>Modelling </vt:lpstr>
      <vt:lpstr>Model features</vt:lpstr>
      <vt:lpstr>Model fits</vt:lpstr>
      <vt:lpstr>PowerPoint Presentation</vt:lpstr>
      <vt:lpstr>Summary</vt:lpstr>
      <vt:lpstr>Thank you! </vt:lpstr>
      <vt:lpstr>Modelling – system and environment </vt:lpstr>
      <vt:lpstr>Modelling – key features </vt:lpstr>
      <vt:lpstr>Smoothing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eye tracking dynamics with quantum theory</dc:title>
  <dc:creator>Pothos, Emmanuel</dc:creator>
  <cp:lastModifiedBy>Pothos, Emmanuel</cp:lastModifiedBy>
  <cp:revision>99</cp:revision>
  <dcterms:created xsi:type="dcterms:W3CDTF">2018-05-09T10:45:15Z</dcterms:created>
  <dcterms:modified xsi:type="dcterms:W3CDTF">2023-01-18T14:14:59Z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2022-12-12T14:14:31Z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f32a891f-e5df-4766-ac90-3b39c5f0d198</vt:lpwstr>
  </property>
  <property fmtid="{D5CDD505-2E9C-101B-9397-08002B2CF9AE}" pid="8" name="MSIP_Label_06c24981-b6df-48f8-949b-0896357b9b03_ContentBits">
    <vt:lpwstr>0</vt:lpwstr>
  </property>
</Properties>
</file>