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721" r:id="rId1"/>
  </p:sldMasterIdLst>
  <p:notesMasterIdLst>
    <p:notesMasterId r:id="rId38"/>
  </p:notesMasterIdLst>
  <p:handoutMasterIdLst>
    <p:handoutMasterId r:id="rId39"/>
  </p:handoutMasterIdLst>
  <p:sldIdLst>
    <p:sldId id="259" r:id="rId2"/>
    <p:sldId id="564" r:id="rId3"/>
    <p:sldId id="507" r:id="rId4"/>
    <p:sldId id="446" r:id="rId5"/>
    <p:sldId id="506" r:id="rId6"/>
    <p:sldId id="509" r:id="rId7"/>
    <p:sldId id="456" r:id="rId8"/>
    <p:sldId id="549" r:id="rId9"/>
    <p:sldId id="457" r:id="rId10"/>
    <p:sldId id="534" r:id="rId11"/>
    <p:sldId id="551" r:id="rId12"/>
    <p:sldId id="462" r:id="rId13"/>
    <p:sldId id="552" r:id="rId14"/>
    <p:sldId id="463" r:id="rId15"/>
    <p:sldId id="542" r:id="rId16"/>
    <p:sldId id="550" r:id="rId17"/>
    <p:sldId id="512" r:id="rId18"/>
    <p:sldId id="544" r:id="rId19"/>
    <p:sldId id="578" r:id="rId20"/>
    <p:sldId id="545" r:id="rId21"/>
    <p:sldId id="577" r:id="rId22"/>
    <p:sldId id="548" r:id="rId23"/>
    <p:sldId id="558" r:id="rId24"/>
    <p:sldId id="555" r:id="rId25"/>
    <p:sldId id="567" r:id="rId26"/>
    <p:sldId id="568" r:id="rId27"/>
    <p:sldId id="569" r:id="rId28"/>
    <p:sldId id="570" r:id="rId29"/>
    <p:sldId id="571" r:id="rId30"/>
    <p:sldId id="572" r:id="rId31"/>
    <p:sldId id="543" r:id="rId32"/>
    <p:sldId id="484" r:id="rId33"/>
    <p:sldId id="517" r:id="rId34"/>
    <p:sldId id="573" r:id="rId35"/>
    <p:sldId id="485" r:id="rId36"/>
    <p:sldId id="48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Andrew (Centre Env &amp; Sustain)" initials="JA(E&amp;S" lastIdx="1" clrIdx="0">
    <p:extLst>
      <p:ext uri="{19B8F6BF-5375-455C-9EA6-DF929625EA0E}">
        <p15:presenceInfo xmlns:p15="http://schemas.microsoft.com/office/powerpoint/2012/main" userId="S::aj0018@surrey.ac.uk::9c633b2f-691c-48a4-b61a-121661dea1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D"/>
    <a:srgbClr val="F4F4D6"/>
    <a:srgbClr val="011631"/>
    <a:srgbClr val="F9F9F9"/>
    <a:srgbClr val="FDFDFD"/>
    <a:srgbClr val="B8C99B"/>
    <a:srgbClr val="4A917C"/>
    <a:srgbClr val="29636F"/>
    <a:srgbClr val="152F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1328" autoAdjust="0"/>
  </p:normalViewPr>
  <p:slideViewPr>
    <p:cSldViewPr snapToGrid="0" snapToObjects="1">
      <p:cViewPr varScale="1">
        <p:scale>
          <a:sx n="77" d="100"/>
          <a:sy n="77" d="100"/>
        </p:scale>
        <p:origin x="21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aj0018\Dropbox\Projects\SFC%20IO%20EROI\Transit%202x3%20steady%20state%20with%20EROEI2%20(version%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EROEI!$BC$1</c:f>
              <c:strCache>
                <c:ptCount val="1"/>
                <c:pt idx="0">
                  <c:v>System EROEI (L)</c:v>
                </c:pt>
              </c:strCache>
            </c:strRef>
          </c:tx>
          <c:spPr>
            <a:ln w="28575" cap="rnd">
              <a:solidFill>
                <a:schemeClr val="accent5"/>
              </a:solidFill>
              <a:round/>
            </a:ln>
            <a:effectLst/>
          </c:spPr>
          <c:marker>
            <c:symbol val="none"/>
          </c:marker>
          <c:cat>
            <c:numRef>
              <c:f>EROEI!$BB$2:$BB$52</c:f>
              <c:numCache>
                <c:formatCode>General</c:formatCode>
                <c:ptCount val="5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numCache>
            </c:numRef>
          </c:cat>
          <c:val>
            <c:numRef>
              <c:f>EROEI!$BC$2:$BC$52</c:f>
              <c:numCache>
                <c:formatCode>General</c:formatCode>
                <c:ptCount val="51"/>
                <c:pt idx="0">
                  <c:v>6.9579201096278602</c:v>
                </c:pt>
                <c:pt idx="1">
                  <c:v>6.9580028858501652</c:v>
                </c:pt>
                <c:pt idx="2">
                  <c:v>6.9580768776733333</c:v>
                </c:pt>
                <c:pt idx="3">
                  <c:v>6.9581433042580567</c:v>
                </c:pt>
                <c:pt idx="4">
                  <c:v>6.9582035056689362</c:v>
                </c:pt>
                <c:pt idx="5">
                  <c:v>6.3502442235628775</c:v>
                </c:pt>
                <c:pt idx="6">
                  <c:v>6.1415897267393387</c:v>
                </c:pt>
                <c:pt idx="7">
                  <c:v>5.6186782067821497</c:v>
                </c:pt>
                <c:pt idx="8">
                  <c:v>5.1864246522737476</c:v>
                </c:pt>
                <c:pt idx="9">
                  <c:v>4.8326915418591936</c:v>
                </c:pt>
                <c:pt idx="10">
                  <c:v>4.5425210240945955</c:v>
                </c:pt>
                <c:pt idx="11">
                  <c:v>4.3046448980702339</c:v>
                </c:pt>
                <c:pt idx="12">
                  <c:v>4.1091384784462459</c:v>
                </c:pt>
                <c:pt idx="13">
                  <c:v>4.2672166915566665</c:v>
                </c:pt>
                <c:pt idx="14">
                  <c:v>4.4750423440612064</c:v>
                </c:pt>
                <c:pt idx="15">
                  <c:v>4.6986216364967133</c:v>
                </c:pt>
                <c:pt idx="16">
                  <c:v>4.9169675535375861</c:v>
                </c:pt>
                <c:pt idx="17">
                  <c:v>5.1110120784162536</c:v>
                </c:pt>
                <c:pt idx="18">
                  <c:v>5.2672954137773367</c:v>
                </c:pt>
                <c:pt idx="19">
                  <c:v>5.3809397085690431</c:v>
                </c:pt>
                <c:pt idx="20">
                  <c:v>5.4530136733448025</c:v>
                </c:pt>
                <c:pt idx="21">
                  <c:v>5.4872947050594254</c:v>
                </c:pt>
                <c:pt idx="22">
                  <c:v>5.4882137415889165</c:v>
                </c:pt>
                <c:pt idx="23">
                  <c:v>5.4577684235916433</c:v>
                </c:pt>
                <c:pt idx="24">
                  <c:v>5.3609498458101195</c:v>
                </c:pt>
                <c:pt idx="25">
                  <c:v>5.245936291972594</c:v>
                </c:pt>
                <c:pt idx="26">
                  <c:v>5.1471792514370254</c:v>
                </c:pt>
                <c:pt idx="27">
                  <c:v>5.0694808280780448</c:v>
                </c:pt>
                <c:pt idx="28">
                  <c:v>5.0129106168938744</c:v>
                </c:pt>
                <c:pt idx="29">
                  <c:v>4.9786156207526941</c:v>
                </c:pt>
                <c:pt idx="30">
                  <c:v>4.9674370687225657</c:v>
                </c:pt>
                <c:pt idx="31">
                  <c:v>4.9800682809476173</c:v>
                </c:pt>
                <c:pt idx="32">
                  <c:v>5.0172116343819022</c:v>
                </c:pt>
                <c:pt idx="33">
                  <c:v>5.0798300816310586</c:v>
                </c:pt>
                <c:pt idx="34">
                  <c:v>5.1402739687409422</c:v>
                </c:pt>
                <c:pt idx="35">
                  <c:v>5.1907823070631878</c:v>
                </c:pt>
                <c:pt idx="36">
                  <c:v>5.2278961349019983</c:v>
                </c:pt>
                <c:pt idx="37">
                  <c:v>5.2509730424672583</c:v>
                </c:pt>
                <c:pt idx="38">
                  <c:v>5.2616493440740761</c:v>
                </c:pt>
                <c:pt idx="39">
                  <c:v>5.2629141038945919</c:v>
                </c:pt>
                <c:pt idx="40">
                  <c:v>5.2581292216159579</c:v>
                </c:pt>
                <c:pt idx="41">
                  <c:v>5.2503715161295439</c:v>
                </c:pt>
                <c:pt idx="42">
                  <c:v>5.2421642646439706</c:v>
                </c:pt>
                <c:pt idx="43">
                  <c:v>5.2354733087456644</c:v>
                </c:pt>
                <c:pt idx="44">
                  <c:v>5.2318325513790818</c:v>
                </c:pt>
                <c:pt idx="45">
                  <c:v>5.2325063320542702</c:v>
                </c:pt>
                <c:pt idx="46">
                  <c:v>5.2386870605982665</c:v>
                </c:pt>
                <c:pt idx="47">
                  <c:v>5.250040892949678</c:v>
                </c:pt>
                <c:pt idx="48">
                  <c:v>5.2656938758656588</c:v>
                </c:pt>
                <c:pt idx="49">
                  <c:v>5.2845487813104812</c:v>
                </c:pt>
                <c:pt idx="50">
                  <c:v>5.3053164633624661</c:v>
                </c:pt>
              </c:numCache>
            </c:numRef>
          </c:val>
          <c:smooth val="0"/>
          <c:extLst>
            <c:ext xmlns:c16="http://schemas.microsoft.com/office/drawing/2014/chart" uri="{C3380CC4-5D6E-409C-BE32-E72D297353CC}">
              <c16:uniqueId val="{00000000-49E3-4771-83AC-58BDDBAB7044}"/>
            </c:ext>
          </c:extLst>
        </c:ser>
        <c:dLbls>
          <c:showLegendKey val="0"/>
          <c:showVal val="0"/>
          <c:showCatName val="0"/>
          <c:showSerName val="0"/>
          <c:showPercent val="0"/>
          <c:showBubbleSize val="0"/>
        </c:dLbls>
        <c:smooth val="0"/>
        <c:axId val="763803664"/>
        <c:axId val="760388256"/>
      </c:lineChart>
      <c:catAx>
        <c:axId val="763803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bg1">
                <a:lumMod val="75000"/>
              </a:schemeClr>
            </a:solidFill>
            <a:round/>
          </a:ln>
          <a:effectLst/>
        </c:spPr>
        <c:txPr>
          <a:bodyPr rot="-54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60388256"/>
        <c:crosses val="autoZero"/>
        <c:auto val="1"/>
        <c:lblAlgn val="ctr"/>
        <c:lblOffset val="100"/>
        <c:tickLblSkip val="5"/>
        <c:tickMarkSkip val="5"/>
        <c:noMultiLvlLbl val="0"/>
      </c:catAx>
      <c:valAx>
        <c:axId val="760388256"/>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63803664"/>
        <c:crosses val="autoZero"/>
        <c:crossBetween val="between"/>
        <c:majorUnit val="1"/>
      </c:valAx>
      <c:spPr>
        <a:noFill/>
        <a:ln>
          <a:noFill/>
        </a:ln>
        <a:effectLst/>
      </c:spPr>
    </c:plotArea>
    <c:plotVisOnly val="1"/>
    <c:dispBlanksAs val="zero"/>
    <c:showDLblsOverMax val="0"/>
    <c:extLst/>
  </c:chart>
  <c:spPr>
    <a:solidFill>
      <a:schemeClr val="bg1"/>
    </a:solidFill>
    <a:ln w="9525" cap="flat" cmpd="sng" algn="ctr">
      <a:noFill/>
      <a:round/>
    </a:ln>
    <a:effectLst/>
  </c:spPr>
  <c:txPr>
    <a:bodyPr/>
    <a:lstStyle/>
    <a:p>
      <a:pPr>
        <a:defRPr sz="1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F79D7E-095E-B849-A377-4A89296AAF86}" type="datetimeFigureOut">
              <a:rPr lang="en-US" smtClean="0"/>
              <a:t>9/20/2022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09EBF-14F8-6A4B-9FBA-3E3656599779}" type="slidenum">
              <a:rPr lang="en-US" smtClean="0"/>
              <a:t>‹#›</a:t>
            </a:fld>
            <a:endParaRPr lang="en-US" dirty="0"/>
          </a:p>
        </p:txBody>
      </p:sp>
    </p:spTree>
    <p:extLst>
      <p:ext uri="{BB962C8B-B14F-4D97-AF65-F5344CB8AC3E}">
        <p14:creationId xmlns:p14="http://schemas.microsoft.com/office/powerpoint/2010/main" val="1557887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398B82-7F53-7342-85CB-60A1A5BD940C}" type="datetimeFigureOut">
              <a:rPr lang="en-US" smtClean="0"/>
              <a:t>9/20/2022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CA478-3779-C941-8644-87FAE9A2691D}" type="slidenum">
              <a:rPr lang="en-US" smtClean="0"/>
              <a:t>‹#›</a:t>
            </a:fld>
            <a:endParaRPr lang="en-US" dirty="0"/>
          </a:p>
        </p:txBody>
      </p:sp>
    </p:spTree>
    <p:extLst>
      <p:ext uri="{BB962C8B-B14F-4D97-AF65-F5344CB8AC3E}">
        <p14:creationId xmlns:p14="http://schemas.microsoft.com/office/powerpoint/2010/main" val="25961085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CA478-3779-C941-8644-87FAE9A2691D}" type="slidenum">
              <a:rPr lang="en-US" smtClean="0"/>
              <a:t>1</a:t>
            </a:fld>
            <a:endParaRPr lang="en-US" dirty="0"/>
          </a:p>
        </p:txBody>
      </p:sp>
    </p:spTree>
    <p:extLst>
      <p:ext uri="{BB962C8B-B14F-4D97-AF65-F5344CB8AC3E}">
        <p14:creationId xmlns:p14="http://schemas.microsoft.com/office/powerpoint/2010/main" val="2047424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Simulation: fast (15 year) transition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Reasons – larger impact, likely to be necessary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Compare with slower transition</a:t>
            </a:r>
          </a:p>
          <a:p>
            <a:endParaRPr lang="en-GB" dirty="0"/>
          </a:p>
        </p:txBody>
      </p:sp>
      <p:sp>
        <p:nvSpPr>
          <p:cNvPr id="4" name="Slide Number Placeholder 3"/>
          <p:cNvSpPr>
            <a:spLocks noGrp="1"/>
          </p:cNvSpPr>
          <p:nvPr>
            <p:ph type="sldNum" sz="quarter" idx="5"/>
          </p:nvPr>
        </p:nvSpPr>
        <p:spPr/>
        <p:txBody>
          <a:bodyPr/>
          <a:lstStyle/>
          <a:p>
            <a:fld id="{838CA478-3779-C941-8644-87FAE9A2691D}" type="slidenum">
              <a:rPr lang="en-US" smtClean="0"/>
              <a:t>17</a:t>
            </a:fld>
            <a:endParaRPr lang="en-US" dirty="0"/>
          </a:p>
        </p:txBody>
      </p:sp>
    </p:spTree>
    <p:extLst>
      <p:ext uri="{BB962C8B-B14F-4D97-AF65-F5344CB8AC3E}">
        <p14:creationId xmlns:p14="http://schemas.microsoft.com/office/powerpoint/2010/main" val="3894218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8CA478-3779-C941-8644-87FAE9A2691D}" type="slidenum">
              <a:rPr lang="en-US" smtClean="0"/>
              <a:t>18</a:t>
            </a:fld>
            <a:endParaRPr lang="en-US" dirty="0"/>
          </a:p>
        </p:txBody>
      </p:sp>
    </p:spTree>
    <p:extLst>
      <p:ext uri="{BB962C8B-B14F-4D97-AF65-F5344CB8AC3E}">
        <p14:creationId xmlns:p14="http://schemas.microsoft.com/office/powerpoint/2010/main" val="375773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8CA478-3779-C941-8644-87FAE9A2691D}" type="slidenum">
              <a:rPr lang="en-US" smtClean="0"/>
              <a:t>20</a:t>
            </a:fld>
            <a:endParaRPr lang="en-US" dirty="0"/>
          </a:p>
        </p:txBody>
      </p:sp>
    </p:spTree>
    <p:extLst>
      <p:ext uri="{BB962C8B-B14F-4D97-AF65-F5344CB8AC3E}">
        <p14:creationId xmlns:p14="http://schemas.microsoft.com/office/powerpoint/2010/main" val="3387674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8CA478-3779-C941-8644-87FAE9A2691D}" type="slidenum">
              <a:rPr lang="en-US" smtClean="0"/>
              <a:t>21</a:t>
            </a:fld>
            <a:endParaRPr lang="en-US" dirty="0"/>
          </a:p>
        </p:txBody>
      </p:sp>
    </p:spTree>
    <p:extLst>
      <p:ext uri="{BB962C8B-B14F-4D97-AF65-F5344CB8AC3E}">
        <p14:creationId xmlns:p14="http://schemas.microsoft.com/office/powerpoint/2010/main" val="2862219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1. Investment boom: </a:t>
            </a:r>
          </a:p>
          <a:p>
            <a:pPr indent="-558800">
              <a:spcAft>
                <a:spcPts val="600"/>
              </a:spcAft>
            </a:pPr>
            <a:r>
              <a:rPr lang="en-GB" sz="1200" dirty="0"/>
              <a:t>- Initial investment in green and capital firm capital increases growth.</a:t>
            </a:r>
          </a:p>
          <a:p>
            <a:r>
              <a:rPr lang="en-GB" sz="1200" b="1" dirty="0"/>
              <a:t>2. Recession:</a:t>
            </a:r>
          </a:p>
          <a:p>
            <a:r>
              <a:rPr lang="en-GB" sz="1200" dirty="0"/>
              <a:t>- Investment and changes in EROI affect energy prices and inflation.</a:t>
            </a:r>
          </a:p>
          <a:p>
            <a:r>
              <a:rPr lang="en-GB" sz="1200" dirty="0"/>
              <a:t>- Higher prices then negatively affect real incomes, wealth and output.</a:t>
            </a:r>
          </a:p>
          <a:p>
            <a:pPr>
              <a:spcAft>
                <a:spcPts val="600"/>
              </a:spcAft>
            </a:pPr>
            <a:r>
              <a:rPr lang="en-GB" sz="1200" dirty="0"/>
              <a:t>- Asset stranding and fossil fuel firm affects asset prices, increases loan defaults, increases interest rates (which also affects prices and defaults) and lowers investment.</a:t>
            </a:r>
          </a:p>
          <a:p>
            <a:r>
              <a:rPr lang="en-GB" sz="1200" b="1" dirty="0"/>
              <a:t>3. Recovery:</a:t>
            </a:r>
          </a:p>
          <a:p>
            <a:pPr indent="-557212"/>
            <a:r>
              <a:rPr lang="en-GB" sz="1200" dirty="0"/>
              <a:t>- Eventually, inflation stabilises (albeit at a higher level) as do asset prices, and defaults return to their normal level.</a:t>
            </a:r>
          </a:p>
          <a:p>
            <a:pPr indent="-557212"/>
            <a:r>
              <a:rPr lang="en-GB" sz="1200" dirty="0"/>
              <a:t>- Consequently real incomes and wealth stop falling, and the recovery begins</a:t>
            </a:r>
          </a:p>
          <a:p>
            <a:endParaRPr lang="en-GB" dirty="0"/>
          </a:p>
        </p:txBody>
      </p:sp>
      <p:sp>
        <p:nvSpPr>
          <p:cNvPr id="4" name="Slide Number Placeholder 3"/>
          <p:cNvSpPr>
            <a:spLocks noGrp="1"/>
          </p:cNvSpPr>
          <p:nvPr>
            <p:ph type="sldNum" sz="quarter" idx="5"/>
          </p:nvPr>
        </p:nvSpPr>
        <p:spPr/>
        <p:txBody>
          <a:bodyPr/>
          <a:lstStyle/>
          <a:p>
            <a:fld id="{838CA478-3779-C941-8644-87FAE9A2691D}" type="slidenum">
              <a:rPr lang="en-US" smtClean="0"/>
              <a:t>22</a:t>
            </a:fld>
            <a:endParaRPr lang="en-US" dirty="0"/>
          </a:p>
        </p:txBody>
      </p:sp>
    </p:spTree>
    <p:extLst>
      <p:ext uri="{BB962C8B-B14F-4D97-AF65-F5344CB8AC3E}">
        <p14:creationId xmlns:p14="http://schemas.microsoft.com/office/powerpoint/2010/main" val="2945106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8CA478-3779-C941-8644-87FAE9A2691D}" type="slidenum">
              <a:rPr lang="en-US" smtClean="0"/>
              <a:t>23</a:t>
            </a:fld>
            <a:endParaRPr lang="en-US" dirty="0"/>
          </a:p>
        </p:txBody>
      </p:sp>
    </p:spTree>
    <p:extLst>
      <p:ext uri="{BB962C8B-B14F-4D97-AF65-F5344CB8AC3E}">
        <p14:creationId xmlns:p14="http://schemas.microsoft.com/office/powerpoint/2010/main" val="4221293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8CA478-3779-C941-8644-87FAE9A2691D}" type="slidenum">
              <a:rPr lang="en-US" smtClean="0"/>
              <a:t>24</a:t>
            </a:fld>
            <a:endParaRPr lang="en-US" dirty="0"/>
          </a:p>
        </p:txBody>
      </p:sp>
    </p:spTree>
    <p:extLst>
      <p:ext uri="{BB962C8B-B14F-4D97-AF65-F5344CB8AC3E}">
        <p14:creationId xmlns:p14="http://schemas.microsoft.com/office/powerpoint/2010/main" val="3879708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CA478-3779-C941-8644-87FAE9A2691D}" type="slidenum">
              <a:rPr lang="en-US" smtClean="0"/>
              <a:t>35</a:t>
            </a:fld>
            <a:endParaRPr lang="en-US" dirty="0"/>
          </a:p>
        </p:txBody>
      </p:sp>
    </p:spTree>
    <p:extLst>
      <p:ext uri="{BB962C8B-B14F-4D97-AF65-F5344CB8AC3E}">
        <p14:creationId xmlns:p14="http://schemas.microsoft.com/office/powerpoint/2010/main" val="2956305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8CA478-3779-C941-8644-87FAE9A2691D}" type="slidenum">
              <a:rPr lang="en-US" smtClean="0"/>
              <a:t>3</a:t>
            </a:fld>
            <a:endParaRPr lang="en-US" dirty="0"/>
          </a:p>
        </p:txBody>
      </p:sp>
    </p:spTree>
    <p:extLst>
      <p:ext uri="{BB962C8B-B14F-4D97-AF65-F5344CB8AC3E}">
        <p14:creationId xmlns:p14="http://schemas.microsoft.com/office/powerpoint/2010/main" val="422939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8CA478-3779-C941-8644-87FAE9A2691D}" type="slidenum">
              <a:rPr lang="en-US" smtClean="0"/>
              <a:t>4</a:t>
            </a:fld>
            <a:endParaRPr lang="en-US" dirty="0"/>
          </a:p>
        </p:txBody>
      </p:sp>
    </p:spTree>
    <p:extLst>
      <p:ext uri="{BB962C8B-B14F-4D97-AF65-F5344CB8AC3E}">
        <p14:creationId xmlns:p14="http://schemas.microsoft.com/office/powerpoint/2010/main" val="3237567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550 equations</a:t>
            </a:r>
          </a:p>
          <a:p>
            <a:r>
              <a:rPr lang="en-GB" dirty="0"/>
              <a:t>Pure credit </a:t>
            </a:r>
          </a:p>
          <a:p>
            <a:r>
              <a:rPr lang="en-GB" dirty="0"/>
              <a:t>6 sectors</a:t>
            </a:r>
          </a:p>
          <a:p>
            <a:endParaRPr lang="en-GB" dirty="0"/>
          </a:p>
          <a:p>
            <a:endParaRPr lang="en-GB" dirty="0"/>
          </a:p>
        </p:txBody>
      </p:sp>
      <p:sp>
        <p:nvSpPr>
          <p:cNvPr id="4" name="Slide Number Placeholder 3"/>
          <p:cNvSpPr>
            <a:spLocks noGrp="1"/>
          </p:cNvSpPr>
          <p:nvPr>
            <p:ph type="sldNum" sz="quarter" idx="5"/>
          </p:nvPr>
        </p:nvSpPr>
        <p:spPr/>
        <p:txBody>
          <a:bodyPr/>
          <a:lstStyle/>
          <a:p>
            <a:fld id="{838CA478-3779-C941-8644-87FAE9A2691D}" type="slidenum">
              <a:rPr lang="en-US" smtClean="0"/>
              <a:t>7</a:t>
            </a:fld>
            <a:endParaRPr lang="en-US" dirty="0"/>
          </a:p>
        </p:txBody>
      </p:sp>
    </p:spTree>
    <p:extLst>
      <p:ext uri="{BB962C8B-B14F-4D97-AF65-F5344CB8AC3E}">
        <p14:creationId xmlns:p14="http://schemas.microsoft.com/office/powerpoint/2010/main" val="409226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Firms </a:t>
            </a:r>
            <a:endParaRPr lang="en-GB"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4 firm sectors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Firms produce intermediate goods which they sell to themselves, via IO models, and consumption goods to HH.</a:t>
            </a:r>
            <a:endParaRPr lang="en-GB" b="1" dirty="0"/>
          </a:p>
          <a:p>
            <a:r>
              <a:rPr lang="en-GB" dirty="0"/>
              <a:t>require capital, labour, and intermediate goods to produce outputs</a:t>
            </a:r>
          </a:p>
          <a:p>
            <a:r>
              <a:rPr lang="en-GB" dirty="0"/>
              <a:t>Capital is very important in this model. Each vintage produced in each period has embedded a level of labour and intimidate goods requirements </a:t>
            </a:r>
          </a:p>
          <a:p>
            <a:r>
              <a:rPr lang="en-GB" dirty="0"/>
              <a:t>These change over time in response to productivity growth and changes in relative prices.</a:t>
            </a:r>
          </a:p>
          <a:p>
            <a:r>
              <a:rPr lang="en-GB" dirty="0"/>
              <a:t>Firms finance themselves by 1 ) borrowing from banks – loans have sectoral specific interest rates</a:t>
            </a:r>
          </a:p>
          <a:p>
            <a:r>
              <a:rPr lang="en-GB" dirty="0"/>
              <a:t>2) Issuing equities, bought by HH </a:t>
            </a:r>
          </a:p>
          <a:p>
            <a:r>
              <a:rPr lang="en-GB" dirty="0"/>
              <a:t>3) Retained earnings. Breakdown depends on relative costs</a:t>
            </a:r>
          </a:p>
          <a:p>
            <a:endParaRPr lang="en-GB" dirty="0"/>
          </a:p>
          <a:p>
            <a:endParaRPr lang="en-GB" dirty="0"/>
          </a:p>
        </p:txBody>
      </p:sp>
      <p:sp>
        <p:nvSpPr>
          <p:cNvPr id="4" name="Slide Number Placeholder 3"/>
          <p:cNvSpPr>
            <a:spLocks noGrp="1"/>
          </p:cNvSpPr>
          <p:nvPr>
            <p:ph type="sldNum" sz="quarter" idx="5"/>
          </p:nvPr>
        </p:nvSpPr>
        <p:spPr/>
        <p:txBody>
          <a:bodyPr/>
          <a:lstStyle/>
          <a:p>
            <a:fld id="{838CA478-3779-C941-8644-87FAE9A2691D}" type="slidenum">
              <a:rPr lang="en-US" smtClean="0"/>
              <a:t>8</a:t>
            </a:fld>
            <a:endParaRPr lang="en-US" dirty="0"/>
          </a:p>
        </p:txBody>
      </p:sp>
    </p:spTree>
    <p:extLst>
      <p:ext uri="{BB962C8B-B14F-4D97-AF65-F5344CB8AC3E}">
        <p14:creationId xmlns:p14="http://schemas.microsoft.com/office/powerpoint/2010/main" val="153257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 matrix for every vintage of capital in the model.</a:t>
            </a:r>
          </a:p>
          <a:p>
            <a:endParaRPr lang="en-GB" dirty="0"/>
          </a:p>
          <a:p>
            <a:r>
              <a:rPr lang="en-GB" dirty="0"/>
              <a:t>Which means that there are 40 a matrixes in total</a:t>
            </a:r>
          </a:p>
          <a:p>
            <a:endParaRPr lang="en-GB" dirty="0"/>
          </a:p>
          <a:p>
            <a:r>
              <a:rPr lang="en-GB" dirty="0"/>
              <a:t>Actual IC requirements for each firm determined by weighting each capital vintages a matrix by quantity of remaining capital, and taking the average. </a:t>
            </a:r>
          </a:p>
        </p:txBody>
      </p:sp>
      <p:sp>
        <p:nvSpPr>
          <p:cNvPr id="4" name="Slide Number Placeholder 3"/>
          <p:cNvSpPr>
            <a:spLocks noGrp="1"/>
          </p:cNvSpPr>
          <p:nvPr>
            <p:ph type="sldNum" sz="quarter" idx="5"/>
          </p:nvPr>
        </p:nvSpPr>
        <p:spPr/>
        <p:txBody>
          <a:bodyPr/>
          <a:lstStyle/>
          <a:p>
            <a:fld id="{838CA478-3779-C941-8644-87FAE9A2691D}" type="slidenum">
              <a:rPr lang="en-US" smtClean="0"/>
              <a:t>10</a:t>
            </a:fld>
            <a:endParaRPr lang="en-US" dirty="0"/>
          </a:p>
        </p:txBody>
      </p:sp>
    </p:spTree>
    <p:extLst>
      <p:ext uri="{BB962C8B-B14F-4D97-AF65-F5344CB8AC3E}">
        <p14:creationId xmlns:p14="http://schemas.microsoft.com/office/powerpoint/2010/main" val="373336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HH</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HH sell labour to firms in exchange for a wage.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They also receive interest income on deposits and dividends from firms and the banking sector. </a:t>
            </a:r>
          </a:p>
          <a:p>
            <a:r>
              <a:rPr lang="en-GB" dirty="0"/>
              <a:t>HH consumption function ensures HH consume less out of profits than out of wage incomes. </a:t>
            </a:r>
          </a:p>
          <a:p>
            <a:r>
              <a:rPr lang="en-GB" dirty="0"/>
              <a:t>Relative HH consumption between the different goods depends on relative prices, and is determined by an almost ideal demand system  so the higher energy prices the less energy is consumed, but demand is relatively inelastic. </a:t>
            </a:r>
          </a:p>
          <a:p>
            <a:r>
              <a:rPr lang="en-GB" dirty="0"/>
              <a:t>Any income that isn’t spent on goods is saved in equites and deposits….HH allocate their wealth between the different assets based on Tobinesque principles</a:t>
            </a:r>
          </a:p>
          <a:p>
            <a:endParaRPr lang="en-GB" b="0" dirty="0"/>
          </a:p>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838CA478-3779-C941-8644-87FAE9A2691D}" type="slidenum">
              <a:rPr lang="en-US" smtClean="0"/>
              <a:t>11</a:t>
            </a:fld>
            <a:endParaRPr lang="en-US" dirty="0"/>
          </a:p>
        </p:txBody>
      </p:sp>
    </p:spTree>
    <p:extLst>
      <p:ext uri="{BB962C8B-B14F-4D97-AF65-F5344CB8AC3E}">
        <p14:creationId xmlns:p14="http://schemas.microsoft.com/office/powerpoint/2010/main" val="1963266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Banks </a:t>
            </a:r>
          </a:p>
          <a:p>
            <a:r>
              <a:rPr lang="en-GB" b="0" dirty="0"/>
              <a:t>Lend to firms to finance investment, and issues deposits which are held by HH. </a:t>
            </a:r>
          </a:p>
          <a:p>
            <a:r>
              <a:rPr lang="en-GB" b="0" dirty="0"/>
              <a:t>Banks target 10% Cap adequacy ratio, when firms default on loans due to debt burden increasing (or when they exit completely) bank capital is reduced, and this leads an endogenous  increase in interest rates.</a:t>
            </a:r>
          </a:p>
          <a:p>
            <a:endParaRPr lang="en-GB" b="0" dirty="0"/>
          </a:p>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838CA478-3779-C941-8644-87FAE9A2691D}" type="slidenum">
              <a:rPr lang="en-US" smtClean="0"/>
              <a:t>13</a:t>
            </a:fld>
            <a:endParaRPr lang="en-US" dirty="0"/>
          </a:p>
        </p:txBody>
      </p:sp>
    </p:spTree>
    <p:extLst>
      <p:ext uri="{BB962C8B-B14F-4D97-AF65-F5344CB8AC3E}">
        <p14:creationId xmlns:p14="http://schemas.microsoft.com/office/powerpoint/2010/main" val="3001701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Calibration </a:t>
            </a:r>
          </a:p>
          <a:p>
            <a:r>
              <a:rPr lang="en-GB" dirty="0"/>
              <a:t>Firm sectors calibrated on IO tables supplemented with official UK government data for energy sector costs (capital, IC, labour) </a:t>
            </a:r>
          </a:p>
          <a:p>
            <a:r>
              <a:rPr lang="en-GB" dirty="0"/>
              <a:t>Gives us system EROI of around 7 which is close to Brockway et al. </a:t>
            </a:r>
          </a:p>
        </p:txBody>
      </p:sp>
      <p:sp>
        <p:nvSpPr>
          <p:cNvPr id="4" name="Slide Number Placeholder 3"/>
          <p:cNvSpPr>
            <a:spLocks noGrp="1"/>
          </p:cNvSpPr>
          <p:nvPr>
            <p:ph type="sldNum" sz="quarter" idx="5"/>
          </p:nvPr>
        </p:nvSpPr>
        <p:spPr/>
        <p:txBody>
          <a:bodyPr/>
          <a:lstStyle/>
          <a:p>
            <a:fld id="{838CA478-3779-C941-8644-87FAE9A2691D}" type="slidenum">
              <a:rPr lang="en-US" smtClean="0"/>
              <a:t>16</a:t>
            </a:fld>
            <a:endParaRPr lang="en-US" dirty="0"/>
          </a:p>
        </p:txBody>
      </p:sp>
    </p:spTree>
    <p:extLst>
      <p:ext uri="{BB962C8B-B14F-4D97-AF65-F5344CB8AC3E}">
        <p14:creationId xmlns:p14="http://schemas.microsoft.com/office/powerpoint/2010/main" val="506850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5856" y="2945373"/>
            <a:ext cx="5910943" cy="1014039"/>
          </a:xfrm>
        </p:spPr>
        <p:txBody>
          <a:bodyPr>
            <a:normAutofit/>
          </a:bodyPr>
          <a:lstStyle>
            <a:lvl1pPr>
              <a:defRPr sz="4000" b="1" baseline="0">
                <a:solidFill>
                  <a:srgbClr val="011631"/>
                </a:solidFill>
              </a:defRPr>
            </a:lvl1pPr>
          </a:lstStyle>
          <a:p>
            <a:r>
              <a:rPr lang="de-DE" dirty="0"/>
              <a:t>Title </a:t>
            </a:r>
            <a:r>
              <a:rPr lang="de-DE" dirty="0" err="1"/>
              <a:t>of</a:t>
            </a:r>
            <a:r>
              <a:rPr lang="de-DE" dirty="0"/>
              <a:t> </a:t>
            </a:r>
            <a:r>
              <a:rPr lang="de-DE" dirty="0" err="1"/>
              <a:t>Presentation</a:t>
            </a:r>
            <a:endParaRPr lang="en-US" dirty="0"/>
          </a:p>
        </p:txBody>
      </p:sp>
      <p:sp>
        <p:nvSpPr>
          <p:cNvPr id="3" name="Date Placeholder 2"/>
          <p:cNvSpPr>
            <a:spLocks noGrp="1"/>
          </p:cNvSpPr>
          <p:nvPr>
            <p:ph type="dt" sz="half" idx="10"/>
          </p:nvPr>
        </p:nvSpPr>
        <p:spPr/>
        <p:txBody>
          <a:bodyPr/>
          <a:lstStyle/>
          <a:p>
            <a:fld id="{47CB8680-B49B-3C4A-9B64-0B64548D2388}" type="datetimeFigureOut">
              <a:rPr lang="en-US" smtClean="0"/>
              <a:t>9/20/2022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Title 1"/>
          <p:cNvSpPr txBox="1">
            <a:spLocks/>
          </p:cNvSpPr>
          <p:nvPr userDrawn="1"/>
        </p:nvSpPr>
        <p:spPr>
          <a:xfrm>
            <a:off x="457200" y="2041429"/>
            <a:ext cx="8229600" cy="88703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baseline="0">
                <a:solidFill>
                  <a:srgbClr val="152F42"/>
                </a:solidFill>
                <a:latin typeface="Source Sans Pro"/>
                <a:ea typeface="+mj-ea"/>
                <a:cs typeface="Source Sans Pro"/>
              </a:defRPr>
            </a:lvl1pPr>
          </a:lstStyle>
          <a:p>
            <a:endParaRPr lang="en-US" sz="2800" dirty="0">
              <a:solidFill>
                <a:srgbClr val="29636F"/>
              </a:solidFill>
            </a:endParaRPr>
          </a:p>
        </p:txBody>
      </p:sp>
      <p:sp>
        <p:nvSpPr>
          <p:cNvPr id="7" name="Title 1"/>
          <p:cNvSpPr txBox="1">
            <a:spLocks/>
          </p:cNvSpPr>
          <p:nvPr userDrawn="1"/>
        </p:nvSpPr>
        <p:spPr>
          <a:xfrm>
            <a:off x="457200" y="3959412"/>
            <a:ext cx="8229600" cy="88703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baseline="0">
                <a:solidFill>
                  <a:srgbClr val="152F42"/>
                </a:solidFill>
                <a:latin typeface="Source Sans Pro"/>
                <a:ea typeface="+mj-ea"/>
                <a:cs typeface="Source Sans Pro"/>
              </a:defRPr>
            </a:lvl1pPr>
          </a:lstStyle>
          <a:p>
            <a:endParaRPr lang="en-US" sz="1600" dirty="0">
              <a:solidFill>
                <a:srgbClr val="29636F"/>
              </a:solidFill>
            </a:endParaRPr>
          </a:p>
        </p:txBody>
      </p:sp>
      <p:sp>
        <p:nvSpPr>
          <p:cNvPr id="8" name="Title 1"/>
          <p:cNvSpPr txBox="1">
            <a:spLocks/>
          </p:cNvSpPr>
          <p:nvPr userDrawn="1"/>
        </p:nvSpPr>
        <p:spPr>
          <a:xfrm>
            <a:off x="457200" y="4846451"/>
            <a:ext cx="8229600" cy="89096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baseline="0">
                <a:solidFill>
                  <a:srgbClr val="152F42"/>
                </a:solidFill>
                <a:latin typeface="Source Sans Pro"/>
                <a:ea typeface="+mj-ea"/>
                <a:cs typeface="Source Sans Pro"/>
              </a:defRPr>
            </a:lvl1pPr>
          </a:lstStyle>
          <a:p>
            <a:endParaRPr lang="en-US" sz="1400" dirty="0">
              <a:solidFill>
                <a:srgbClr val="4A917C"/>
              </a:solidFill>
            </a:endParaRPr>
          </a:p>
        </p:txBody>
      </p:sp>
      <p:pic>
        <p:nvPicPr>
          <p:cNvPr id="9" name="Picture 8">
            <a:extLst>
              <a:ext uri="{FF2B5EF4-FFF2-40B4-BE49-F238E27FC236}">
                <a16:creationId xmlns:a16="http://schemas.microsoft.com/office/drawing/2014/main" id="{D7D72052-EA1F-1E49-8B6E-318503B98178}"/>
              </a:ext>
            </a:extLst>
          </p:cNvPr>
          <p:cNvPicPr>
            <a:picLocks noChangeAspect="1"/>
          </p:cNvPicPr>
          <p:nvPr userDrawn="1"/>
        </p:nvPicPr>
        <p:blipFill>
          <a:blip r:embed="rId2"/>
          <a:stretch>
            <a:fillRect/>
          </a:stretch>
        </p:blipFill>
        <p:spPr>
          <a:xfrm>
            <a:off x="457199" y="1521692"/>
            <a:ext cx="4310873" cy="4241899"/>
          </a:xfrm>
          <a:prstGeom prst="rect">
            <a:avLst/>
          </a:prstGeom>
        </p:spPr>
      </p:pic>
    </p:spTree>
    <p:extLst>
      <p:ext uri="{BB962C8B-B14F-4D97-AF65-F5344CB8AC3E}">
        <p14:creationId xmlns:p14="http://schemas.microsoft.com/office/powerpoint/2010/main" val="3516067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1163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B8680-B49B-3C4A-9B64-0B64548D2388}" type="datetimeFigureOut">
              <a:rPr lang="en-US" smtClean="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14737C-E003-D44A-9190-F81F1A784C60}" type="slidenum">
              <a:rPr lang="en-US" smtClean="0"/>
              <a:t>‹#›</a:t>
            </a:fld>
            <a:endParaRPr lang="en-US" dirty="0"/>
          </a:p>
        </p:txBody>
      </p:sp>
      <p:pic>
        <p:nvPicPr>
          <p:cNvPr id="9" name="Picture 8" descr="Balken-groß.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5673670" y="3367699"/>
            <a:ext cx="6876000" cy="103740"/>
          </a:xfrm>
          <a:prstGeom prst="rect">
            <a:avLst/>
          </a:prstGeom>
        </p:spPr>
      </p:pic>
      <p:pic>
        <p:nvPicPr>
          <p:cNvPr id="11" name="Picture 10" descr="ESRC-(for-web).gif">
            <a:extLst>
              <a:ext uri="{FF2B5EF4-FFF2-40B4-BE49-F238E27FC236}">
                <a16:creationId xmlns:a16="http://schemas.microsoft.com/office/drawing/2014/main" id="{A616C7F9-AF04-7245-B374-F736EA9EB7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4789" y="6173623"/>
            <a:ext cx="630516" cy="527531"/>
          </a:xfrm>
          <a:prstGeom prst="rect">
            <a:avLst/>
          </a:prstGeom>
        </p:spPr>
      </p:pic>
      <p:pic>
        <p:nvPicPr>
          <p:cNvPr id="12" name="Picture 11">
            <a:extLst>
              <a:ext uri="{FF2B5EF4-FFF2-40B4-BE49-F238E27FC236}">
                <a16:creationId xmlns:a16="http://schemas.microsoft.com/office/drawing/2014/main" id="{463DDA6F-E1BB-5648-917D-F6F46533269D}"/>
              </a:ext>
            </a:extLst>
          </p:cNvPr>
          <p:cNvPicPr>
            <a:picLocks noChangeAspect="1"/>
          </p:cNvPicPr>
          <p:nvPr userDrawn="1"/>
        </p:nvPicPr>
        <p:blipFill>
          <a:blip r:embed="rId4"/>
          <a:stretch>
            <a:fillRect/>
          </a:stretch>
        </p:blipFill>
        <p:spPr>
          <a:xfrm>
            <a:off x="421109" y="6061124"/>
            <a:ext cx="1463040" cy="668818"/>
          </a:xfrm>
          <a:prstGeom prst="rect">
            <a:avLst/>
          </a:prstGeom>
        </p:spPr>
      </p:pic>
    </p:spTree>
    <p:extLst>
      <p:ext uri="{BB962C8B-B14F-4D97-AF65-F5344CB8AC3E}">
        <p14:creationId xmlns:p14="http://schemas.microsoft.com/office/powerpoint/2010/main" val="214298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0">
                <a:solidFill>
                  <a:srgbClr val="002060"/>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B8680-B49B-3C4A-9B64-0B64548D2388}" type="datetimeFigureOut">
              <a:rPr lang="en-US" smtClean="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14737C-E003-D44A-9190-F81F1A784C60}" type="slidenum">
              <a:rPr lang="en-US" smtClean="0"/>
              <a:t>‹#›</a:t>
            </a:fld>
            <a:endParaRPr lang="en-US" dirty="0"/>
          </a:p>
        </p:txBody>
      </p:sp>
      <p:pic>
        <p:nvPicPr>
          <p:cNvPr id="7" name="Picture 6" descr="Balken-groß.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5673670" y="3367699"/>
            <a:ext cx="6876000" cy="103740"/>
          </a:xfrm>
          <a:prstGeom prst="rect">
            <a:avLst/>
          </a:prstGeom>
        </p:spPr>
      </p:pic>
    </p:spTree>
    <p:extLst>
      <p:ext uri="{BB962C8B-B14F-4D97-AF65-F5344CB8AC3E}">
        <p14:creationId xmlns:p14="http://schemas.microsoft.com/office/powerpoint/2010/main" val="114615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3200" b="0">
                <a:solidFill>
                  <a:srgbClr val="002060"/>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B8680-B49B-3C4A-9B64-0B64548D2388}" type="datetimeFigureOut">
              <a:rPr lang="en-US" smtClean="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14737C-E003-D44A-9190-F81F1A784C60}" type="slidenum">
              <a:rPr lang="en-US" smtClean="0"/>
              <a:t>‹#›</a:t>
            </a:fld>
            <a:endParaRPr lang="en-US" dirty="0"/>
          </a:p>
        </p:txBody>
      </p:sp>
      <p:pic>
        <p:nvPicPr>
          <p:cNvPr id="7" name="Picture 6" descr="Balken-groß.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5673670" y="3367699"/>
            <a:ext cx="6876000" cy="103740"/>
          </a:xfrm>
          <a:prstGeom prst="rect">
            <a:avLst/>
          </a:prstGeom>
        </p:spPr>
      </p:pic>
    </p:spTree>
    <p:extLst>
      <p:ext uri="{BB962C8B-B14F-4D97-AF65-F5344CB8AC3E}">
        <p14:creationId xmlns:p14="http://schemas.microsoft.com/office/powerpoint/2010/main" val="248800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none" baseline="0">
                <a:solidFill>
                  <a:srgbClr val="01163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B8680-B49B-3C4A-9B64-0B64548D2388}" type="datetimeFigureOut">
              <a:rPr lang="en-US" smtClean="0"/>
              <a:t>9/20/2022</a:t>
            </a:fld>
            <a:endParaRPr lang="en-US" dirty="0"/>
          </a:p>
        </p:txBody>
      </p:sp>
      <p:sp>
        <p:nvSpPr>
          <p:cNvPr id="6" name="Slide Number Placeholder 5"/>
          <p:cNvSpPr>
            <a:spLocks noGrp="1"/>
          </p:cNvSpPr>
          <p:nvPr>
            <p:ph type="sldNum" sz="quarter" idx="12"/>
          </p:nvPr>
        </p:nvSpPr>
        <p:spPr/>
        <p:txBody>
          <a:bodyPr/>
          <a:lstStyle/>
          <a:p>
            <a:fld id="{EB14737C-E003-D44A-9190-F81F1A784C60}" type="slidenum">
              <a:rPr lang="en-US" smtClean="0"/>
              <a:t>‹#›</a:t>
            </a:fld>
            <a:endParaRPr lang="en-US" dirty="0"/>
          </a:p>
        </p:txBody>
      </p:sp>
      <p:pic>
        <p:nvPicPr>
          <p:cNvPr id="8" name="Picture 7" descr="Balken-groß.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5673670" y="3367699"/>
            <a:ext cx="6876000" cy="103740"/>
          </a:xfrm>
          <a:prstGeom prst="rect">
            <a:avLst/>
          </a:prstGeom>
        </p:spPr>
      </p:pic>
      <p:pic>
        <p:nvPicPr>
          <p:cNvPr id="9" name="Picture 8" descr="ESRC-(for-web).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4789" y="6173623"/>
            <a:ext cx="630516" cy="527531"/>
          </a:xfrm>
          <a:prstGeom prst="rect">
            <a:avLst/>
          </a:prstGeom>
        </p:spPr>
      </p:pic>
      <p:pic>
        <p:nvPicPr>
          <p:cNvPr id="11" name="Picture 10">
            <a:extLst>
              <a:ext uri="{FF2B5EF4-FFF2-40B4-BE49-F238E27FC236}">
                <a16:creationId xmlns:a16="http://schemas.microsoft.com/office/drawing/2014/main" id="{AAE17112-95D6-004D-9249-A608D276337B}"/>
              </a:ext>
            </a:extLst>
          </p:cNvPr>
          <p:cNvPicPr>
            <a:picLocks noChangeAspect="1"/>
          </p:cNvPicPr>
          <p:nvPr userDrawn="1"/>
        </p:nvPicPr>
        <p:blipFill>
          <a:blip r:embed="rId4"/>
          <a:stretch>
            <a:fillRect/>
          </a:stretch>
        </p:blipFill>
        <p:spPr>
          <a:xfrm>
            <a:off x="421109" y="6061124"/>
            <a:ext cx="1463040" cy="668818"/>
          </a:xfrm>
          <a:prstGeom prst="rect">
            <a:avLst/>
          </a:prstGeom>
        </p:spPr>
      </p:pic>
    </p:spTree>
    <p:extLst>
      <p:ext uri="{BB962C8B-B14F-4D97-AF65-F5344CB8AC3E}">
        <p14:creationId xmlns:p14="http://schemas.microsoft.com/office/powerpoint/2010/main" val="410091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l">
              <a:defRPr sz="4000" b="1"/>
            </a:lvl1pPr>
          </a:lstStyle>
          <a:p>
            <a:r>
              <a:rPr lang="en-US"/>
              <a:t>Click to edit Master title style</a:t>
            </a:r>
            <a:endParaRPr lang="en-US" dirty="0"/>
          </a:p>
        </p:txBody>
      </p:sp>
      <p:sp>
        <p:nvSpPr>
          <p:cNvPr id="3" name="Subtitle 2"/>
          <p:cNvSpPr>
            <a:spLocks noGrp="1"/>
          </p:cNvSpPr>
          <p:nvPr>
            <p:ph type="subTitle" idx="1"/>
          </p:nvPr>
        </p:nvSpPr>
        <p:spPr>
          <a:xfrm>
            <a:off x="685800" y="3886200"/>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CB8680-B49B-3C4A-9B64-0B64548D2388}" type="datetimeFigureOut">
              <a:rPr lang="en-US" smtClean="0"/>
              <a:t>9/20/2022</a:t>
            </a:fld>
            <a:endParaRPr lang="en-US" dirty="0"/>
          </a:p>
        </p:txBody>
      </p:sp>
      <p:sp>
        <p:nvSpPr>
          <p:cNvPr id="6" name="Slide Number Placeholder 5"/>
          <p:cNvSpPr>
            <a:spLocks noGrp="1"/>
          </p:cNvSpPr>
          <p:nvPr>
            <p:ph type="sldNum" sz="quarter" idx="12"/>
          </p:nvPr>
        </p:nvSpPr>
        <p:spPr/>
        <p:txBody>
          <a:bodyPr/>
          <a:lstStyle/>
          <a:p>
            <a:fld id="{EB14737C-E003-D44A-9190-F81F1A784C60}" type="slidenum">
              <a:rPr lang="en-US" smtClean="0"/>
              <a:t>‹#›</a:t>
            </a:fld>
            <a:endParaRPr lang="en-US" dirty="0"/>
          </a:p>
        </p:txBody>
      </p:sp>
      <p:pic>
        <p:nvPicPr>
          <p:cNvPr id="8" name="Picture 7" descr="Balken-groß.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5673670" y="3367699"/>
            <a:ext cx="6876000" cy="103740"/>
          </a:xfrm>
          <a:prstGeom prst="rect">
            <a:avLst/>
          </a:prstGeom>
        </p:spPr>
      </p:pic>
      <p:pic>
        <p:nvPicPr>
          <p:cNvPr id="10" name="Picture 9" descr="ESRC-(for-web).gif">
            <a:extLst>
              <a:ext uri="{FF2B5EF4-FFF2-40B4-BE49-F238E27FC236}">
                <a16:creationId xmlns:a16="http://schemas.microsoft.com/office/drawing/2014/main" id="{9B172BDD-F722-A64A-8FE9-CD34179949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4789" y="6173623"/>
            <a:ext cx="630516" cy="527531"/>
          </a:xfrm>
          <a:prstGeom prst="rect">
            <a:avLst/>
          </a:prstGeom>
        </p:spPr>
      </p:pic>
      <p:pic>
        <p:nvPicPr>
          <p:cNvPr id="11" name="Picture 10">
            <a:extLst>
              <a:ext uri="{FF2B5EF4-FFF2-40B4-BE49-F238E27FC236}">
                <a16:creationId xmlns:a16="http://schemas.microsoft.com/office/drawing/2014/main" id="{6211BD2B-F860-2647-876E-243978A8183C}"/>
              </a:ext>
            </a:extLst>
          </p:cNvPr>
          <p:cNvPicPr>
            <a:picLocks noChangeAspect="1"/>
          </p:cNvPicPr>
          <p:nvPr userDrawn="1"/>
        </p:nvPicPr>
        <p:blipFill>
          <a:blip r:embed="rId4"/>
          <a:stretch>
            <a:fillRect/>
          </a:stretch>
        </p:blipFill>
        <p:spPr>
          <a:xfrm>
            <a:off x="421109" y="6061124"/>
            <a:ext cx="1463040" cy="668818"/>
          </a:xfrm>
          <a:prstGeom prst="rect">
            <a:avLst/>
          </a:prstGeom>
        </p:spPr>
      </p:pic>
    </p:spTree>
    <p:extLst>
      <p:ext uri="{BB962C8B-B14F-4D97-AF65-F5344CB8AC3E}">
        <p14:creationId xmlns:p14="http://schemas.microsoft.com/office/powerpoint/2010/main" val="370211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0">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800">
                <a:solidFill>
                  <a:schemeClr val="tx1"/>
                </a:solidFill>
              </a:defRPr>
            </a:lvl1pPr>
            <a:lvl2pPr marL="914400" indent="-457200">
              <a:buFont typeface="Arial"/>
              <a:buChar char="•"/>
              <a:defRPr>
                <a:solidFill>
                  <a:schemeClr val="tx1"/>
                </a:solidFill>
              </a:defRPr>
            </a:lvl2pPr>
            <a:lvl3pPr marL="1143000" indent="-228600">
              <a:buClr>
                <a:srgbClr val="152F42"/>
              </a:buClr>
              <a:buFont typeface="Lucida Grande"/>
              <a:buChar char="»"/>
              <a:defRPr>
                <a:solidFill>
                  <a:schemeClr val="tx1"/>
                </a:solidFill>
              </a:defRPr>
            </a:lvl3pPr>
            <a:lvl4pPr marL="1600200" indent="-228600">
              <a:buFont typeface="Wingdings" charset="2"/>
              <a:buChar char="§"/>
              <a:defRPr/>
            </a:lvl4pPr>
            <a:lvl5pPr marL="2057400" indent="-228600">
              <a:buFont typeface="Arial"/>
              <a:buChar char="»"/>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47CB8680-B49B-3C4A-9B64-0B64548D2388}" type="datetimeFigureOut">
              <a:rPr lang="en-US" smtClean="0"/>
              <a:t>9/20/2022</a:t>
            </a:fld>
            <a:endParaRPr lang="en-US" dirty="0"/>
          </a:p>
        </p:txBody>
      </p:sp>
      <p:sp>
        <p:nvSpPr>
          <p:cNvPr id="6" name="Slide Number Placeholder 5"/>
          <p:cNvSpPr>
            <a:spLocks noGrp="1"/>
          </p:cNvSpPr>
          <p:nvPr>
            <p:ph type="sldNum" sz="quarter" idx="12"/>
          </p:nvPr>
        </p:nvSpPr>
        <p:spPr/>
        <p:txBody>
          <a:bodyPr/>
          <a:lstStyle/>
          <a:p>
            <a:fld id="{EB14737C-E003-D44A-9190-F81F1A784C60}" type="slidenum">
              <a:rPr lang="en-US" smtClean="0"/>
              <a:t>‹#›</a:t>
            </a:fld>
            <a:endParaRPr lang="en-US" dirty="0"/>
          </a:p>
        </p:txBody>
      </p:sp>
      <p:pic>
        <p:nvPicPr>
          <p:cNvPr id="10" name="Picture 9" descr="Balken-groß.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5673670" y="3367699"/>
            <a:ext cx="6876000" cy="103740"/>
          </a:xfrm>
          <a:prstGeom prst="rect">
            <a:avLst/>
          </a:prstGeom>
        </p:spPr>
      </p:pic>
      <p:pic>
        <p:nvPicPr>
          <p:cNvPr id="12" name="Picture 11" descr="ESRC-(for-web).gif">
            <a:extLst>
              <a:ext uri="{FF2B5EF4-FFF2-40B4-BE49-F238E27FC236}">
                <a16:creationId xmlns:a16="http://schemas.microsoft.com/office/drawing/2014/main" id="{727BC1F1-9908-3C41-9D56-8F14E5C9CF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4789" y="6173623"/>
            <a:ext cx="630516" cy="527531"/>
          </a:xfrm>
          <a:prstGeom prst="rect">
            <a:avLst/>
          </a:prstGeom>
        </p:spPr>
      </p:pic>
      <p:pic>
        <p:nvPicPr>
          <p:cNvPr id="13" name="Picture 12">
            <a:extLst>
              <a:ext uri="{FF2B5EF4-FFF2-40B4-BE49-F238E27FC236}">
                <a16:creationId xmlns:a16="http://schemas.microsoft.com/office/drawing/2014/main" id="{D1A08564-6B1B-144F-A2FE-EF207B82CD0A}"/>
              </a:ext>
            </a:extLst>
          </p:cNvPr>
          <p:cNvPicPr>
            <a:picLocks noChangeAspect="1"/>
          </p:cNvPicPr>
          <p:nvPr userDrawn="1"/>
        </p:nvPicPr>
        <p:blipFill>
          <a:blip r:embed="rId4"/>
          <a:stretch>
            <a:fillRect/>
          </a:stretch>
        </p:blipFill>
        <p:spPr>
          <a:xfrm>
            <a:off x="421109" y="6061124"/>
            <a:ext cx="1463040" cy="668818"/>
          </a:xfrm>
          <a:prstGeom prst="rect">
            <a:avLst/>
          </a:prstGeom>
        </p:spPr>
      </p:pic>
    </p:spTree>
    <p:extLst>
      <p:ext uri="{BB962C8B-B14F-4D97-AF65-F5344CB8AC3E}">
        <p14:creationId xmlns:p14="http://schemas.microsoft.com/office/powerpoint/2010/main" val="184516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0">
                <a:solidFill>
                  <a:srgbClr val="002060"/>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11631"/>
                </a:solidFill>
              </a:defRPr>
            </a:lvl1pPr>
            <a:lvl2pPr>
              <a:defRPr sz="2400"/>
            </a:lvl2pPr>
            <a:lvl3pPr>
              <a:defRPr sz="2000"/>
            </a:lvl3pPr>
            <a:lvl4pPr marL="1157288" indent="-254000">
              <a:tabLst/>
              <a:defRPr sz="1800"/>
            </a:lvl4pPr>
            <a:lvl5pPr marL="1157288" indent="0">
              <a:tabLs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11631"/>
                </a:solidFill>
              </a:defRPr>
            </a:lvl1pPr>
            <a:lvl2pPr>
              <a:defRPr sz="2400"/>
            </a:lvl2pPr>
            <a:lvl3pPr>
              <a:defRPr sz="2000"/>
            </a:lvl3pPr>
            <a:lvl4pPr marL="1157288" indent="-254000">
              <a:tabLst/>
              <a:defRPr sz="1800"/>
            </a:lvl4pPr>
            <a:lvl5pPr marL="1157288" indent="0">
              <a:tabLs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CB8680-B49B-3C4A-9B64-0B64548D2388}" type="datetimeFigureOut">
              <a:rPr lang="en-US" smtClean="0"/>
              <a:t>9/20/2022</a:t>
            </a:fld>
            <a:endParaRPr lang="en-US" dirty="0"/>
          </a:p>
        </p:txBody>
      </p:sp>
      <p:sp>
        <p:nvSpPr>
          <p:cNvPr id="7" name="Slide Number Placeholder 6"/>
          <p:cNvSpPr>
            <a:spLocks noGrp="1"/>
          </p:cNvSpPr>
          <p:nvPr>
            <p:ph type="sldNum" sz="quarter" idx="12"/>
          </p:nvPr>
        </p:nvSpPr>
        <p:spPr/>
        <p:txBody>
          <a:bodyPr/>
          <a:lstStyle/>
          <a:p>
            <a:fld id="{EB14737C-E003-D44A-9190-F81F1A784C60}" type="slidenum">
              <a:rPr lang="en-US" smtClean="0"/>
              <a:t>‹#›</a:t>
            </a:fld>
            <a:endParaRPr lang="en-US" dirty="0"/>
          </a:p>
        </p:txBody>
      </p:sp>
      <p:pic>
        <p:nvPicPr>
          <p:cNvPr id="9" name="Picture 8" descr="Balken-groß.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5673670" y="3367699"/>
            <a:ext cx="6876000" cy="103740"/>
          </a:xfrm>
          <a:prstGeom prst="rect">
            <a:avLst/>
          </a:prstGeom>
        </p:spPr>
      </p:pic>
      <p:pic>
        <p:nvPicPr>
          <p:cNvPr id="11" name="Picture 10" descr="ESRC-(for-web).gif">
            <a:extLst>
              <a:ext uri="{FF2B5EF4-FFF2-40B4-BE49-F238E27FC236}">
                <a16:creationId xmlns:a16="http://schemas.microsoft.com/office/drawing/2014/main" id="{BE4FD7E5-3292-DE45-8955-0DC68503F9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4789" y="6173623"/>
            <a:ext cx="630516" cy="527531"/>
          </a:xfrm>
          <a:prstGeom prst="rect">
            <a:avLst/>
          </a:prstGeom>
        </p:spPr>
      </p:pic>
      <p:pic>
        <p:nvPicPr>
          <p:cNvPr id="12" name="Picture 11">
            <a:extLst>
              <a:ext uri="{FF2B5EF4-FFF2-40B4-BE49-F238E27FC236}">
                <a16:creationId xmlns:a16="http://schemas.microsoft.com/office/drawing/2014/main" id="{9E0EF37A-220E-884F-BEDD-08B5592795EC}"/>
              </a:ext>
            </a:extLst>
          </p:cNvPr>
          <p:cNvPicPr>
            <a:picLocks noChangeAspect="1"/>
          </p:cNvPicPr>
          <p:nvPr userDrawn="1"/>
        </p:nvPicPr>
        <p:blipFill>
          <a:blip r:embed="rId4"/>
          <a:stretch>
            <a:fillRect/>
          </a:stretch>
        </p:blipFill>
        <p:spPr>
          <a:xfrm>
            <a:off x="421109" y="6061124"/>
            <a:ext cx="1463040" cy="668818"/>
          </a:xfrm>
          <a:prstGeom prst="rect">
            <a:avLst/>
          </a:prstGeom>
        </p:spPr>
      </p:pic>
    </p:spTree>
    <p:extLst>
      <p:ext uri="{BB962C8B-B14F-4D97-AF65-F5344CB8AC3E}">
        <p14:creationId xmlns:p14="http://schemas.microsoft.com/office/powerpoint/2010/main" val="85230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0">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marL="1157288" indent="-254000">
              <a:tabLst/>
              <a:defRPr sz="1600"/>
            </a:lvl4pPr>
            <a:lvl5pPr marL="1157288" indent="0">
              <a:tabLs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marL="1157288" indent="-254000">
              <a:tabLst/>
              <a:defRPr sz="1600"/>
            </a:lvl4pPr>
            <a:lvl5pPr marL="1157288" indent="0">
              <a:tabLs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B8680-B49B-3C4A-9B64-0B64548D2388}" type="datetimeFigureOut">
              <a:rPr lang="en-US" smtClean="0"/>
              <a:t>9/20/2022</a:t>
            </a:fld>
            <a:endParaRPr lang="en-US" dirty="0"/>
          </a:p>
        </p:txBody>
      </p:sp>
      <p:sp>
        <p:nvSpPr>
          <p:cNvPr id="9" name="Slide Number Placeholder 8"/>
          <p:cNvSpPr>
            <a:spLocks noGrp="1"/>
          </p:cNvSpPr>
          <p:nvPr>
            <p:ph type="sldNum" sz="quarter" idx="12"/>
          </p:nvPr>
        </p:nvSpPr>
        <p:spPr/>
        <p:txBody>
          <a:bodyPr/>
          <a:lstStyle/>
          <a:p>
            <a:fld id="{EB14737C-E003-D44A-9190-F81F1A784C60}" type="slidenum">
              <a:rPr lang="en-US" smtClean="0"/>
              <a:t>‹#›</a:t>
            </a:fld>
            <a:endParaRPr lang="en-US" dirty="0"/>
          </a:p>
        </p:txBody>
      </p:sp>
      <p:pic>
        <p:nvPicPr>
          <p:cNvPr id="11" name="Picture 10" descr="Balken-groß.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5673670" y="3367699"/>
            <a:ext cx="6876000" cy="103740"/>
          </a:xfrm>
          <a:prstGeom prst="rect">
            <a:avLst/>
          </a:prstGeom>
        </p:spPr>
      </p:pic>
      <p:pic>
        <p:nvPicPr>
          <p:cNvPr id="13" name="Picture 12" descr="ESRC-(for-web).gif">
            <a:extLst>
              <a:ext uri="{FF2B5EF4-FFF2-40B4-BE49-F238E27FC236}">
                <a16:creationId xmlns:a16="http://schemas.microsoft.com/office/drawing/2014/main" id="{0F41C32E-84E6-0243-8DDA-C9D4C87883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4789" y="6173623"/>
            <a:ext cx="630516" cy="527531"/>
          </a:xfrm>
          <a:prstGeom prst="rect">
            <a:avLst/>
          </a:prstGeom>
        </p:spPr>
      </p:pic>
      <p:pic>
        <p:nvPicPr>
          <p:cNvPr id="14" name="Picture 13">
            <a:extLst>
              <a:ext uri="{FF2B5EF4-FFF2-40B4-BE49-F238E27FC236}">
                <a16:creationId xmlns:a16="http://schemas.microsoft.com/office/drawing/2014/main" id="{C256A7CB-0937-AE4B-A355-6DD2410B580A}"/>
              </a:ext>
            </a:extLst>
          </p:cNvPr>
          <p:cNvPicPr>
            <a:picLocks noChangeAspect="1"/>
          </p:cNvPicPr>
          <p:nvPr userDrawn="1"/>
        </p:nvPicPr>
        <p:blipFill>
          <a:blip r:embed="rId4"/>
          <a:stretch>
            <a:fillRect/>
          </a:stretch>
        </p:blipFill>
        <p:spPr>
          <a:xfrm>
            <a:off x="421109" y="6061124"/>
            <a:ext cx="1463040" cy="668818"/>
          </a:xfrm>
          <a:prstGeom prst="rect">
            <a:avLst/>
          </a:prstGeom>
        </p:spPr>
      </p:pic>
    </p:spTree>
    <p:extLst>
      <p:ext uri="{BB962C8B-B14F-4D97-AF65-F5344CB8AC3E}">
        <p14:creationId xmlns:p14="http://schemas.microsoft.com/office/powerpoint/2010/main" val="154645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0">
                <a:solidFill>
                  <a:srgbClr val="00206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7CB8680-B49B-3C4A-9B64-0B64548D2388}" type="datetimeFigureOut">
              <a:rPr lang="en-US" smtClean="0"/>
              <a:t>9/20/2022</a:t>
            </a:fld>
            <a:endParaRPr lang="en-US" dirty="0"/>
          </a:p>
        </p:txBody>
      </p:sp>
      <p:sp>
        <p:nvSpPr>
          <p:cNvPr id="5" name="Slide Number Placeholder 4"/>
          <p:cNvSpPr>
            <a:spLocks noGrp="1"/>
          </p:cNvSpPr>
          <p:nvPr>
            <p:ph type="sldNum" sz="quarter" idx="12"/>
          </p:nvPr>
        </p:nvSpPr>
        <p:spPr/>
        <p:txBody>
          <a:bodyPr/>
          <a:lstStyle/>
          <a:p>
            <a:fld id="{EB14737C-E003-D44A-9190-F81F1A784C60}" type="slidenum">
              <a:rPr lang="en-US" smtClean="0"/>
              <a:t>‹#›</a:t>
            </a:fld>
            <a:endParaRPr lang="en-US" dirty="0"/>
          </a:p>
        </p:txBody>
      </p:sp>
      <p:pic>
        <p:nvPicPr>
          <p:cNvPr id="7" name="Picture 6" descr="Balken-groß.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5673670" y="3367699"/>
            <a:ext cx="6876000" cy="103740"/>
          </a:xfrm>
          <a:prstGeom prst="rect">
            <a:avLst/>
          </a:prstGeom>
        </p:spPr>
      </p:pic>
      <p:pic>
        <p:nvPicPr>
          <p:cNvPr id="9" name="Picture 8" descr="ESRC-(for-web).gif">
            <a:extLst>
              <a:ext uri="{FF2B5EF4-FFF2-40B4-BE49-F238E27FC236}">
                <a16:creationId xmlns:a16="http://schemas.microsoft.com/office/drawing/2014/main" id="{69A8426D-37A9-BA43-A537-89F718E289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4789" y="6173623"/>
            <a:ext cx="630516" cy="527531"/>
          </a:xfrm>
          <a:prstGeom prst="rect">
            <a:avLst/>
          </a:prstGeom>
        </p:spPr>
      </p:pic>
      <p:pic>
        <p:nvPicPr>
          <p:cNvPr id="10" name="Picture 9">
            <a:extLst>
              <a:ext uri="{FF2B5EF4-FFF2-40B4-BE49-F238E27FC236}">
                <a16:creationId xmlns:a16="http://schemas.microsoft.com/office/drawing/2014/main" id="{D463ECD3-497A-8641-9ACE-C61C04FD5E96}"/>
              </a:ext>
            </a:extLst>
          </p:cNvPr>
          <p:cNvPicPr>
            <a:picLocks noChangeAspect="1"/>
          </p:cNvPicPr>
          <p:nvPr userDrawn="1"/>
        </p:nvPicPr>
        <p:blipFill>
          <a:blip r:embed="rId4"/>
          <a:stretch>
            <a:fillRect/>
          </a:stretch>
        </p:blipFill>
        <p:spPr>
          <a:xfrm>
            <a:off x="421109" y="6061124"/>
            <a:ext cx="1463040" cy="668818"/>
          </a:xfrm>
          <a:prstGeom prst="rect">
            <a:avLst/>
          </a:prstGeom>
        </p:spPr>
      </p:pic>
    </p:spTree>
    <p:extLst>
      <p:ext uri="{BB962C8B-B14F-4D97-AF65-F5344CB8AC3E}">
        <p14:creationId xmlns:p14="http://schemas.microsoft.com/office/powerpoint/2010/main" val="389566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B8680-B49B-3C4A-9B64-0B64548D2388}" type="datetimeFigureOut">
              <a:rPr lang="en-US" smtClean="0"/>
              <a:t>9/20/2022</a:t>
            </a:fld>
            <a:endParaRPr lang="en-US" dirty="0"/>
          </a:p>
        </p:txBody>
      </p:sp>
      <p:sp>
        <p:nvSpPr>
          <p:cNvPr id="4" name="Slide Number Placeholder 3"/>
          <p:cNvSpPr>
            <a:spLocks noGrp="1"/>
          </p:cNvSpPr>
          <p:nvPr>
            <p:ph type="sldNum" sz="quarter" idx="12"/>
          </p:nvPr>
        </p:nvSpPr>
        <p:spPr/>
        <p:txBody>
          <a:bodyPr/>
          <a:lstStyle/>
          <a:p>
            <a:fld id="{EB14737C-E003-D44A-9190-F81F1A784C60}" type="slidenum">
              <a:rPr lang="en-US" smtClean="0"/>
              <a:t>‹#›</a:t>
            </a:fld>
            <a:endParaRPr lang="en-US" dirty="0"/>
          </a:p>
        </p:txBody>
      </p:sp>
      <p:pic>
        <p:nvPicPr>
          <p:cNvPr id="6" name="Picture 5" descr="Balken-groß.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5673670" y="3367699"/>
            <a:ext cx="6876000" cy="103740"/>
          </a:xfrm>
          <a:prstGeom prst="rect">
            <a:avLst/>
          </a:prstGeom>
        </p:spPr>
      </p:pic>
      <p:pic>
        <p:nvPicPr>
          <p:cNvPr id="8" name="Picture 7" descr="ESRC-(for-web).gif">
            <a:extLst>
              <a:ext uri="{FF2B5EF4-FFF2-40B4-BE49-F238E27FC236}">
                <a16:creationId xmlns:a16="http://schemas.microsoft.com/office/drawing/2014/main" id="{CAE33026-0A3A-B745-AF22-35B6E16443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4789" y="6173623"/>
            <a:ext cx="630516" cy="527531"/>
          </a:xfrm>
          <a:prstGeom prst="rect">
            <a:avLst/>
          </a:prstGeom>
        </p:spPr>
      </p:pic>
      <p:pic>
        <p:nvPicPr>
          <p:cNvPr id="9" name="Picture 8">
            <a:extLst>
              <a:ext uri="{FF2B5EF4-FFF2-40B4-BE49-F238E27FC236}">
                <a16:creationId xmlns:a16="http://schemas.microsoft.com/office/drawing/2014/main" id="{0E5ABD0F-A756-6044-A648-9C570FFD93B2}"/>
              </a:ext>
            </a:extLst>
          </p:cNvPr>
          <p:cNvPicPr>
            <a:picLocks noChangeAspect="1"/>
          </p:cNvPicPr>
          <p:nvPr userDrawn="1"/>
        </p:nvPicPr>
        <p:blipFill>
          <a:blip r:embed="rId4"/>
          <a:stretch>
            <a:fillRect/>
          </a:stretch>
        </p:blipFill>
        <p:spPr>
          <a:xfrm>
            <a:off x="421109" y="6061124"/>
            <a:ext cx="1463040" cy="668818"/>
          </a:xfrm>
          <a:prstGeom prst="rect">
            <a:avLst/>
          </a:prstGeom>
        </p:spPr>
      </p:pic>
    </p:spTree>
    <p:extLst>
      <p:ext uri="{BB962C8B-B14F-4D97-AF65-F5344CB8AC3E}">
        <p14:creationId xmlns:p14="http://schemas.microsoft.com/office/powerpoint/2010/main" val="266353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a:solidFill>
                  <a:srgbClr val="011631"/>
                </a:solidFill>
              </a:defRPr>
            </a:lvl1pPr>
            <a:lvl2pPr>
              <a:defRPr sz="2800"/>
            </a:lvl2pPr>
            <a:lvl3pPr>
              <a:defRPr sz="2400"/>
            </a:lvl3pPr>
            <a:lvl4pPr marL="1157288" indent="-223838">
              <a:tabLst/>
              <a:defRPr sz="2000"/>
            </a:lvl4pPr>
            <a:lvl5pPr marL="1157288" indent="0">
              <a:tabLst/>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B8680-B49B-3C4A-9B64-0B64548D2388}" type="datetimeFigureOut">
              <a:rPr lang="en-US" smtClean="0"/>
              <a:t>9/20/2022</a:t>
            </a:fld>
            <a:endParaRPr lang="en-US" dirty="0"/>
          </a:p>
        </p:txBody>
      </p:sp>
      <p:sp>
        <p:nvSpPr>
          <p:cNvPr id="7" name="Slide Number Placeholder 6"/>
          <p:cNvSpPr>
            <a:spLocks noGrp="1"/>
          </p:cNvSpPr>
          <p:nvPr>
            <p:ph type="sldNum" sz="quarter" idx="12"/>
          </p:nvPr>
        </p:nvSpPr>
        <p:spPr/>
        <p:txBody>
          <a:bodyPr/>
          <a:lstStyle/>
          <a:p>
            <a:fld id="{EB14737C-E003-D44A-9190-F81F1A784C60}" type="slidenum">
              <a:rPr lang="en-US" smtClean="0"/>
              <a:t>‹#›</a:t>
            </a:fld>
            <a:endParaRPr lang="en-US" dirty="0"/>
          </a:p>
        </p:txBody>
      </p:sp>
      <p:pic>
        <p:nvPicPr>
          <p:cNvPr id="9" name="Picture 8" descr="Balken-groß.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5673670" y="3367699"/>
            <a:ext cx="6876000" cy="103740"/>
          </a:xfrm>
          <a:prstGeom prst="rect">
            <a:avLst/>
          </a:prstGeom>
        </p:spPr>
      </p:pic>
      <p:pic>
        <p:nvPicPr>
          <p:cNvPr id="11" name="Picture 10" descr="ESRC-(for-web).gif">
            <a:extLst>
              <a:ext uri="{FF2B5EF4-FFF2-40B4-BE49-F238E27FC236}">
                <a16:creationId xmlns:a16="http://schemas.microsoft.com/office/drawing/2014/main" id="{02FB5AC9-AE40-5B48-8752-06AAB216A3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4789" y="6173623"/>
            <a:ext cx="630516" cy="527531"/>
          </a:xfrm>
          <a:prstGeom prst="rect">
            <a:avLst/>
          </a:prstGeom>
        </p:spPr>
      </p:pic>
      <p:pic>
        <p:nvPicPr>
          <p:cNvPr id="12" name="Picture 11">
            <a:extLst>
              <a:ext uri="{FF2B5EF4-FFF2-40B4-BE49-F238E27FC236}">
                <a16:creationId xmlns:a16="http://schemas.microsoft.com/office/drawing/2014/main" id="{880F53A5-9A13-9C4E-AA7D-2AFFBDA70976}"/>
              </a:ext>
            </a:extLst>
          </p:cNvPr>
          <p:cNvPicPr>
            <a:picLocks noChangeAspect="1"/>
          </p:cNvPicPr>
          <p:nvPr userDrawn="1"/>
        </p:nvPicPr>
        <p:blipFill>
          <a:blip r:embed="rId4"/>
          <a:stretch>
            <a:fillRect/>
          </a:stretch>
        </p:blipFill>
        <p:spPr>
          <a:xfrm>
            <a:off x="421109" y="6061124"/>
            <a:ext cx="1463040" cy="668818"/>
          </a:xfrm>
          <a:prstGeom prst="rect">
            <a:avLst/>
          </a:prstGeom>
        </p:spPr>
      </p:pic>
    </p:spTree>
    <p:extLst>
      <p:ext uri="{BB962C8B-B14F-4D97-AF65-F5344CB8AC3E}">
        <p14:creationId xmlns:p14="http://schemas.microsoft.com/office/powerpoint/2010/main" val="296138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Click </a:t>
            </a:r>
            <a:r>
              <a:rPr lang="de-DE" dirty="0" err="1"/>
              <a:t>to</a:t>
            </a:r>
            <a:r>
              <a:rPr lang="de-DE" dirty="0"/>
              <a:t> </a:t>
            </a:r>
            <a:r>
              <a:rPr lang="de-DE" dirty="0" err="1"/>
              <a:t>edit</a:t>
            </a:r>
            <a:r>
              <a:rPr lang="de-DE" dirty="0"/>
              <a:t>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B8680-B49B-3C4A-9B64-0B64548D2388}" type="datetimeFigureOut">
              <a:rPr lang="en-US" smtClean="0"/>
              <a:t>9/20/2022</a:t>
            </a:fld>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510711"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B14737C-E003-D44A-9190-F81F1A784C60}" type="slidenum">
              <a:rPr lang="en-US" smtClean="0"/>
              <a:pPr/>
              <a:t>‹#›</a:t>
            </a:fld>
            <a:endParaRPr lang="en-US" dirty="0"/>
          </a:p>
        </p:txBody>
      </p:sp>
    </p:spTree>
    <p:extLst>
      <p:ext uri="{BB962C8B-B14F-4D97-AF65-F5344CB8AC3E}">
        <p14:creationId xmlns:p14="http://schemas.microsoft.com/office/powerpoint/2010/main" val="3342816530"/>
      </p:ext>
    </p:extLst>
  </p:cSld>
  <p:clrMap bg1="lt1" tx1="dk1" bg2="lt2" tx2="dk2" accent1="accent1" accent2="accent2" accent3="accent3" accent4="accent4" accent5="accent5" accent6="accent6" hlink="hlink" folHlink="folHlink"/>
  <p:sldLayoutIdLst>
    <p:sldLayoutId id="2147483733" r:id="rId1"/>
    <p:sldLayoutId id="2147483724" r:id="rId2"/>
    <p:sldLayoutId id="2147483722" r:id="rId3"/>
    <p:sldLayoutId id="2147483723"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457200" rtl="0" eaLnBrk="1" latinLnBrk="0" hangingPunct="1">
        <a:spcBef>
          <a:spcPct val="0"/>
        </a:spcBef>
        <a:buNone/>
        <a:defRPr sz="3200" b="0" kern="1200">
          <a:solidFill>
            <a:srgbClr val="002060"/>
          </a:solidFill>
          <a:latin typeface="+mj-lt"/>
          <a:ea typeface="Cambria" panose="02040503050406030204" pitchFamily="18" charset="0"/>
          <a:cs typeface="Cambria" panose="02040503050406030204" pitchFamily="18" charset="0"/>
        </a:defRPr>
      </a:lvl1pPr>
    </p:titleStyle>
    <p:bodyStyle>
      <a:lvl1pPr marL="0" indent="0" algn="l" defTabSz="457200" rtl="0" eaLnBrk="1" latinLnBrk="0" hangingPunct="1">
        <a:spcBef>
          <a:spcPct val="20000"/>
        </a:spcBef>
        <a:buSzPct val="100000"/>
        <a:buFontTx/>
        <a:buNone/>
        <a:defRPr sz="2800" kern="1200">
          <a:solidFill>
            <a:schemeClr val="tx1"/>
          </a:solidFill>
          <a:latin typeface="+mn-lt"/>
          <a:ea typeface="Cambria" panose="02040503050406030204" pitchFamily="18" charset="0"/>
          <a:cs typeface="Cambria" panose="020405030504060302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Cambria" panose="02040503050406030204" pitchFamily="18" charset="0"/>
          <a:cs typeface="Cambria" panose="02040503050406030204" pitchFamily="18" charset="0"/>
        </a:defRPr>
      </a:lvl2pPr>
      <a:lvl3pPr marL="1143000" indent="-228600" algn="l" defTabSz="457200" rtl="0" eaLnBrk="1" latinLnBrk="0" hangingPunct="1">
        <a:spcBef>
          <a:spcPct val="20000"/>
        </a:spcBef>
        <a:buFont typeface="Lucida Grande"/>
        <a:buChar char="»"/>
        <a:defRPr sz="2400" kern="1200">
          <a:solidFill>
            <a:schemeClr val="tx1"/>
          </a:solidFill>
          <a:latin typeface="+mn-lt"/>
          <a:ea typeface="Cambria" panose="02040503050406030204" pitchFamily="18" charset="0"/>
          <a:cs typeface="Cambria" panose="02040503050406030204" pitchFamily="18" charset="0"/>
        </a:defRPr>
      </a:lvl3pPr>
      <a:lvl4pPr marL="1208088" indent="-254000" algn="l" defTabSz="457200" rtl="0" eaLnBrk="1" latinLnBrk="0" hangingPunct="1">
        <a:spcBef>
          <a:spcPct val="20000"/>
        </a:spcBef>
        <a:buFont typeface="Arial"/>
        <a:buChar char="–"/>
        <a:tabLst/>
        <a:defRPr sz="2000" kern="1200">
          <a:solidFill>
            <a:schemeClr val="tx1"/>
          </a:solidFill>
          <a:latin typeface="+mn-lt"/>
          <a:ea typeface="Cambria" panose="02040503050406030204" pitchFamily="18" charset="0"/>
          <a:cs typeface="Cambria" panose="02040503050406030204" pitchFamily="18" charset="0"/>
        </a:defRPr>
      </a:lvl4pPr>
      <a:lvl5pPr marL="1208088" indent="0" algn="l" defTabSz="457200" rtl="0" eaLnBrk="1" latinLnBrk="0" hangingPunct="1">
        <a:spcBef>
          <a:spcPct val="20000"/>
        </a:spcBef>
        <a:buFontTx/>
        <a:buNone/>
        <a:tabLst/>
        <a:defRPr sz="2000" kern="1200">
          <a:solidFill>
            <a:schemeClr val="tx1"/>
          </a:solidFill>
          <a:latin typeface="+mn-lt"/>
          <a:ea typeface="Cambria" panose="02040503050406030204" pitchFamily="18" charset="0"/>
          <a:cs typeface="Cambria" panose="020405030504060302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50889" y="1117599"/>
            <a:ext cx="5537916" cy="126155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baseline="0">
                <a:solidFill>
                  <a:srgbClr val="152F42"/>
                </a:solidFill>
                <a:latin typeface="Source Sans Pro"/>
                <a:ea typeface="+mj-ea"/>
                <a:cs typeface="Source Sans Pro"/>
              </a:defRPr>
            </a:lvl1pPr>
          </a:lstStyle>
          <a:p>
            <a:pPr>
              <a:spcAft>
                <a:spcPts val="600"/>
              </a:spcAft>
            </a:pPr>
            <a:r>
              <a:rPr lang="de-DE" sz="1600" spc="100" dirty="0">
                <a:solidFill>
                  <a:schemeClr val="tx1"/>
                </a:solidFill>
                <a:latin typeface="+mj-lt"/>
              </a:rPr>
              <a:t>Andrew Jackson &amp; Tim Jackson</a:t>
            </a:r>
          </a:p>
          <a:p>
            <a:r>
              <a:rPr lang="de-DE" sz="1600" spc="100" dirty="0">
                <a:solidFill>
                  <a:schemeClr val="tx1"/>
                </a:solidFill>
                <a:latin typeface="+mj-lt"/>
              </a:rPr>
              <a:t>Centre for the Understanding of Sustainable Prosperity (CUSP), University of Surrey </a:t>
            </a:r>
            <a:endParaRPr lang="en-US" sz="1600" spc="100" dirty="0">
              <a:solidFill>
                <a:schemeClr val="tx1"/>
              </a:solidFill>
              <a:latin typeface="+mj-lt"/>
            </a:endParaRPr>
          </a:p>
        </p:txBody>
      </p:sp>
      <p:sp>
        <p:nvSpPr>
          <p:cNvPr id="5" name="Title 1"/>
          <p:cNvSpPr txBox="1">
            <a:spLocks/>
          </p:cNvSpPr>
          <p:nvPr/>
        </p:nvSpPr>
        <p:spPr>
          <a:xfrm>
            <a:off x="3041234" y="4082206"/>
            <a:ext cx="5537916" cy="4154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baseline="0">
                <a:solidFill>
                  <a:srgbClr val="152F42"/>
                </a:solidFill>
                <a:latin typeface="Source Sans Pro"/>
                <a:ea typeface="+mj-ea"/>
                <a:cs typeface="Source Sans Pro"/>
              </a:defRPr>
            </a:lvl1pPr>
          </a:lstStyle>
          <a:p>
            <a:endParaRPr lang="en-US" sz="1600" spc="100" dirty="0">
              <a:solidFill>
                <a:schemeClr val="tx1"/>
              </a:solidFill>
              <a:latin typeface="+mj-lt"/>
              <a:cs typeface="Source Sans Pro Light"/>
            </a:endParaRPr>
          </a:p>
        </p:txBody>
      </p:sp>
      <p:sp>
        <p:nvSpPr>
          <p:cNvPr id="7" name="Rectangle 3">
            <a:extLst>
              <a:ext uri="{FF2B5EF4-FFF2-40B4-BE49-F238E27FC236}">
                <a16:creationId xmlns:a16="http://schemas.microsoft.com/office/drawing/2014/main" id="{13C7648B-AA69-468F-9C99-4EDC4CE5A7C3}"/>
              </a:ext>
            </a:extLst>
          </p:cNvPr>
          <p:cNvSpPr>
            <a:spLocks noGrp="1" noChangeArrowheads="1"/>
          </p:cNvSpPr>
          <p:nvPr>
            <p:ph type="title"/>
          </p:nvPr>
        </p:nvSpPr>
        <p:spPr bwMode="auto">
          <a:xfrm>
            <a:off x="3110668" y="2379159"/>
            <a:ext cx="5537915" cy="191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3805" tIns="31740" rIns="23805" bIns="317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GB" altLang="en-US" sz="2400" u="none" strike="noStrike" cap="none" normalizeH="0" baseline="0" dirty="0">
                <a:ln>
                  <a:noFill/>
                </a:ln>
                <a:solidFill>
                  <a:schemeClr val="tx1"/>
                </a:solidFill>
                <a:effectLst/>
              </a:rPr>
              <a:t>Modelling energy transitions: transition risks and changes in energy return on energy investment in a stock-flow consistent, input-output modelling framework.</a:t>
            </a:r>
            <a:endParaRPr kumimoji="0" lang="en-US" altLang="en-US" sz="240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624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FCAB76F-AE69-458A-8B00-AF6A3E27B9F5}"/>
              </a:ext>
            </a:extLst>
          </p:cNvPr>
          <p:cNvSpPr txBox="1"/>
          <p:nvPr/>
        </p:nvSpPr>
        <p:spPr>
          <a:xfrm>
            <a:off x="457200" y="274638"/>
            <a:ext cx="8229600" cy="523220"/>
          </a:xfrm>
          <a:prstGeom prst="rect">
            <a:avLst/>
          </a:prstGeom>
          <a:noFill/>
        </p:spPr>
        <p:txBody>
          <a:bodyPr wrap="square" rtlCol="0">
            <a:spAutoFit/>
          </a:bodyPr>
          <a:lstStyle/>
          <a:p>
            <a:r>
              <a:rPr lang="en-GB" sz="2800" dirty="0"/>
              <a:t>Illustrative firm sector balance sheet</a:t>
            </a:r>
          </a:p>
        </p:txBody>
      </p:sp>
      <p:pic>
        <p:nvPicPr>
          <p:cNvPr id="11" name="Picture 10">
            <a:extLst>
              <a:ext uri="{FF2B5EF4-FFF2-40B4-BE49-F238E27FC236}">
                <a16:creationId xmlns:a16="http://schemas.microsoft.com/office/drawing/2014/main" id="{15AFBD03-4208-4D63-9E27-4D2AB1B4C4CA}"/>
              </a:ext>
            </a:extLst>
          </p:cNvPr>
          <p:cNvPicPr>
            <a:picLocks noChangeAspect="1"/>
          </p:cNvPicPr>
          <p:nvPr/>
        </p:nvPicPr>
        <p:blipFill>
          <a:blip r:embed="rId3"/>
          <a:stretch>
            <a:fillRect/>
          </a:stretch>
        </p:blipFill>
        <p:spPr>
          <a:xfrm>
            <a:off x="74842" y="989554"/>
            <a:ext cx="8994316" cy="5868446"/>
          </a:xfrm>
          <a:prstGeom prst="rect">
            <a:avLst/>
          </a:prstGeom>
        </p:spPr>
      </p:pic>
      <p:graphicFrame>
        <p:nvGraphicFramePr>
          <p:cNvPr id="2" name="Table 2">
            <a:extLst>
              <a:ext uri="{FF2B5EF4-FFF2-40B4-BE49-F238E27FC236}">
                <a16:creationId xmlns:a16="http://schemas.microsoft.com/office/drawing/2014/main" id="{F9602986-C6B3-3F6C-4B9C-30EA97DC4E45}"/>
              </a:ext>
            </a:extLst>
          </p:cNvPr>
          <p:cNvGraphicFramePr>
            <a:graphicFrameLocks noGrp="1"/>
          </p:cNvGraphicFramePr>
          <p:nvPr>
            <p:extLst>
              <p:ext uri="{D42A27DB-BD31-4B8C-83A1-F6EECF244321}">
                <p14:modId xmlns:p14="http://schemas.microsoft.com/office/powerpoint/2010/main" val="3185478"/>
              </p:ext>
            </p:extLst>
          </p:nvPr>
        </p:nvGraphicFramePr>
        <p:xfrm>
          <a:off x="2229331" y="1735393"/>
          <a:ext cx="489268" cy="2385669"/>
        </p:xfrm>
        <a:graphic>
          <a:graphicData uri="http://schemas.openxmlformats.org/drawingml/2006/table">
            <a:tbl>
              <a:tblPr firstRow="1" bandRow="1">
                <a:tableStyleId>{5C22544A-7EE6-4342-B048-85BDC9FD1C3A}</a:tableStyleId>
              </a:tblPr>
              <a:tblGrid>
                <a:gridCol w="489268">
                  <a:extLst>
                    <a:ext uri="{9D8B030D-6E8A-4147-A177-3AD203B41FA5}">
                      <a16:colId xmlns:a16="http://schemas.microsoft.com/office/drawing/2014/main" val="2259415118"/>
                    </a:ext>
                  </a:extLst>
                </a:gridCol>
              </a:tblGrid>
              <a:tr h="375034">
                <a:tc>
                  <a:txBody>
                    <a:bodyPr/>
                    <a:lstStyle/>
                    <a:p>
                      <a:r>
                        <a:rPr lang="en-GB" sz="1600" b="0" dirty="0">
                          <a:solidFill>
                            <a:schemeClr val="tx1"/>
                          </a:solidFill>
                          <a:latin typeface="+mj-lt"/>
                        </a:rPr>
                        <a:t>t</a:t>
                      </a:r>
                      <a:r>
                        <a:rPr lang="en-GB" sz="1600" b="0" baseline="-25000" dirty="0">
                          <a:solidFill>
                            <a:schemeClr val="tx1"/>
                          </a:solidFill>
                          <a:latin typeface="+mj-lt"/>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5371445"/>
                  </a:ext>
                </a:extLst>
              </a:tr>
              <a:tr h="375034">
                <a:tc>
                  <a:txBody>
                    <a:bodyPr/>
                    <a:lstStyle/>
                    <a:p>
                      <a:r>
                        <a:rPr lang="en-GB" sz="1600" b="0" dirty="0">
                          <a:solidFill>
                            <a:schemeClr val="tx1"/>
                          </a:solidFill>
                          <a:latin typeface="+mj-lt"/>
                        </a:rPr>
                        <a:t>t</a:t>
                      </a:r>
                      <a:r>
                        <a:rPr lang="en-GB" sz="1600" b="0" baseline="-25000" dirty="0">
                          <a:solidFill>
                            <a:schemeClr val="tx1"/>
                          </a:solidFill>
                          <a:latin typeface="+mj-lt"/>
                        </a:rPr>
                        <a:t>(-2)</a:t>
                      </a:r>
                      <a:endParaRPr lang="en-GB" sz="1600" b="0" dirty="0">
                        <a:solidFill>
                          <a:schemeClr val="tx1"/>
                        </a:solidFill>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9771613"/>
                  </a:ext>
                </a:extLst>
              </a:tr>
              <a:tr h="383247">
                <a:tc>
                  <a:txBody>
                    <a:bodyPr/>
                    <a:lstStyle/>
                    <a:p>
                      <a:r>
                        <a:rPr lang="en-GB" sz="1600" b="0" dirty="0">
                          <a:solidFill>
                            <a:schemeClr val="tx1"/>
                          </a:solidFill>
                          <a:latin typeface="+mj-lt"/>
                        </a:rPr>
                        <a:t>t</a:t>
                      </a:r>
                      <a:r>
                        <a:rPr lang="en-GB" sz="1600" b="0" baseline="-25000" dirty="0">
                          <a:solidFill>
                            <a:schemeClr val="tx1"/>
                          </a:solidFill>
                          <a:latin typeface="+mj-lt"/>
                        </a:rPr>
                        <a:t>(-3)</a:t>
                      </a:r>
                      <a:endParaRPr lang="en-GB" sz="1600" b="0" dirty="0">
                        <a:solidFill>
                          <a:schemeClr val="tx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3951340"/>
                  </a:ext>
                </a:extLst>
              </a:tr>
              <a:tr h="375034">
                <a:tc>
                  <a:txBody>
                    <a:bodyPr/>
                    <a:lstStyle/>
                    <a:p>
                      <a:r>
                        <a:rPr lang="en-GB" sz="1600" b="0" dirty="0">
                          <a:solidFill>
                            <a:schemeClr val="tx1"/>
                          </a:solidFill>
                          <a:latin typeface="+mj-lt"/>
                        </a:rPr>
                        <a:t>t</a:t>
                      </a:r>
                      <a:r>
                        <a:rPr lang="en-GB" sz="1600" b="0" baseline="-25000" dirty="0">
                          <a:solidFill>
                            <a:schemeClr val="tx1"/>
                          </a:solidFill>
                          <a:latin typeface="+mj-lt"/>
                        </a:rPr>
                        <a:t>(-4)</a:t>
                      </a:r>
                      <a:endParaRPr lang="en-GB" sz="1600" b="0" dirty="0">
                        <a:solidFill>
                          <a:schemeClr val="tx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5505373"/>
                  </a:ext>
                </a:extLst>
              </a:tr>
              <a:tr h="299050">
                <a:tc>
                  <a:txBody>
                    <a:bodyPr/>
                    <a:lstStyle/>
                    <a:p>
                      <a:r>
                        <a:rPr lang="en-GB" sz="1200" b="0" dirty="0">
                          <a:solidFill>
                            <a:schemeClr val="tx1"/>
                          </a:solidFill>
                          <a:latin typeface="+mj-lt"/>
                        </a:rPr>
                        <a:t>t</a:t>
                      </a:r>
                      <a:r>
                        <a:rPr lang="en-GB" sz="1200" b="0" baseline="-25000" dirty="0">
                          <a:solidFill>
                            <a:schemeClr val="tx1"/>
                          </a:solidFill>
                          <a:latin typeface="+mj-lt"/>
                        </a:rPr>
                        <a:t>(-5)</a:t>
                      </a:r>
                      <a:endParaRPr lang="en-GB" sz="1200" b="0" dirty="0">
                        <a:solidFill>
                          <a:schemeClr val="tx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6852288"/>
                  </a:ext>
                </a:extLst>
              </a:tr>
              <a:tr h="299050">
                <a:tc>
                  <a:txBody>
                    <a:bodyPr/>
                    <a:lstStyle/>
                    <a:p>
                      <a:r>
                        <a:rPr lang="en-GB" sz="1200" b="0" dirty="0">
                          <a:solidFill>
                            <a:schemeClr val="tx1"/>
                          </a:solidFill>
                          <a:latin typeface="+mj-lt"/>
                        </a:rPr>
                        <a:t>t</a:t>
                      </a:r>
                      <a:r>
                        <a:rPr lang="en-GB" sz="1200" b="0" baseline="-25000" dirty="0">
                          <a:solidFill>
                            <a:schemeClr val="tx1"/>
                          </a:solidFill>
                          <a:latin typeface="+mj-lt"/>
                        </a:rPr>
                        <a:t>(-6)</a:t>
                      </a:r>
                      <a:endParaRPr lang="en-GB" sz="1200" b="0" dirty="0">
                        <a:solidFill>
                          <a:schemeClr val="tx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9744723"/>
                  </a:ext>
                </a:extLst>
              </a:tr>
              <a:tr h="279220">
                <a:tc>
                  <a:txBody>
                    <a:bodyPr/>
                    <a:lstStyle/>
                    <a:p>
                      <a:r>
                        <a:rPr lang="en-GB" sz="1050" b="0" dirty="0">
                          <a:solidFill>
                            <a:schemeClr val="tx1"/>
                          </a:solidFill>
                          <a:latin typeface="+mj-lt"/>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1909065"/>
                  </a:ext>
                </a:extLst>
              </a:tr>
            </a:tbl>
          </a:graphicData>
        </a:graphic>
      </p:graphicFrame>
    </p:spTree>
    <p:extLst>
      <p:ext uri="{BB962C8B-B14F-4D97-AF65-F5344CB8AC3E}">
        <p14:creationId xmlns:p14="http://schemas.microsoft.com/office/powerpoint/2010/main" val="2543298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B5A8-D22E-4044-884B-995CE6C21B94}"/>
              </a:ext>
            </a:extLst>
          </p:cNvPr>
          <p:cNvSpPr>
            <a:spLocks noGrp="1"/>
          </p:cNvSpPr>
          <p:nvPr>
            <p:ph type="title"/>
          </p:nvPr>
        </p:nvSpPr>
        <p:spPr>
          <a:xfrm>
            <a:off x="457200" y="274638"/>
            <a:ext cx="8229600" cy="986271"/>
          </a:xfrm>
        </p:spPr>
        <p:txBody>
          <a:bodyPr>
            <a:normAutofit/>
          </a:bodyPr>
          <a:lstStyle/>
          <a:p>
            <a:r>
              <a:rPr lang="en-GB" sz="2800" dirty="0"/>
              <a:t>The SFC-IO model: TranSim (Transition Simulation)</a:t>
            </a:r>
            <a:br>
              <a:rPr lang="en-GB" sz="2800" dirty="0"/>
            </a:br>
            <a:endParaRPr lang="en-GB" sz="2800" dirty="0"/>
          </a:p>
        </p:txBody>
      </p:sp>
      <p:pic>
        <p:nvPicPr>
          <p:cNvPr id="8" name="Picture 7">
            <a:extLst>
              <a:ext uri="{FF2B5EF4-FFF2-40B4-BE49-F238E27FC236}">
                <a16:creationId xmlns:a16="http://schemas.microsoft.com/office/drawing/2014/main" id="{CB1A004C-D924-458F-A135-627F760F4570}"/>
              </a:ext>
            </a:extLst>
          </p:cNvPr>
          <p:cNvPicPr>
            <a:picLocks noChangeAspect="1"/>
          </p:cNvPicPr>
          <p:nvPr/>
        </p:nvPicPr>
        <p:blipFill>
          <a:blip r:embed="rId3"/>
          <a:stretch>
            <a:fillRect/>
          </a:stretch>
        </p:blipFill>
        <p:spPr>
          <a:xfrm>
            <a:off x="214569" y="1260909"/>
            <a:ext cx="8714862" cy="5292000"/>
          </a:xfrm>
          <a:prstGeom prst="rect">
            <a:avLst/>
          </a:prstGeom>
        </p:spPr>
      </p:pic>
      <p:sp>
        <p:nvSpPr>
          <p:cNvPr id="3" name="Rectangle 2">
            <a:extLst>
              <a:ext uri="{FF2B5EF4-FFF2-40B4-BE49-F238E27FC236}">
                <a16:creationId xmlns:a16="http://schemas.microsoft.com/office/drawing/2014/main" id="{0ED3A995-7AD0-42C8-81E3-3076AEC35A50}"/>
              </a:ext>
            </a:extLst>
          </p:cNvPr>
          <p:cNvSpPr/>
          <p:nvPr/>
        </p:nvSpPr>
        <p:spPr>
          <a:xfrm>
            <a:off x="120316" y="2668922"/>
            <a:ext cx="1973179" cy="2035425"/>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BD0625CD-CF5E-481B-869B-3022A409F600}"/>
              </a:ext>
            </a:extLst>
          </p:cNvPr>
          <p:cNvSpPr/>
          <p:nvPr/>
        </p:nvSpPr>
        <p:spPr>
          <a:xfrm>
            <a:off x="2093495" y="2394284"/>
            <a:ext cx="5199641" cy="4189077"/>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233C438-EDFA-47C8-A030-789E54D18BD0}"/>
              </a:ext>
            </a:extLst>
          </p:cNvPr>
          <p:cNvSpPr/>
          <p:nvPr/>
        </p:nvSpPr>
        <p:spPr>
          <a:xfrm>
            <a:off x="3842085" y="2119645"/>
            <a:ext cx="1548062" cy="274639"/>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F0E8B9D-1F23-43B6-B951-A99CFE3C7D16}"/>
              </a:ext>
            </a:extLst>
          </p:cNvPr>
          <p:cNvSpPr/>
          <p:nvPr/>
        </p:nvSpPr>
        <p:spPr>
          <a:xfrm>
            <a:off x="0" y="955819"/>
            <a:ext cx="1973179" cy="1713103"/>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5394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BB5FB-4E72-4200-A500-C9F56190128E}"/>
              </a:ext>
            </a:extLst>
          </p:cNvPr>
          <p:cNvSpPr>
            <a:spLocks noGrp="1"/>
          </p:cNvSpPr>
          <p:nvPr>
            <p:ph type="title"/>
          </p:nvPr>
        </p:nvSpPr>
        <p:spPr/>
        <p:txBody>
          <a:bodyPr>
            <a:normAutofit/>
          </a:bodyPr>
          <a:lstStyle/>
          <a:p>
            <a:r>
              <a:rPr lang="en-GB" sz="2800" dirty="0"/>
              <a:t>The model: households </a:t>
            </a:r>
            <a:br>
              <a:rPr lang="en-GB" sz="2800" dirty="0"/>
            </a:br>
            <a:endParaRPr lang="en-GB" sz="2800" dirty="0"/>
          </a:p>
        </p:txBody>
      </p:sp>
      <p:sp>
        <p:nvSpPr>
          <p:cNvPr id="3" name="Content Placeholder 2">
            <a:extLst>
              <a:ext uri="{FF2B5EF4-FFF2-40B4-BE49-F238E27FC236}">
                <a16:creationId xmlns:a16="http://schemas.microsoft.com/office/drawing/2014/main" id="{AB2E9173-EAC7-4212-B288-F901B68BAAA9}"/>
              </a:ext>
            </a:extLst>
          </p:cNvPr>
          <p:cNvSpPr>
            <a:spLocks noGrp="1"/>
          </p:cNvSpPr>
          <p:nvPr>
            <p:ph idx="1"/>
          </p:nvPr>
        </p:nvSpPr>
        <p:spPr>
          <a:xfrm>
            <a:off x="457200" y="1600200"/>
            <a:ext cx="8229600" cy="4525963"/>
          </a:xfrm>
        </p:spPr>
        <p:txBody>
          <a:bodyPr>
            <a:noAutofit/>
          </a:bodyPr>
          <a:lstStyle/>
          <a:p>
            <a:pPr marL="342900" indent="-342900">
              <a:buFont typeface="Arial" panose="020B0604020202020204" pitchFamily="34" charset="0"/>
              <a:buChar char="•"/>
            </a:pPr>
            <a:r>
              <a:rPr lang="en-GB" sz="1800" dirty="0"/>
              <a:t>Total consumption is a function of expected real disposable wage (</a:t>
            </a:r>
            <a:r>
              <a:rPr lang="en-GB" sz="1800" i="1" dirty="0"/>
              <a:t>yd</a:t>
            </a:r>
            <a:r>
              <a:rPr lang="en-GB" sz="1800" i="1" baseline="-25000" dirty="0"/>
              <a:t>w</a:t>
            </a:r>
            <a:r>
              <a:rPr lang="en-GB" sz="1800" baseline="30000" dirty="0"/>
              <a:t>e</a:t>
            </a:r>
            <a:r>
              <a:rPr lang="en-GB" sz="1800" dirty="0"/>
              <a:t>) and profit (</a:t>
            </a:r>
            <a:r>
              <a:rPr lang="en-GB" sz="1800" i="1" dirty="0"/>
              <a:t>yd</a:t>
            </a:r>
            <a:r>
              <a:rPr lang="en-GB" sz="1800" i="1" baseline="-25000" dirty="0"/>
              <a:t>f</a:t>
            </a:r>
            <a:r>
              <a:rPr lang="en-GB" sz="1800" baseline="30000" dirty="0"/>
              <a:t>e</a:t>
            </a:r>
            <a:r>
              <a:rPr lang="en-GB" sz="1800" dirty="0"/>
              <a:t>) income, an inflation loss/gain term (</a:t>
            </a:r>
            <a:r>
              <a:rPr lang="en-GB" sz="1800" i="1" dirty="0"/>
              <a:t>π</a:t>
            </a:r>
            <a:r>
              <a:rPr lang="en-GB" sz="1800" i="1" baseline="-25000" dirty="0"/>
              <a:t>l/g</a:t>
            </a:r>
            <a:r>
              <a:rPr lang="en-GB" sz="1800" dirty="0"/>
              <a:t>) and real wealth (</a:t>
            </a:r>
            <a:r>
              <a:rPr lang="en-GB" sz="1800" i="1" dirty="0"/>
              <a:t>v</a:t>
            </a:r>
            <a:r>
              <a:rPr lang="en-GB" sz="1800" baseline="-25000" dirty="0"/>
              <a:t>(</a:t>
            </a:r>
            <a:r>
              <a:rPr lang="en-GB" sz="1800" i="1" baseline="-25000" dirty="0"/>
              <a:t>-1)</a:t>
            </a:r>
            <a:r>
              <a:rPr lang="en-GB" sz="1800" dirty="0"/>
              <a:t>): </a:t>
            </a:r>
          </a:p>
          <a:p>
            <a:pPr algn="ctr">
              <a:spcBef>
                <a:spcPts val="1800"/>
              </a:spcBef>
              <a:spcAft>
                <a:spcPts val="1800"/>
              </a:spcAft>
            </a:pPr>
            <a:r>
              <a:rPr lang="en-GB" sz="1800" dirty="0"/>
              <a:t>c = ψ</a:t>
            </a:r>
            <a:r>
              <a:rPr lang="en-GB" sz="1800" baseline="-25000" dirty="0"/>
              <a:t>0</a:t>
            </a:r>
            <a:r>
              <a:rPr lang="en-GB" sz="1800" dirty="0"/>
              <a:t> + (ψ</a:t>
            </a:r>
            <a:r>
              <a:rPr lang="en-GB" sz="1800" baseline="-25000" dirty="0"/>
              <a:t>w</a:t>
            </a:r>
            <a:r>
              <a:rPr lang="en-GB" sz="1800" dirty="0"/>
              <a:t> ∙ yd</a:t>
            </a:r>
            <a:r>
              <a:rPr lang="en-GB" sz="1800" baseline="-25000" dirty="0"/>
              <a:t>w</a:t>
            </a:r>
            <a:r>
              <a:rPr lang="en-GB" sz="1800" baseline="30000" dirty="0"/>
              <a:t>e</a:t>
            </a:r>
            <a:r>
              <a:rPr lang="en-GB" sz="1800" dirty="0"/>
              <a:t>) + (ψ</a:t>
            </a:r>
            <a:r>
              <a:rPr lang="en-GB" sz="1800" baseline="-25000" dirty="0"/>
              <a:t>f</a:t>
            </a:r>
            <a:r>
              <a:rPr lang="en-GB" sz="1800" dirty="0"/>
              <a:t> ∙ yd</a:t>
            </a:r>
            <a:r>
              <a:rPr lang="en-GB" sz="1800" baseline="-25000" dirty="0"/>
              <a:t>f</a:t>
            </a:r>
            <a:r>
              <a:rPr lang="en-GB" sz="1800" baseline="30000" dirty="0"/>
              <a:t>e</a:t>
            </a:r>
            <a:r>
              <a:rPr lang="en-GB" sz="1800" dirty="0"/>
              <a:t>) - (ψ</a:t>
            </a:r>
            <a:r>
              <a:rPr lang="en-GB" sz="1800" baseline="-25000" dirty="0"/>
              <a:t>π</a:t>
            </a:r>
            <a:r>
              <a:rPr lang="en-GB" sz="1800" dirty="0"/>
              <a:t> ∙ π</a:t>
            </a:r>
            <a:r>
              <a:rPr lang="en-GB" sz="1800" baseline="-25000" dirty="0"/>
              <a:t>l/g</a:t>
            </a:r>
            <a:r>
              <a:rPr lang="en-GB" sz="1800" dirty="0"/>
              <a:t>) + (ψ</a:t>
            </a:r>
            <a:r>
              <a:rPr lang="en-GB" sz="1800" baseline="-25000" dirty="0"/>
              <a:t>v</a:t>
            </a:r>
            <a:r>
              <a:rPr lang="en-GB" sz="1800" dirty="0"/>
              <a:t> ∙ v</a:t>
            </a:r>
            <a:r>
              <a:rPr lang="en-GB" sz="1800" baseline="-25000" dirty="0"/>
              <a:t>(-1)</a:t>
            </a:r>
            <a:r>
              <a:rPr lang="en-GB" sz="1800" dirty="0"/>
              <a:t>)</a:t>
            </a:r>
          </a:p>
          <a:p>
            <a:pPr marL="342900" indent="-342900">
              <a:spcAft>
                <a:spcPts val="1800"/>
              </a:spcAft>
              <a:buFont typeface="Arial" panose="020B0604020202020204" pitchFamily="34" charset="0"/>
              <a:buChar char="•"/>
            </a:pPr>
            <a:r>
              <a:rPr lang="en-GB" sz="1800" dirty="0"/>
              <a:t>The proportion of household spending on each good type (</a:t>
            </a:r>
            <a:r>
              <a:rPr lang="en-GB" sz="1800" i="1" dirty="0"/>
              <a:t>c</a:t>
            </a:r>
            <a:r>
              <a:rPr lang="en-GB" sz="1800" i="1" baseline="-25000" dirty="0"/>
              <a:t>PROP j</a:t>
            </a:r>
            <a:r>
              <a:rPr lang="en-GB" sz="1800" dirty="0"/>
              <a:t>) is determined as a function of an relative prices, using a modified version of the Almost Ideal Demand System (AIDS) (Deaton and Muellbauer, 1980). </a:t>
            </a:r>
          </a:p>
          <a:p>
            <a:pPr algn="ctr">
              <a:spcBef>
                <a:spcPts val="0"/>
              </a:spcBef>
            </a:pPr>
            <a:r>
              <a:rPr lang="en-GB" sz="1800" dirty="0">
                <a:ea typeface="Cambria Math" panose="02040503050406030204" pitchFamily="18" charset="0"/>
              </a:rPr>
              <a:t>c</a:t>
            </a:r>
            <a:r>
              <a:rPr lang="en-GB" sz="1800" baseline="-25000" dirty="0">
                <a:ea typeface="Cambria Math" panose="02040503050406030204" pitchFamily="18" charset="0"/>
              </a:rPr>
              <a:t>PROP j</a:t>
            </a:r>
            <a:r>
              <a:rPr lang="en-GB" sz="1800" dirty="0">
                <a:ea typeface="Cambria Math" panose="02040503050406030204" pitchFamily="18" charset="0"/>
              </a:rPr>
              <a:t> = λ</a:t>
            </a:r>
            <a:r>
              <a:rPr lang="en-GB" sz="1800" baseline="-25000" dirty="0">
                <a:ea typeface="Cambria Math" panose="02040503050406030204" pitchFamily="18" charset="0"/>
              </a:rPr>
              <a:t>AIDS j</a:t>
            </a:r>
            <a:r>
              <a:rPr lang="en-GB" sz="1800" dirty="0">
                <a:ea typeface="Cambria Math" panose="02040503050406030204" pitchFamily="18" charset="0"/>
              </a:rPr>
              <a:t> + λ</a:t>
            </a:r>
            <a:r>
              <a:rPr lang="en-GB" sz="1800" baseline="-25000" dirty="0">
                <a:ea typeface="Cambria Math" panose="02040503050406030204" pitchFamily="18" charset="0"/>
              </a:rPr>
              <a:t>AIDS 11</a:t>
            </a:r>
            <a:r>
              <a:rPr lang="en-GB" sz="1800" dirty="0">
                <a:ea typeface="Cambria Math" panose="02040503050406030204" pitchFamily="18" charset="0"/>
              </a:rPr>
              <a:t> ∙ ln(p</a:t>
            </a:r>
            <a:r>
              <a:rPr lang="en-GB" sz="1800" baseline="-25000" dirty="0">
                <a:ea typeface="Cambria Math" panose="02040503050406030204" pitchFamily="18" charset="0"/>
              </a:rPr>
              <a:t>e</a:t>
            </a:r>
            <a:r>
              <a:rPr lang="en-GB" sz="1800" dirty="0">
                <a:ea typeface="Cambria Math" panose="02040503050406030204" pitchFamily="18" charset="0"/>
              </a:rPr>
              <a:t>) + λ</a:t>
            </a:r>
            <a:r>
              <a:rPr lang="en-GB" sz="1800" baseline="-25000" dirty="0">
                <a:ea typeface="Cambria Math" panose="02040503050406030204" pitchFamily="18" charset="0"/>
              </a:rPr>
              <a:t>AIDS 12</a:t>
            </a:r>
            <a:r>
              <a:rPr lang="en-GB" sz="1800" dirty="0">
                <a:ea typeface="Cambria Math" panose="02040503050406030204" pitchFamily="18" charset="0"/>
              </a:rPr>
              <a:t> ∙ ln(p</a:t>
            </a:r>
            <a:r>
              <a:rPr lang="en-GB" sz="1800" baseline="-25000" dirty="0">
                <a:ea typeface="Cambria Math" panose="02040503050406030204" pitchFamily="18" charset="0"/>
              </a:rPr>
              <a:t>o</a:t>
            </a:r>
            <a:r>
              <a:rPr lang="en-GB" sz="1800" dirty="0">
                <a:ea typeface="Cambria Math" panose="02040503050406030204" pitchFamily="18" charset="0"/>
              </a:rPr>
              <a:t>) + λ</a:t>
            </a:r>
            <a:r>
              <a:rPr lang="en-GB" sz="1800" baseline="-25000" dirty="0">
                <a:ea typeface="Cambria Math" panose="02040503050406030204" pitchFamily="18" charset="0"/>
              </a:rPr>
              <a:t>AIDS 13</a:t>
            </a:r>
            <a:r>
              <a:rPr lang="en-GB" sz="1800" dirty="0">
                <a:ea typeface="Cambria Math" panose="02040503050406030204" pitchFamily="18" charset="0"/>
              </a:rPr>
              <a:t> ∙ ln(p</a:t>
            </a:r>
            <a:r>
              <a:rPr lang="en-GB" sz="1800" baseline="-25000" dirty="0">
                <a:ea typeface="Cambria Math" panose="02040503050406030204" pitchFamily="18" charset="0"/>
              </a:rPr>
              <a:t>k</a:t>
            </a:r>
            <a:r>
              <a:rPr lang="en-GB" sz="1800" dirty="0">
                <a:ea typeface="Cambria Math" panose="02040503050406030204" pitchFamily="18" charset="0"/>
              </a:rPr>
              <a:t>)</a:t>
            </a:r>
          </a:p>
          <a:p>
            <a:pPr marL="342900" indent="-342900">
              <a:spcBef>
                <a:spcPts val="1800"/>
              </a:spcBef>
              <a:spcAft>
                <a:spcPts val="1200"/>
              </a:spcAft>
              <a:buFont typeface="Arial" panose="020B0604020202020204" pitchFamily="34" charset="0"/>
              <a:buChar char="•"/>
            </a:pPr>
            <a:r>
              <a:rPr lang="en-GB" sz="1800" dirty="0"/>
              <a:t>The demand for financial assets by households follows Tobin (1969), and depends on the relative rate of return on money and firm equities:</a:t>
            </a:r>
          </a:p>
          <a:p>
            <a:pPr algn="ctr">
              <a:spcBef>
                <a:spcPts val="0"/>
              </a:spcBef>
            </a:pPr>
            <a:r>
              <a:rPr lang="en-GB" sz="1800" dirty="0"/>
              <a:t>p</a:t>
            </a:r>
            <a:r>
              <a:rPr lang="en-GB" sz="1800" baseline="-25000" dirty="0"/>
              <a:t>E</a:t>
            </a:r>
            <a:r>
              <a:rPr lang="en-GB" sz="1800" dirty="0"/>
              <a:t> </a:t>
            </a:r>
            <a:r>
              <a:rPr lang="en-GB" sz="1800" baseline="-25000" dirty="0"/>
              <a:t>j</a:t>
            </a:r>
            <a:r>
              <a:rPr lang="en-GB" sz="1800" dirty="0"/>
              <a:t> = V</a:t>
            </a:r>
            <a:r>
              <a:rPr lang="en-GB" sz="1800" baseline="-25000" dirty="0"/>
              <a:t>(-1)</a:t>
            </a:r>
            <a:r>
              <a:rPr lang="en-GB" sz="1800" dirty="0"/>
              <a:t> ∙ [λ</a:t>
            </a:r>
            <a:r>
              <a:rPr lang="en-GB" sz="1800" baseline="-25000" dirty="0"/>
              <a:t>j</a:t>
            </a:r>
            <a:r>
              <a:rPr lang="en-GB" sz="1800" dirty="0"/>
              <a:t> + (λ</a:t>
            </a:r>
            <a:r>
              <a:rPr lang="en-GB" sz="1800" baseline="-25000" dirty="0"/>
              <a:t>j1</a:t>
            </a:r>
            <a:r>
              <a:rPr lang="en-GB" sz="1800" dirty="0"/>
              <a:t> ∙ r</a:t>
            </a:r>
            <a:r>
              <a:rPr lang="en-GB" sz="1800" baseline="-25000" dirty="0"/>
              <a:t>M</a:t>
            </a:r>
            <a:r>
              <a:rPr lang="en-GB" sz="1800" dirty="0"/>
              <a:t>) + (λ</a:t>
            </a:r>
            <a:r>
              <a:rPr lang="en-GB" sz="1800" baseline="-25000" dirty="0"/>
              <a:t>j2</a:t>
            </a:r>
            <a:r>
              <a:rPr lang="en-GB" sz="1800" dirty="0"/>
              <a:t> ∙ r</a:t>
            </a:r>
            <a:r>
              <a:rPr lang="en-GB" sz="1800" baseline="-25000" dirty="0"/>
              <a:t>FF</a:t>
            </a:r>
            <a:r>
              <a:rPr lang="en-GB" sz="1800" dirty="0"/>
              <a:t> </a:t>
            </a:r>
            <a:r>
              <a:rPr lang="en-GB" sz="1800" baseline="-25000" dirty="0"/>
              <a:t>e</a:t>
            </a:r>
            <a:r>
              <a:rPr lang="en-GB" sz="1800" dirty="0"/>
              <a:t>) + (λ</a:t>
            </a:r>
            <a:r>
              <a:rPr lang="en-GB" sz="1800" baseline="-25000" dirty="0"/>
              <a:t>j3</a:t>
            </a:r>
            <a:r>
              <a:rPr lang="en-GB" sz="1800" dirty="0"/>
              <a:t> ∙ r</a:t>
            </a:r>
            <a:r>
              <a:rPr lang="en-GB" sz="1800" baseline="-25000" dirty="0"/>
              <a:t>G</a:t>
            </a:r>
            <a:r>
              <a:rPr lang="en-GB" sz="1800" dirty="0"/>
              <a:t> </a:t>
            </a:r>
            <a:r>
              <a:rPr lang="en-GB" sz="1800" baseline="-25000" dirty="0"/>
              <a:t>e</a:t>
            </a:r>
            <a:r>
              <a:rPr lang="en-GB" sz="1800" dirty="0"/>
              <a:t>) + (λ</a:t>
            </a:r>
            <a:r>
              <a:rPr lang="en-GB" sz="1800" baseline="-25000" dirty="0"/>
              <a:t>j4</a:t>
            </a:r>
            <a:r>
              <a:rPr lang="en-GB" sz="1800" dirty="0"/>
              <a:t> ∙ r</a:t>
            </a:r>
            <a:r>
              <a:rPr lang="en-GB" sz="1800" baseline="-25000" dirty="0"/>
              <a:t>E</a:t>
            </a:r>
            <a:r>
              <a:rPr lang="en-GB" sz="1800" dirty="0"/>
              <a:t> </a:t>
            </a:r>
            <a:r>
              <a:rPr lang="en-GB" sz="1800" baseline="-25000" dirty="0"/>
              <a:t>o</a:t>
            </a:r>
            <a:r>
              <a:rPr lang="en-GB" sz="1800" dirty="0"/>
              <a:t>) + (λ</a:t>
            </a:r>
            <a:r>
              <a:rPr lang="en-GB" sz="1800" baseline="-25000" dirty="0"/>
              <a:t>j5</a:t>
            </a:r>
            <a:r>
              <a:rPr lang="en-GB" sz="1800" dirty="0"/>
              <a:t> ∙ r</a:t>
            </a:r>
            <a:r>
              <a:rPr lang="en-GB" sz="1800" baseline="-25000" dirty="0"/>
              <a:t>E</a:t>
            </a:r>
            <a:r>
              <a:rPr lang="en-GB" sz="1800" dirty="0"/>
              <a:t> </a:t>
            </a:r>
            <a:r>
              <a:rPr lang="en-GB" sz="1800" baseline="-25000" dirty="0"/>
              <a:t>k</a:t>
            </a:r>
            <a:r>
              <a:rPr lang="en-GB" sz="1800" dirty="0"/>
              <a:t>) ] / e</a:t>
            </a:r>
            <a:r>
              <a:rPr lang="en-GB" sz="1800" baseline="30000" dirty="0"/>
              <a:t>D</a:t>
            </a:r>
            <a:r>
              <a:rPr lang="en-GB" sz="1800" dirty="0"/>
              <a:t> </a:t>
            </a:r>
            <a:r>
              <a:rPr lang="en-GB" sz="1800" baseline="-25000" dirty="0"/>
              <a:t>j</a:t>
            </a:r>
            <a:endParaRPr lang="en-GB" sz="1800" dirty="0"/>
          </a:p>
          <a:p>
            <a:pPr algn="ctr">
              <a:spcBef>
                <a:spcPts val="0"/>
              </a:spcBef>
            </a:pPr>
            <a:r>
              <a:rPr lang="en-GB" sz="1800" dirty="0"/>
              <a:t>M</a:t>
            </a:r>
            <a:r>
              <a:rPr lang="en-GB" sz="1800" baseline="30000" dirty="0"/>
              <a:t>H</a:t>
            </a:r>
            <a:r>
              <a:rPr lang="en-GB" sz="1800" dirty="0"/>
              <a:t> = V - (p</a:t>
            </a:r>
            <a:r>
              <a:rPr lang="en-GB" sz="1800" baseline="-25000" dirty="0"/>
              <a:t>E o</a:t>
            </a:r>
            <a:r>
              <a:rPr lang="en-GB" sz="1800" dirty="0"/>
              <a:t> ∙ e</a:t>
            </a:r>
            <a:r>
              <a:rPr lang="en-GB" sz="1800" baseline="30000" dirty="0"/>
              <a:t>D</a:t>
            </a:r>
            <a:r>
              <a:rPr lang="en-GB" sz="1800" baseline="-25000" dirty="0"/>
              <a:t> o</a:t>
            </a:r>
            <a:r>
              <a:rPr lang="en-GB" sz="1800" dirty="0"/>
              <a:t>) - (p</a:t>
            </a:r>
            <a:r>
              <a:rPr lang="en-GB" sz="1800" baseline="-25000" dirty="0"/>
              <a:t>E k</a:t>
            </a:r>
            <a:r>
              <a:rPr lang="en-GB" sz="1800" dirty="0"/>
              <a:t> ∙ e</a:t>
            </a:r>
            <a:r>
              <a:rPr lang="en-GB" sz="1800" baseline="30000" dirty="0"/>
              <a:t>D</a:t>
            </a:r>
            <a:r>
              <a:rPr lang="en-GB" sz="1800" baseline="-25000" dirty="0"/>
              <a:t> k</a:t>
            </a:r>
            <a:r>
              <a:rPr lang="en-GB" sz="1800" dirty="0"/>
              <a:t>) - (p</a:t>
            </a:r>
            <a:r>
              <a:rPr lang="en-GB" sz="1800" baseline="-25000" dirty="0"/>
              <a:t>E g</a:t>
            </a:r>
            <a:r>
              <a:rPr lang="en-GB" sz="1800" dirty="0"/>
              <a:t> ∙ e</a:t>
            </a:r>
            <a:r>
              <a:rPr lang="en-GB" sz="1800" baseline="30000" dirty="0"/>
              <a:t>D</a:t>
            </a:r>
            <a:r>
              <a:rPr lang="en-GB" sz="1800" baseline="-25000" dirty="0"/>
              <a:t> g</a:t>
            </a:r>
            <a:r>
              <a:rPr lang="en-GB" sz="1800" dirty="0"/>
              <a:t>) - (p</a:t>
            </a:r>
            <a:r>
              <a:rPr lang="en-GB" sz="1800" baseline="-25000" dirty="0"/>
              <a:t>E ff</a:t>
            </a:r>
            <a:r>
              <a:rPr lang="en-GB" sz="1800" dirty="0"/>
              <a:t> ∙ e</a:t>
            </a:r>
            <a:r>
              <a:rPr lang="en-GB" sz="1800" baseline="30000" dirty="0"/>
              <a:t>D</a:t>
            </a:r>
            <a:r>
              <a:rPr lang="en-GB" sz="1800" baseline="-25000" dirty="0"/>
              <a:t> ff</a:t>
            </a:r>
            <a:r>
              <a:rPr lang="en-GB" sz="1800" dirty="0"/>
              <a:t>)</a:t>
            </a:r>
          </a:p>
        </p:txBody>
      </p:sp>
    </p:spTree>
    <p:extLst>
      <p:ext uri="{BB962C8B-B14F-4D97-AF65-F5344CB8AC3E}">
        <p14:creationId xmlns:p14="http://schemas.microsoft.com/office/powerpoint/2010/main" val="2014126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B5A8-D22E-4044-884B-995CE6C21B94}"/>
              </a:ext>
            </a:extLst>
          </p:cNvPr>
          <p:cNvSpPr>
            <a:spLocks noGrp="1"/>
          </p:cNvSpPr>
          <p:nvPr>
            <p:ph type="title"/>
          </p:nvPr>
        </p:nvSpPr>
        <p:spPr>
          <a:xfrm>
            <a:off x="457200" y="274638"/>
            <a:ext cx="8229600" cy="986271"/>
          </a:xfrm>
        </p:spPr>
        <p:txBody>
          <a:bodyPr>
            <a:normAutofit/>
          </a:bodyPr>
          <a:lstStyle/>
          <a:p>
            <a:r>
              <a:rPr lang="en-GB" sz="2800" dirty="0"/>
              <a:t>The SFC-IO model: TranSim (Transition Simulation)</a:t>
            </a:r>
            <a:br>
              <a:rPr lang="en-GB" sz="2800" dirty="0"/>
            </a:br>
            <a:endParaRPr lang="en-GB" sz="2800" dirty="0"/>
          </a:p>
        </p:txBody>
      </p:sp>
      <p:pic>
        <p:nvPicPr>
          <p:cNvPr id="8" name="Picture 7">
            <a:extLst>
              <a:ext uri="{FF2B5EF4-FFF2-40B4-BE49-F238E27FC236}">
                <a16:creationId xmlns:a16="http://schemas.microsoft.com/office/drawing/2014/main" id="{CB1A004C-D924-458F-A135-627F760F4570}"/>
              </a:ext>
            </a:extLst>
          </p:cNvPr>
          <p:cNvPicPr>
            <a:picLocks noChangeAspect="1"/>
          </p:cNvPicPr>
          <p:nvPr/>
        </p:nvPicPr>
        <p:blipFill>
          <a:blip r:embed="rId3"/>
          <a:stretch>
            <a:fillRect/>
          </a:stretch>
        </p:blipFill>
        <p:spPr>
          <a:xfrm>
            <a:off x="214569" y="1260909"/>
            <a:ext cx="8714862" cy="5292000"/>
          </a:xfrm>
          <a:prstGeom prst="rect">
            <a:avLst/>
          </a:prstGeom>
        </p:spPr>
      </p:pic>
      <p:sp>
        <p:nvSpPr>
          <p:cNvPr id="7" name="Rectangle 6">
            <a:extLst>
              <a:ext uri="{FF2B5EF4-FFF2-40B4-BE49-F238E27FC236}">
                <a16:creationId xmlns:a16="http://schemas.microsoft.com/office/drawing/2014/main" id="{BD0625CD-CF5E-481B-869B-3022A409F600}"/>
              </a:ext>
            </a:extLst>
          </p:cNvPr>
          <p:cNvSpPr/>
          <p:nvPr/>
        </p:nvSpPr>
        <p:spPr>
          <a:xfrm>
            <a:off x="2093495" y="2394284"/>
            <a:ext cx="5199641" cy="4189077"/>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233C438-EDFA-47C8-A030-789E54D18BD0}"/>
              </a:ext>
            </a:extLst>
          </p:cNvPr>
          <p:cNvSpPr/>
          <p:nvPr/>
        </p:nvSpPr>
        <p:spPr>
          <a:xfrm>
            <a:off x="3842085" y="2094211"/>
            <a:ext cx="1548062" cy="300073"/>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E29A91F1-39A4-43E4-9CE9-DEB38E1C93E0}"/>
              </a:ext>
            </a:extLst>
          </p:cNvPr>
          <p:cNvSpPr/>
          <p:nvPr/>
        </p:nvSpPr>
        <p:spPr>
          <a:xfrm>
            <a:off x="7296151" y="1085504"/>
            <a:ext cx="1847850" cy="564281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375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6285-8CD6-4B56-9683-7B0C8E577805}"/>
              </a:ext>
            </a:extLst>
          </p:cNvPr>
          <p:cNvSpPr>
            <a:spLocks noGrp="1"/>
          </p:cNvSpPr>
          <p:nvPr>
            <p:ph type="title"/>
          </p:nvPr>
        </p:nvSpPr>
        <p:spPr/>
        <p:txBody>
          <a:bodyPr>
            <a:normAutofit/>
          </a:bodyPr>
          <a:lstStyle/>
          <a:p>
            <a:r>
              <a:rPr lang="en-GB" sz="2800" dirty="0"/>
              <a:t>The model: banks</a:t>
            </a:r>
            <a:br>
              <a:rPr lang="en-GB" sz="2800" dirty="0"/>
            </a:br>
            <a:endParaRPr lang="en-GB" sz="2800" dirty="0"/>
          </a:p>
        </p:txBody>
      </p:sp>
      <p:sp>
        <p:nvSpPr>
          <p:cNvPr id="3" name="Content Placeholder 2">
            <a:extLst>
              <a:ext uri="{FF2B5EF4-FFF2-40B4-BE49-F238E27FC236}">
                <a16:creationId xmlns:a16="http://schemas.microsoft.com/office/drawing/2014/main" id="{62E235CC-CFFA-467C-BC75-B6BBBEB95479}"/>
              </a:ext>
            </a:extLst>
          </p:cNvPr>
          <p:cNvSpPr>
            <a:spLocks noGrp="1"/>
          </p:cNvSpPr>
          <p:nvPr>
            <p:ph idx="1"/>
          </p:nvPr>
        </p:nvSpPr>
        <p:spPr/>
        <p:txBody>
          <a:bodyPr>
            <a:normAutofit fontScale="70000" lnSpcReduction="20000"/>
          </a:bodyPr>
          <a:lstStyle/>
          <a:p>
            <a:pPr marL="457200" indent="-457200">
              <a:lnSpc>
                <a:spcPct val="120000"/>
              </a:lnSpc>
              <a:buFont typeface="Arial" panose="020B0604020202020204" pitchFamily="34" charset="0"/>
              <a:buChar char="•"/>
            </a:pPr>
            <a:r>
              <a:rPr lang="en-GB" dirty="0"/>
              <a:t>Banks lending creates deposits, banks charge interest on loans and pay interest on deposits. </a:t>
            </a:r>
          </a:p>
          <a:p>
            <a:pPr marL="457200" indent="-457200">
              <a:lnSpc>
                <a:spcPct val="120000"/>
              </a:lnSpc>
              <a:buFont typeface="Arial" panose="020B0604020202020204" pitchFamily="34" charset="0"/>
              <a:buChar char="•"/>
            </a:pPr>
            <a:r>
              <a:rPr lang="en-GB" dirty="0"/>
              <a:t>Banks set the loan deposit spread in order to achieve a particular capital adequacy ratio (approximately 10%). </a:t>
            </a:r>
          </a:p>
          <a:p>
            <a:pPr marL="457200" indent="-457200">
              <a:lnSpc>
                <a:spcPct val="120000"/>
              </a:lnSpc>
              <a:buFont typeface="Arial" panose="020B0604020202020204" pitchFamily="34" charset="0"/>
              <a:buChar char="•"/>
            </a:pPr>
            <a:r>
              <a:rPr lang="en-GB" dirty="0"/>
              <a:t>An increase in loans default by firms leads to an reduction in capital adequacy ratio and so an increase in interest rates on loans.</a:t>
            </a:r>
          </a:p>
          <a:p>
            <a:pPr marL="457200" indent="-457200">
              <a:lnSpc>
                <a:spcPct val="120000"/>
              </a:lnSpc>
              <a:buFont typeface="Arial" panose="020B0604020202020204" pitchFamily="34" charset="0"/>
              <a:buChar char="•"/>
            </a:pPr>
            <a:r>
              <a:rPr lang="en-GB" dirty="0"/>
              <a:t>Banks also adjust the interest rate on loans to individual sectors, depending on the expected default rate on loans in each sector: </a:t>
            </a:r>
          </a:p>
          <a:p>
            <a:pPr algn="ctr">
              <a:lnSpc>
                <a:spcPct val="120000"/>
              </a:lnSpc>
              <a:spcBef>
                <a:spcPts val="1800"/>
              </a:spcBef>
              <a:spcAft>
                <a:spcPts val="1800"/>
              </a:spcAft>
            </a:pPr>
            <a:r>
              <a:rPr lang="en-GB" dirty="0"/>
              <a:t>r</a:t>
            </a:r>
            <a:r>
              <a:rPr lang="en-GB" baseline="-25000" dirty="0"/>
              <a:t>L j</a:t>
            </a:r>
            <a:r>
              <a:rPr lang="en-GB" dirty="0"/>
              <a:t> = r</a:t>
            </a:r>
            <a:r>
              <a:rPr lang="en-GB" baseline="-25000" dirty="0"/>
              <a:t>M</a:t>
            </a:r>
            <a:r>
              <a:rPr lang="en-GB" dirty="0"/>
              <a:t> + spread</a:t>
            </a:r>
            <a:r>
              <a:rPr lang="en-GB" baseline="-25000" dirty="0"/>
              <a:t>bank </a:t>
            </a:r>
            <a:r>
              <a:rPr lang="en-GB" dirty="0"/>
              <a:t>+ spread </a:t>
            </a:r>
            <a:r>
              <a:rPr lang="en-GB" baseline="-25000" dirty="0"/>
              <a:t>j</a:t>
            </a:r>
            <a:endParaRPr lang="en-GB" dirty="0"/>
          </a:p>
          <a:p>
            <a:pPr marL="457200" indent="-457200">
              <a:lnSpc>
                <a:spcPct val="120000"/>
              </a:lnSpc>
              <a:buFont typeface="Arial" panose="020B0604020202020204" pitchFamily="34" charset="0"/>
              <a:buChar char="•"/>
            </a:pPr>
            <a:r>
              <a:rPr lang="en-GB" dirty="0"/>
              <a:t>Firm default rate is a non linear function of debt burden (ratio of sector’s interest and principal payments to income net of production costs). </a:t>
            </a:r>
          </a:p>
          <a:p>
            <a:pPr>
              <a:lnSpc>
                <a:spcPct val="120000"/>
              </a:lnSpc>
            </a:pPr>
            <a:endParaRPr lang="en-GB" dirty="0"/>
          </a:p>
        </p:txBody>
      </p:sp>
    </p:spTree>
    <p:extLst>
      <p:ext uri="{BB962C8B-B14F-4D97-AF65-F5344CB8AC3E}">
        <p14:creationId xmlns:p14="http://schemas.microsoft.com/office/powerpoint/2010/main" val="3860745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C49813-A166-47D3-A3CE-A32985824DE3}"/>
              </a:ext>
            </a:extLst>
          </p:cNvPr>
          <p:cNvSpPr>
            <a:spLocks noGrp="1"/>
          </p:cNvSpPr>
          <p:nvPr>
            <p:ph idx="1"/>
          </p:nvPr>
        </p:nvSpPr>
        <p:spPr/>
        <p:txBody>
          <a:bodyPr/>
          <a:lstStyle/>
          <a:p>
            <a:endParaRPr lang="en-GB" dirty="0"/>
          </a:p>
        </p:txBody>
      </p:sp>
      <p:sp>
        <p:nvSpPr>
          <p:cNvPr id="6" name="TextBox 5">
            <a:extLst>
              <a:ext uri="{FF2B5EF4-FFF2-40B4-BE49-F238E27FC236}">
                <a16:creationId xmlns:a16="http://schemas.microsoft.com/office/drawing/2014/main" id="{94098121-3003-4ED4-B524-9D561CFD9081}"/>
              </a:ext>
            </a:extLst>
          </p:cNvPr>
          <p:cNvSpPr txBox="1"/>
          <p:nvPr/>
        </p:nvSpPr>
        <p:spPr>
          <a:xfrm>
            <a:off x="457200" y="274638"/>
            <a:ext cx="8229600" cy="523220"/>
          </a:xfrm>
          <a:prstGeom prst="rect">
            <a:avLst/>
          </a:prstGeom>
          <a:noFill/>
        </p:spPr>
        <p:txBody>
          <a:bodyPr wrap="square" rtlCol="0">
            <a:spAutoFit/>
          </a:bodyPr>
          <a:lstStyle/>
          <a:p>
            <a:r>
              <a:rPr lang="en-GB" sz="2800" dirty="0"/>
              <a:t>Illustrative bank sector balance sheet</a:t>
            </a:r>
          </a:p>
        </p:txBody>
      </p:sp>
      <p:pic>
        <p:nvPicPr>
          <p:cNvPr id="9" name="Picture 8">
            <a:extLst>
              <a:ext uri="{FF2B5EF4-FFF2-40B4-BE49-F238E27FC236}">
                <a16:creationId xmlns:a16="http://schemas.microsoft.com/office/drawing/2014/main" id="{42569168-83E8-48A8-BADD-48E483B812A7}"/>
              </a:ext>
            </a:extLst>
          </p:cNvPr>
          <p:cNvPicPr>
            <a:picLocks noChangeAspect="1"/>
          </p:cNvPicPr>
          <p:nvPr/>
        </p:nvPicPr>
        <p:blipFill>
          <a:blip r:embed="rId2"/>
          <a:stretch>
            <a:fillRect/>
          </a:stretch>
        </p:blipFill>
        <p:spPr>
          <a:xfrm>
            <a:off x="652" y="888358"/>
            <a:ext cx="9142696" cy="5969642"/>
          </a:xfrm>
          <a:prstGeom prst="rect">
            <a:avLst/>
          </a:prstGeom>
        </p:spPr>
      </p:pic>
    </p:spTree>
    <p:extLst>
      <p:ext uri="{BB962C8B-B14F-4D97-AF65-F5344CB8AC3E}">
        <p14:creationId xmlns:p14="http://schemas.microsoft.com/office/powerpoint/2010/main" val="3693241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B5A8-D22E-4044-884B-995CE6C21B94}"/>
              </a:ext>
            </a:extLst>
          </p:cNvPr>
          <p:cNvSpPr>
            <a:spLocks noGrp="1"/>
          </p:cNvSpPr>
          <p:nvPr>
            <p:ph type="title"/>
          </p:nvPr>
        </p:nvSpPr>
        <p:spPr>
          <a:xfrm>
            <a:off x="457200" y="274638"/>
            <a:ext cx="8229600" cy="986271"/>
          </a:xfrm>
        </p:spPr>
        <p:txBody>
          <a:bodyPr>
            <a:normAutofit/>
          </a:bodyPr>
          <a:lstStyle/>
          <a:p>
            <a:r>
              <a:rPr lang="en-GB" sz="2800" dirty="0"/>
              <a:t>The SFC-IO model: TranSim (Transition Simulation)</a:t>
            </a:r>
            <a:br>
              <a:rPr lang="en-GB" sz="2800" dirty="0"/>
            </a:br>
            <a:endParaRPr lang="en-GB" sz="2800" dirty="0"/>
          </a:p>
        </p:txBody>
      </p:sp>
      <p:pic>
        <p:nvPicPr>
          <p:cNvPr id="8" name="Picture 7">
            <a:extLst>
              <a:ext uri="{FF2B5EF4-FFF2-40B4-BE49-F238E27FC236}">
                <a16:creationId xmlns:a16="http://schemas.microsoft.com/office/drawing/2014/main" id="{CB1A004C-D924-458F-A135-627F760F4570}"/>
              </a:ext>
            </a:extLst>
          </p:cNvPr>
          <p:cNvPicPr>
            <a:picLocks noChangeAspect="1"/>
          </p:cNvPicPr>
          <p:nvPr/>
        </p:nvPicPr>
        <p:blipFill>
          <a:blip r:embed="rId3"/>
          <a:stretch>
            <a:fillRect/>
          </a:stretch>
        </p:blipFill>
        <p:spPr>
          <a:xfrm>
            <a:off x="214569" y="1260909"/>
            <a:ext cx="8714862" cy="5292000"/>
          </a:xfrm>
          <a:prstGeom prst="rect">
            <a:avLst/>
          </a:prstGeom>
        </p:spPr>
      </p:pic>
    </p:spTree>
    <p:extLst>
      <p:ext uri="{BB962C8B-B14F-4D97-AF65-F5344CB8AC3E}">
        <p14:creationId xmlns:p14="http://schemas.microsoft.com/office/powerpoint/2010/main" val="2954760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26A1B5-9431-4817-A37D-7B2F476A1F62}"/>
              </a:ext>
            </a:extLst>
          </p:cNvPr>
          <p:cNvSpPr>
            <a:spLocks noGrp="1"/>
          </p:cNvSpPr>
          <p:nvPr>
            <p:ph type="title"/>
          </p:nvPr>
        </p:nvSpPr>
        <p:spPr/>
        <p:txBody>
          <a:bodyPr>
            <a:normAutofit/>
          </a:bodyPr>
          <a:lstStyle/>
          <a:p>
            <a:r>
              <a:rPr lang="en-GB" sz="2800" b="0" dirty="0"/>
              <a:t>3. Model simulation results</a:t>
            </a:r>
            <a:endParaRPr lang="en-GB" sz="2800" dirty="0"/>
          </a:p>
        </p:txBody>
      </p:sp>
      <p:sp>
        <p:nvSpPr>
          <p:cNvPr id="5" name="Text Placeholder 4">
            <a:extLst>
              <a:ext uri="{FF2B5EF4-FFF2-40B4-BE49-F238E27FC236}">
                <a16:creationId xmlns:a16="http://schemas.microsoft.com/office/drawing/2014/main" id="{A25B7983-1309-43AA-A99C-FED4601335AA}"/>
              </a:ext>
            </a:extLst>
          </p:cNvPr>
          <p:cNvSpPr>
            <a:spLocks noGrp="1"/>
          </p:cNvSpPr>
          <p:nvPr>
            <p:ph type="body" idx="1"/>
          </p:nvPr>
        </p:nvSpPr>
        <p:spPr/>
        <p:txBody>
          <a:bodyPr/>
          <a:lstStyle/>
          <a:p>
            <a:r>
              <a:rPr lang="en-GB" sz="2000" b="0" dirty="0"/>
              <a:t>The TranSim model: An SFC-IO model for the study of transition risks</a:t>
            </a:r>
            <a:endParaRPr lang="en-GB" dirty="0"/>
          </a:p>
        </p:txBody>
      </p:sp>
    </p:spTree>
    <p:extLst>
      <p:ext uri="{BB962C8B-B14F-4D97-AF65-F5344CB8AC3E}">
        <p14:creationId xmlns:p14="http://schemas.microsoft.com/office/powerpoint/2010/main" val="3212444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55787D-95BF-4541-A6CE-7F856A5A0BE7}"/>
              </a:ext>
            </a:extLst>
          </p:cNvPr>
          <p:cNvSpPr>
            <a:spLocks noGrp="1"/>
          </p:cNvSpPr>
          <p:nvPr>
            <p:ph type="title"/>
          </p:nvPr>
        </p:nvSpPr>
        <p:spPr/>
        <p:txBody>
          <a:bodyPr>
            <a:normAutofit/>
          </a:bodyPr>
          <a:lstStyle/>
          <a:p>
            <a:r>
              <a:rPr lang="en-GB" sz="2800" dirty="0"/>
              <a:t>Energy sector impacts (15 year transition)</a:t>
            </a:r>
            <a:br>
              <a:rPr lang="en-GB" sz="2800" dirty="0"/>
            </a:br>
            <a:endParaRPr lang="en-GB" sz="2800" dirty="0"/>
          </a:p>
        </p:txBody>
      </p:sp>
      <p:pic>
        <p:nvPicPr>
          <p:cNvPr id="8" name="Picture 7">
            <a:extLst>
              <a:ext uri="{FF2B5EF4-FFF2-40B4-BE49-F238E27FC236}">
                <a16:creationId xmlns:a16="http://schemas.microsoft.com/office/drawing/2014/main" id="{8B25EDF0-2504-7CF2-66F7-CB29AC243E38}"/>
              </a:ext>
            </a:extLst>
          </p:cNvPr>
          <p:cNvPicPr>
            <a:picLocks noChangeAspect="1"/>
          </p:cNvPicPr>
          <p:nvPr/>
        </p:nvPicPr>
        <p:blipFill>
          <a:blip r:embed="rId3"/>
          <a:stretch>
            <a:fillRect/>
          </a:stretch>
        </p:blipFill>
        <p:spPr>
          <a:xfrm>
            <a:off x="11797" y="1322352"/>
            <a:ext cx="9120406" cy="5535648"/>
          </a:xfrm>
          <a:prstGeom prst="rect">
            <a:avLst/>
          </a:prstGeom>
        </p:spPr>
      </p:pic>
    </p:spTree>
    <p:extLst>
      <p:ext uri="{BB962C8B-B14F-4D97-AF65-F5344CB8AC3E}">
        <p14:creationId xmlns:p14="http://schemas.microsoft.com/office/powerpoint/2010/main" val="2498607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6B196-701E-1489-C046-BD45F9FF67F6}"/>
              </a:ext>
            </a:extLst>
          </p:cNvPr>
          <p:cNvSpPr>
            <a:spLocks noGrp="1"/>
          </p:cNvSpPr>
          <p:nvPr>
            <p:ph type="title"/>
          </p:nvPr>
        </p:nvSpPr>
        <p:spPr/>
        <p:txBody>
          <a:bodyPr/>
          <a:lstStyle/>
          <a:p>
            <a:r>
              <a:rPr lang="en-GB" dirty="0"/>
              <a:t>Total system EROI</a:t>
            </a:r>
            <a:br>
              <a:rPr lang="en-GB" dirty="0"/>
            </a:br>
            <a:endParaRPr lang="en-GB" dirty="0"/>
          </a:p>
        </p:txBody>
      </p:sp>
      <p:graphicFrame>
        <p:nvGraphicFramePr>
          <p:cNvPr id="4" name="Chart 3">
            <a:extLst>
              <a:ext uri="{FF2B5EF4-FFF2-40B4-BE49-F238E27FC236}">
                <a16:creationId xmlns:a16="http://schemas.microsoft.com/office/drawing/2014/main" id="{B1A5E789-A0E1-49C3-8FEB-6A01B8AFE59D}"/>
              </a:ext>
            </a:extLst>
          </p:cNvPr>
          <p:cNvGraphicFramePr>
            <a:graphicFrameLocks/>
          </p:cNvGraphicFramePr>
          <p:nvPr>
            <p:extLst>
              <p:ext uri="{D42A27DB-BD31-4B8C-83A1-F6EECF244321}">
                <p14:modId xmlns:p14="http://schemas.microsoft.com/office/powerpoint/2010/main" val="2863182524"/>
              </p:ext>
            </p:extLst>
          </p:nvPr>
        </p:nvGraphicFramePr>
        <p:xfrm>
          <a:off x="200417" y="1263262"/>
          <a:ext cx="8636694" cy="5225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633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D7B67C-2279-BE77-14A5-B7FBFEE91FE7}"/>
              </a:ext>
            </a:extLst>
          </p:cNvPr>
          <p:cNvSpPr>
            <a:spLocks noGrp="1"/>
          </p:cNvSpPr>
          <p:nvPr>
            <p:ph type="title"/>
          </p:nvPr>
        </p:nvSpPr>
        <p:spPr/>
        <p:txBody>
          <a:bodyPr>
            <a:normAutofit/>
          </a:bodyPr>
          <a:lstStyle/>
          <a:p>
            <a:r>
              <a:rPr lang="en-GB" sz="2800" dirty="0"/>
              <a:t>Presentation outline </a:t>
            </a:r>
            <a:br>
              <a:rPr lang="en-GB" sz="2800" dirty="0"/>
            </a:br>
            <a:endParaRPr lang="en-GB" sz="2800" dirty="0"/>
          </a:p>
        </p:txBody>
      </p:sp>
      <p:sp>
        <p:nvSpPr>
          <p:cNvPr id="5" name="Content Placeholder 4">
            <a:extLst>
              <a:ext uri="{FF2B5EF4-FFF2-40B4-BE49-F238E27FC236}">
                <a16:creationId xmlns:a16="http://schemas.microsoft.com/office/drawing/2014/main" id="{9C442311-367A-9058-6588-3BFF751C33A0}"/>
              </a:ext>
            </a:extLst>
          </p:cNvPr>
          <p:cNvSpPr>
            <a:spLocks noGrp="1"/>
          </p:cNvSpPr>
          <p:nvPr>
            <p:ph idx="1"/>
          </p:nvPr>
        </p:nvSpPr>
        <p:spPr/>
        <p:txBody>
          <a:bodyPr>
            <a:normAutofit/>
          </a:bodyPr>
          <a:lstStyle/>
          <a:p>
            <a:pPr marL="514350" indent="-514350">
              <a:spcBef>
                <a:spcPts val="1200"/>
              </a:spcBef>
              <a:spcAft>
                <a:spcPts val="1200"/>
              </a:spcAft>
              <a:buAutoNum type="arabicPeriod"/>
            </a:pPr>
            <a:r>
              <a:rPr lang="en-GB" sz="2400" b="0" dirty="0"/>
              <a:t>Background information and research question.</a:t>
            </a:r>
          </a:p>
          <a:p>
            <a:pPr marL="514350" indent="-514350">
              <a:spcBef>
                <a:spcPts val="1200"/>
              </a:spcBef>
              <a:spcAft>
                <a:spcPts val="1200"/>
              </a:spcAft>
              <a:buAutoNum type="arabicPeriod"/>
            </a:pPr>
            <a:r>
              <a:rPr lang="en-GB" sz="2400" b="0" dirty="0"/>
              <a:t>The Stock-Flow Consistent, (SFC</a:t>
            </a:r>
            <a:r>
              <a:rPr lang="en-GB" sz="2400" dirty="0"/>
              <a:t>) Input-Output model </a:t>
            </a:r>
            <a:r>
              <a:rPr lang="en-GB" sz="2400" b="0" dirty="0"/>
              <a:t>TranSim</a:t>
            </a:r>
            <a:r>
              <a:rPr lang="en-GB" sz="2400" dirty="0"/>
              <a:t> (TRANsition SIMulation).</a:t>
            </a:r>
            <a:endParaRPr lang="en-GB" sz="2400" b="0" dirty="0"/>
          </a:p>
          <a:p>
            <a:pPr marL="514350" indent="-514350">
              <a:spcBef>
                <a:spcPts val="1200"/>
              </a:spcBef>
              <a:spcAft>
                <a:spcPts val="1200"/>
              </a:spcAft>
              <a:buAutoNum type="arabicPeriod"/>
            </a:pPr>
            <a:r>
              <a:rPr lang="en-GB" sz="2400" b="0" dirty="0"/>
              <a:t>Model simulation results.</a:t>
            </a:r>
            <a:endParaRPr lang="en-GB" sz="2400" dirty="0"/>
          </a:p>
          <a:p>
            <a:pPr marL="514350" indent="-514350">
              <a:spcBef>
                <a:spcPts val="1200"/>
              </a:spcBef>
              <a:spcAft>
                <a:spcPts val="1200"/>
              </a:spcAft>
              <a:buAutoNum type="arabicPeriod"/>
            </a:pPr>
            <a:r>
              <a:rPr lang="en-GB" sz="2400" dirty="0"/>
              <a:t>Conclusions and policy implications.</a:t>
            </a:r>
          </a:p>
        </p:txBody>
      </p:sp>
    </p:spTree>
    <p:extLst>
      <p:ext uri="{BB962C8B-B14F-4D97-AF65-F5344CB8AC3E}">
        <p14:creationId xmlns:p14="http://schemas.microsoft.com/office/powerpoint/2010/main" val="1383168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CEBD64-8581-2308-C538-B7E6C27D2DA9}"/>
              </a:ext>
            </a:extLst>
          </p:cNvPr>
          <p:cNvPicPr>
            <a:picLocks noChangeAspect="1"/>
          </p:cNvPicPr>
          <p:nvPr/>
        </p:nvPicPr>
        <p:blipFill>
          <a:blip r:embed="rId3"/>
          <a:stretch>
            <a:fillRect/>
          </a:stretch>
        </p:blipFill>
        <p:spPr>
          <a:xfrm>
            <a:off x="20942" y="1316256"/>
            <a:ext cx="9102117" cy="5541744"/>
          </a:xfrm>
          <a:prstGeom prst="rect">
            <a:avLst/>
          </a:prstGeom>
        </p:spPr>
      </p:pic>
      <p:sp>
        <p:nvSpPr>
          <p:cNvPr id="9" name="Title 3">
            <a:extLst>
              <a:ext uri="{FF2B5EF4-FFF2-40B4-BE49-F238E27FC236}">
                <a16:creationId xmlns:a16="http://schemas.microsoft.com/office/drawing/2014/main" id="{DD419026-76CF-4533-8142-9B3A4112F4DB}"/>
              </a:ext>
            </a:extLst>
          </p:cNvPr>
          <p:cNvSpPr>
            <a:spLocks noGrp="1"/>
          </p:cNvSpPr>
          <p:nvPr>
            <p:ph type="title"/>
          </p:nvPr>
        </p:nvSpPr>
        <p:spPr>
          <a:xfrm>
            <a:off x="457200" y="274638"/>
            <a:ext cx="8229600" cy="1143000"/>
          </a:xfrm>
        </p:spPr>
        <p:txBody>
          <a:bodyPr>
            <a:normAutofit/>
          </a:bodyPr>
          <a:lstStyle/>
          <a:p>
            <a:r>
              <a:rPr lang="en-GB" sz="2800" dirty="0"/>
              <a:t>Energy sector/financial impacts (15 year transition)</a:t>
            </a:r>
            <a:br>
              <a:rPr lang="en-GB" sz="2800" dirty="0"/>
            </a:br>
            <a:endParaRPr lang="en-GB" sz="2800" dirty="0"/>
          </a:p>
        </p:txBody>
      </p:sp>
      <p:cxnSp>
        <p:nvCxnSpPr>
          <p:cNvPr id="5" name="Straight Connector 4">
            <a:extLst>
              <a:ext uri="{FF2B5EF4-FFF2-40B4-BE49-F238E27FC236}">
                <a16:creationId xmlns:a16="http://schemas.microsoft.com/office/drawing/2014/main" id="{2782A3F1-287F-3034-2C60-73600661579B}"/>
              </a:ext>
            </a:extLst>
          </p:cNvPr>
          <p:cNvCxnSpPr/>
          <p:nvPr/>
        </p:nvCxnSpPr>
        <p:spPr>
          <a:xfrm>
            <a:off x="4961262" y="5587638"/>
            <a:ext cx="3888000" cy="0"/>
          </a:xfrm>
          <a:prstGeom prst="line">
            <a:avLst/>
          </a:prstGeom>
          <a:ln w="12700">
            <a:solidFill>
              <a:schemeClr val="tx1"/>
            </a:solidFill>
            <a:prstDash val="dash"/>
          </a:ln>
          <a:effectLst/>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F54B1F2E-D932-3BE9-9D97-EF03CAA91382}"/>
              </a:ext>
            </a:extLst>
          </p:cNvPr>
          <p:cNvCxnSpPr/>
          <p:nvPr/>
        </p:nvCxnSpPr>
        <p:spPr>
          <a:xfrm>
            <a:off x="4964847" y="1943501"/>
            <a:ext cx="3888000" cy="0"/>
          </a:xfrm>
          <a:prstGeom prst="line">
            <a:avLst/>
          </a:prstGeom>
          <a:ln w="12700">
            <a:solidFill>
              <a:schemeClr val="tx1"/>
            </a:solidFill>
            <a:prstDash val="dash"/>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91701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8255D25-6B38-ADF1-D39E-1E2A39DBF870}"/>
              </a:ext>
            </a:extLst>
          </p:cNvPr>
          <p:cNvPicPr>
            <a:picLocks noChangeAspect="1"/>
          </p:cNvPicPr>
          <p:nvPr/>
        </p:nvPicPr>
        <p:blipFill>
          <a:blip r:embed="rId3"/>
          <a:stretch>
            <a:fillRect/>
          </a:stretch>
        </p:blipFill>
        <p:spPr>
          <a:xfrm>
            <a:off x="35787" y="1329545"/>
            <a:ext cx="9108213" cy="5499069"/>
          </a:xfrm>
          <a:prstGeom prst="rect">
            <a:avLst/>
          </a:prstGeom>
        </p:spPr>
      </p:pic>
      <p:sp>
        <p:nvSpPr>
          <p:cNvPr id="6" name="Title 1">
            <a:extLst>
              <a:ext uri="{FF2B5EF4-FFF2-40B4-BE49-F238E27FC236}">
                <a16:creationId xmlns:a16="http://schemas.microsoft.com/office/drawing/2014/main" id="{89C8DF31-6630-FD1F-404C-9DDF258BEBFF}"/>
              </a:ext>
            </a:extLst>
          </p:cNvPr>
          <p:cNvSpPr>
            <a:spLocks noGrp="1"/>
          </p:cNvSpPr>
          <p:nvPr>
            <p:ph type="title"/>
          </p:nvPr>
        </p:nvSpPr>
        <p:spPr>
          <a:xfrm>
            <a:off x="457200" y="274638"/>
            <a:ext cx="8229600" cy="1143000"/>
          </a:xfrm>
        </p:spPr>
        <p:txBody>
          <a:bodyPr>
            <a:normAutofit/>
          </a:bodyPr>
          <a:lstStyle/>
          <a:p>
            <a:r>
              <a:rPr lang="en-GB" sz="2800" dirty="0"/>
              <a:t>Macroeconomic impacts (15 year transition)</a:t>
            </a:r>
            <a:br>
              <a:rPr lang="en-GB" sz="2800" dirty="0"/>
            </a:br>
            <a:endParaRPr lang="en-GB" sz="2800" dirty="0"/>
          </a:p>
        </p:txBody>
      </p:sp>
      <p:cxnSp>
        <p:nvCxnSpPr>
          <p:cNvPr id="7" name="Straight Connector 6">
            <a:extLst>
              <a:ext uri="{FF2B5EF4-FFF2-40B4-BE49-F238E27FC236}">
                <a16:creationId xmlns:a16="http://schemas.microsoft.com/office/drawing/2014/main" id="{3D1F58DB-7051-831C-1D38-3586BA3DF8FC}"/>
              </a:ext>
            </a:extLst>
          </p:cNvPr>
          <p:cNvCxnSpPr/>
          <p:nvPr/>
        </p:nvCxnSpPr>
        <p:spPr>
          <a:xfrm>
            <a:off x="710085" y="4111052"/>
            <a:ext cx="8064000" cy="0"/>
          </a:xfrm>
          <a:prstGeom prst="line">
            <a:avLst/>
          </a:prstGeom>
          <a:ln w="19050">
            <a:solidFill>
              <a:schemeClr val="tx1"/>
            </a:solidFill>
            <a:prstDash val="dash"/>
          </a:ln>
          <a:effectLst/>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F611485A-2D06-5658-62DC-91518C3C76A2}"/>
              </a:ext>
            </a:extLst>
          </p:cNvPr>
          <p:cNvCxnSpPr/>
          <p:nvPr/>
        </p:nvCxnSpPr>
        <p:spPr>
          <a:xfrm>
            <a:off x="727345" y="4245676"/>
            <a:ext cx="8064000" cy="0"/>
          </a:xfrm>
          <a:prstGeom prst="line">
            <a:avLst/>
          </a:prstGeom>
          <a:ln w="19050">
            <a:solidFill>
              <a:schemeClr val="bg1">
                <a:lumMod val="50000"/>
              </a:schemeClr>
            </a:solidFill>
            <a:prstDash val="solid"/>
          </a:ln>
          <a:effectLst/>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0AF27F83-815F-D33F-AAE5-E72C8076325A}"/>
              </a:ext>
            </a:extLst>
          </p:cNvPr>
          <p:cNvCxnSpPr>
            <a:cxnSpLocks/>
            <a:stCxn id="9" idx="1"/>
          </p:cNvCxnSpPr>
          <p:nvPr/>
        </p:nvCxnSpPr>
        <p:spPr>
          <a:xfrm flipH="1">
            <a:off x="6694765" y="3208525"/>
            <a:ext cx="242566" cy="902527"/>
          </a:xfrm>
          <a:prstGeom prst="straightConnector1">
            <a:avLst/>
          </a:prstGeom>
          <a:ln w="6350">
            <a:tailEnd type="triangle"/>
          </a:ln>
          <a:effectLst/>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99F163A4-DB68-131F-773D-7221778A30E8}"/>
              </a:ext>
            </a:extLst>
          </p:cNvPr>
          <p:cNvCxnSpPr>
            <a:cxnSpLocks/>
          </p:cNvCxnSpPr>
          <p:nvPr/>
        </p:nvCxnSpPr>
        <p:spPr>
          <a:xfrm rot="5400000">
            <a:off x="-550455" y="3946632"/>
            <a:ext cx="4032000" cy="0"/>
          </a:xfrm>
          <a:prstGeom prst="line">
            <a:avLst/>
          </a:prstGeom>
          <a:ln w="15875">
            <a:solidFill>
              <a:schemeClr val="bg1">
                <a:lumMod val="50000"/>
              </a:schemeClr>
            </a:solidFill>
            <a:prstDash val="solid"/>
          </a:ln>
          <a:effectLst/>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5D94E718-85B5-5678-1360-76ACBE221ABB}"/>
              </a:ext>
            </a:extLst>
          </p:cNvPr>
          <p:cNvCxnSpPr>
            <a:cxnSpLocks/>
          </p:cNvCxnSpPr>
          <p:nvPr/>
        </p:nvCxnSpPr>
        <p:spPr>
          <a:xfrm rot="5400000">
            <a:off x="781480" y="3950808"/>
            <a:ext cx="4032000" cy="0"/>
          </a:xfrm>
          <a:prstGeom prst="line">
            <a:avLst/>
          </a:prstGeom>
          <a:ln w="15875">
            <a:solidFill>
              <a:schemeClr val="bg1">
                <a:lumMod val="50000"/>
              </a:schemeClr>
            </a:solidFill>
            <a:prstDash val="solid"/>
          </a:ln>
          <a:effectLst/>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2993200B-9962-AC44-10A0-C454450BEAEC}"/>
              </a:ext>
            </a:extLst>
          </p:cNvPr>
          <p:cNvSpPr txBox="1"/>
          <p:nvPr/>
        </p:nvSpPr>
        <p:spPr>
          <a:xfrm>
            <a:off x="1645486" y="5557543"/>
            <a:ext cx="350728" cy="369332"/>
          </a:xfrm>
          <a:prstGeom prst="rect">
            <a:avLst/>
          </a:prstGeom>
          <a:solidFill>
            <a:schemeClr val="bg1"/>
          </a:solidFill>
          <a:ln>
            <a:solidFill>
              <a:schemeClr val="tx1"/>
            </a:solidFill>
          </a:ln>
        </p:spPr>
        <p:txBody>
          <a:bodyPr wrap="square" rtlCol="0">
            <a:spAutoFit/>
          </a:bodyPr>
          <a:lstStyle/>
          <a:p>
            <a:pPr algn="ctr"/>
            <a:r>
              <a:rPr lang="en-GB" dirty="0"/>
              <a:t>1</a:t>
            </a:r>
          </a:p>
        </p:txBody>
      </p:sp>
      <p:sp>
        <p:nvSpPr>
          <p:cNvPr id="22" name="TextBox 21">
            <a:extLst>
              <a:ext uri="{FF2B5EF4-FFF2-40B4-BE49-F238E27FC236}">
                <a16:creationId xmlns:a16="http://schemas.microsoft.com/office/drawing/2014/main" id="{97443978-7E6B-B739-A3C8-F8BF243AB727}"/>
              </a:ext>
            </a:extLst>
          </p:cNvPr>
          <p:cNvSpPr txBox="1"/>
          <p:nvPr/>
        </p:nvSpPr>
        <p:spPr>
          <a:xfrm>
            <a:off x="2304792" y="5557543"/>
            <a:ext cx="350728" cy="369332"/>
          </a:xfrm>
          <a:prstGeom prst="rect">
            <a:avLst/>
          </a:prstGeom>
          <a:solidFill>
            <a:schemeClr val="bg1"/>
          </a:solidFill>
          <a:ln>
            <a:solidFill>
              <a:schemeClr val="tx1"/>
            </a:solidFill>
          </a:ln>
        </p:spPr>
        <p:txBody>
          <a:bodyPr wrap="square" rtlCol="0">
            <a:spAutoFit/>
          </a:bodyPr>
          <a:lstStyle/>
          <a:p>
            <a:pPr algn="ctr"/>
            <a:r>
              <a:rPr lang="en-GB" dirty="0"/>
              <a:t>2</a:t>
            </a:r>
          </a:p>
        </p:txBody>
      </p:sp>
      <p:sp>
        <p:nvSpPr>
          <p:cNvPr id="23" name="TextBox 22">
            <a:extLst>
              <a:ext uri="{FF2B5EF4-FFF2-40B4-BE49-F238E27FC236}">
                <a16:creationId xmlns:a16="http://schemas.microsoft.com/office/drawing/2014/main" id="{EE470DB8-5C31-E5AC-CD65-18AF89659D15}"/>
              </a:ext>
            </a:extLst>
          </p:cNvPr>
          <p:cNvSpPr txBox="1"/>
          <p:nvPr/>
        </p:nvSpPr>
        <p:spPr>
          <a:xfrm>
            <a:off x="3206664" y="5557543"/>
            <a:ext cx="350728" cy="369332"/>
          </a:xfrm>
          <a:prstGeom prst="rect">
            <a:avLst/>
          </a:prstGeom>
          <a:solidFill>
            <a:schemeClr val="bg1"/>
          </a:solidFill>
          <a:ln>
            <a:solidFill>
              <a:schemeClr val="tx1"/>
            </a:solidFill>
          </a:ln>
        </p:spPr>
        <p:txBody>
          <a:bodyPr wrap="square" rtlCol="0">
            <a:spAutoFit/>
          </a:bodyPr>
          <a:lstStyle/>
          <a:p>
            <a:pPr algn="ctr"/>
            <a:r>
              <a:rPr lang="en-GB" dirty="0"/>
              <a:t>3</a:t>
            </a:r>
          </a:p>
        </p:txBody>
      </p:sp>
      <p:sp>
        <p:nvSpPr>
          <p:cNvPr id="24" name="TextBox 23">
            <a:extLst>
              <a:ext uri="{FF2B5EF4-FFF2-40B4-BE49-F238E27FC236}">
                <a16:creationId xmlns:a16="http://schemas.microsoft.com/office/drawing/2014/main" id="{310CEA93-205B-0365-9146-C59E582E91D9}"/>
              </a:ext>
            </a:extLst>
          </p:cNvPr>
          <p:cNvSpPr txBox="1"/>
          <p:nvPr/>
        </p:nvSpPr>
        <p:spPr>
          <a:xfrm>
            <a:off x="5862181" y="5557543"/>
            <a:ext cx="350728" cy="369332"/>
          </a:xfrm>
          <a:prstGeom prst="rect">
            <a:avLst/>
          </a:prstGeom>
          <a:solidFill>
            <a:schemeClr val="bg1"/>
          </a:solidFill>
          <a:ln>
            <a:solidFill>
              <a:schemeClr val="tx1"/>
            </a:solidFill>
          </a:ln>
        </p:spPr>
        <p:txBody>
          <a:bodyPr wrap="square" rtlCol="0">
            <a:spAutoFit/>
          </a:bodyPr>
          <a:lstStyle/>
          <a:p>
            <a:pPr algn="ctr"/>
            <a:r>
              <a:rPr lang="en-GB" dirty="0"/>
              <a:t>4</a:t>
            </a:r>
          </a:p>
        </p:txBody>
      </p:sp>
      <p:sp>
        <p:nvSpPr>
          <p:cNvPr id="25" name="TextBox 24">
            <a:extLst>
              <a:ext uri="{FF2B5EF4-FFF2-40B4-BE49-F238E27FC236}">
                <a16:creationId xmlns:a16="http://schemas.microsoft.com/office/drawing/2014/main" id="{9C557254-E171-296E-3AF6-4480989889D6}"/>
              </a:ext>
            </a:extLst>
          </p:cNvPr>
          <p:cNvSpPr txBox="1"/>
          <p:nvPr/>
        </p:nvSpPr>
        <p:spPr>
          <a:xfrm>
            <a:off x="8208724" y="5561218"/>
            <a:ext cx="350728" cy="369332"/>
          </a:xfrm>
          <a:prstGeom prst="rect">
            <a:avLst/>
          </a:prstGeom>
          <a:solidFill>
            <a:schemeClr val="bg1"/>
          </a:solidFill>
          <a:ln>
            <a:solidFill>
              <a:schemeClr val="tx1"/>
            </a:solidFill>
          </a:ln>
        </p:spPr>
        <p:txBody>
          <a:bodyPr wrap="square" rtlCol="0">
            <a:spAutoFit/>
          </a:bodyPr>
          <a:lstStyle/>
          <a:p>
            <a:pPr algn="ctr"/>
            <a:r>
              <a:rPr lang="en-GB" dirty="0"/>
              <a:t>5</a:t>
            </a:r>
          </a:p>
        </p:txBody>
      </p:sp>
      <p:cxnSp>
        <p:nvCxnSpPr>
          <p:cNvPr id="29" name="Straight Connector 28">
            <a:extLst>
              <a:ext uri="{FF2B5EF4-FFF2-40B4-BE49-F238E27FC236}">
                <a16:creationId xmlns:a16="http://schemas.microsoft.com/office/drawing/2014/main" id="{DF685A17-3895-982F-986C-707107DEEBA8}"/>
              </a:ext>
            </a:extLst>
          </p:cNvPr>
          <p:cNvCxnSpPr>
            <a:cxnSpLocks/>
          </p:cNvCxnSpPr>
          <p:nvPr/>
        </p:nvCxnSpPr>
        <p:spPr>
          <a:xfrm rot="5400000">
            <a:off x="102987" y="3961246"/>
            <a:ext cx="4032000" cy="0"/>
          </a:xfrm>
          <a:prstGeom prst="line">
            <a:avLst/>
          </a:prstGeom>
          <a:ln w="15875">
            <a:solidFill>
              <a:schemeClr val="bg1">
                <a:lumMod val="50000"/>
              </a:schemeClr>
            </a:solidFill>
            <a:prstDash val="solid"/>
          </a:ln>
          <a:effectLst/>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46E5C84D-45CA-FD81-B126-5C0811453AF8}"/>
              </a:ext>
            </a:extLst>
          </p:cNvPr>
          <p:cNvCxnSpPr>
            <a:cxnSpLocks/>
          </p:cNvCxnSpPr>
          <p:nvPr/>
        </p:nvCxnSpPr>
        <p:spPr>
          <a:xfrm rot="5400000">
            <a:off x="1923436" y="3927843"/>
            <a:ext cx="4032000" cy="0"/>
          </a:xfrm>
          <a:prstGeom prst="line">
            <a:avLst/>
          </a:prstGeom>
          <a:ln w="15875">
            <a:solidFill>
              <a:schemeClr val="bg1">
                <a:lumMod val="50000"/>
              </a:schemeClr>
            </a:solidFill>
            <a:prstDash val="solid"/>
          </a:ln>
          <a:effectLst/>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FC986717-9F8A-F3D2-3413-61E0C707D037}"/>
              </a:ext>
            </a:extLst>
          </p:cNvPr>
          <p:cNvCxnSpPr>
            <a:cxnSpLocks/>
          </p:cNvCxnSpPr>
          <p:nvPr/>
        </p:nvCxnSpPr>
        <p:spPr>
          <a:xfrm rot="5400000">
            <a:off x="5958904" y="3954983"/>
            <a:ext cx="4032000" cy="0"/>
          </a:xfrm>
          <a:prstGeom prst="line">
            <a:avLst/>
          </a:prstGeom>
          <a:ln w="15875">
            <a:solidFill>
              <a:schemeClr val="bg1">
                <a:lumMod val="50000"/>
              </a:schemeClr>
            </a:solidFill>
            <a:prstDash val="solid"/>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C309E0C3-B66B-6BFA-3E4A-AFD2F344A79A}"/>
              </a:ext>
            </a:extLst>
          </p:cNvPr>
          <p:cNvSpPr txBox="1"/>
          <p:nvPr/>
        </p:nvSpPr>
        <p:spPr>
          <a:xfrm>
            <a:off x="6937331" y="2746860"/>
            <a:ext cx="1547453" cy="923330"/>
          </a:xfrm>
          <a:prstGeom prst="rect">
            <a:avLst/>
          </a:prstGeom>
          <a:solidFill>
            <a:schemeClr val="bg1"/>
          </a:solidFill>
          <a:ln>
            <a:solidFill>
              <a:schemeClr val="tx1"/>
            </a:solidFill>
          </a:ln>
        </p:spPr>
        <p:txBody>
          <a:bodyPr wrap="square" rtlCol="0">
            <a:spAutoFit/>
          </a:bodyPr>
          <a:lstStyle/>
          <a:p>
            <a:r>
              <a:rPr lang="en-GB" dirty="0"/>
              <a:t>1% steady state growth rate</a:t>
            </a:r>
          </a:p>
        </p:txBody>
      </p:sp>
      <p:sp>
        <p:nvSpPr>
          <p:cNvPr id="20" name="TextBox 19">
            <a:extLst>
              <a:ext uri="{FF2B5EF4-FFF2-40B4-BE49-F238E27FC236}">
                <a16:creationId xmlns:a16="http://schemas.microsoft.com/office/drawing/2014/main" id="{53AD370A-AA45-447E-C520-5475F029B4C7}"/>
              </a:ext>
            </a:extLst>
          </p:cNvPr>
          <p:cNvSpPr txBox="1"/>
          <p:nvPr/>
        </p:nvSpPr>
        <p:spPr>
          <a:xfrm>
            <a:off x="2513559" y="2189726"/>
            <a:ext cx="3628370" cy="369332"/>
          </a:xfrm>
          <a:prstGeom prst="rect">
            <a:avLst/>
          </a:prstGeom>
          <a:solidFill>
            <a:schemeClr val="bg1"/>
          </a:solidFill>
          <a:ln>
            <a:solidFill>
              <a:schemeClr val="tx1"/>
            </a:solidFill>
          </a:ln>
        </p:spPr>
        <p:txBody>
          <a:bodyPr wrap="square" rtlCol="0">
            <a:spAutoFit/>
          </a:bodyPr>
          <a:lstStyle/>
          <a:p>
            <a:r>
              <a:rPr lang="en-GB" dirty="0"/>
              <a:t>45% max investment growth rate</a:t>
            </a:r>
          </a:p>
        </p:txBody>
      </p:sp>
      <p:cxnSp>
        <p:nvCxnSpPr>
          <p:cNvPr id="33" name="Straight Arrow Connector 32">
            <a:extLst>
              <a:ext uri="{FF2B5EF4-FFF2-40B4-BE49-F238E27FC236}">
                <a16:creationId xmlns:a16="http://schemas.microsoft.com/office/drawing/2014/main" id="{AD468E5B-8B2F-98F2-3F6C-F8810399795C}"/>
              </a:ext>
            </a:extLst>
          </p:cNvPr>
          <p:cNvCxnSpPr>
            <a:cxnSpLocks/>
          </p:cNvCxnSpPr>
          <p:nvPr/>
        </p:nvCxnSpPr>
        <p:spPr>
          <a:xfrm flipH="1" flipV="1">
            <a:off x="1896510" y="2054268"/>
            <a:ext cx="604522" cy="358618"/>
          </a:xfrm>
          <a:prstGeom prst="straightConnector1">
            <a:avLst/>
          </a:prstGeom>
          <a:ln w="6350">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10685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8018B8-FC47-65F4-4E09-DFACF8F955D2}"/>
              </a:ext>
            </a:extLst>
          </p:cNvPr>
          <p:cNvPicPr>
            <a:picLocks noChangeAspect="1"/>
          </p:cNvPicPr>
          <p:nvPr/>
        </p:nvPicPr>
        <p:blipFill>
          <a:blip r:embed="rId3"/>
          <a:stretch>
            <a:fillRect/>
          </a:stretch>
        </p:blipFill>
        <p:spPr>
          <a:xfrm>
            <a:off x="20942" y="1322352"/>
            <a:ext cx="9102117" cy="5535648"/>
          </a:xfrm>
          <a:prstGeom prst="rect">
            <a:avLst/>
          </a:prstGeom>
        </p:spPr>
      </p:pic>
      <p:sp>
        <p:nvSpPr>
          <p:cNvPr id="2" name="Title 1">
            <a:extLst>
              <a:ext uri="{FF2B5EF4-FFF2-40B4-BE49-F238E27FC236}">
                <a16:creationId xmlns:a16="http://schemas.microsoft.com/office/drawing/2014/main" id="{FAB0C066-DB63-4642-A7BB-311904B2EE2D}"/>
              </a:ext>
            </a:extLst>
          </p:cNvPr>
          <p:cNvSpPr>
            <a:spLocks noGrp="1"/>
          </p:cNvSpPr>
          <p:nvPr>
            <p:ph type="title"/>
          </p:nvPr>
        </p:nvSpPr>
        <p:spPr/>
        <p:txBody>
          <a:bodyPr>
            <a:normAutofit/>
          </a:bodyPr>
          <a:lstStyle/>
          <a:p>
            <a:r>
              <a:rPr lang="en-GB" sz="2800" dirty="0"/>
              <a:t>Macroeconomic impacts (15 year transition)</a:t>
            </a:r>
            <a:br>
              <a:rPr lang="en-GB" sz="2800" dirty="0"/>
            </a:br>
            <a:endParaRPr lang="en-GB" sz="2800" dirty="0"/>
          </a:p>
        </p:txBody>
      </p:sp>
      <p:cxnSp>
        <p:nvCxnSpPr>
          <p:cNvPr id="4" name="Straight Connector 3">
            <a:extLst>
              <a:ext uri="{FF2B5EF4-FFF2-40B4-BE49-F238E27FC236}">
                <a16:creationId xmlns:a16="http://schemas.microsoft.com/office/drawing/2014/main" id="{C6914678-2ADC-E36F-1E48-CA282F80A444}"/>
              </a:ext>
            </a:extLst>
          </p:cNvPr>
          <p:cNvCxnSpPr/>
          <p:nvPr/>
        </p:nvCxnSpPr>
        <p:spPr>
          <a:xfrm>
            <a:off x="422313" y="3295444"/>
            <a:ext cx="3888000" cy="0"/>
          </a:xfrm>
          <a:prstGeom prst="line">
            <a:avLst/>
          </a:prstGeom>
          <a:ln w="12700">
            <a:solidFill>
              <a:schemeClr val="tx1"/>
            </a:solidFill>
            <a:prstDash val="dash"/>
          </a:ln>
          <a:effectLst/>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9A73D13D-3C02-38A9-4338-806EDBFE1E86}"/>
              </a:ext>
            </a:extLst>
          </p:cNvPr>
          <p:cNvCxnSpPr/>
          <p:nvPr/>
        </p:nvCxnSpPr>
        <p:spPr>
          <a:xfrm>
            <a:off x="5006512" y="2532772"/>
            <a:ext cx="3744000" cy="0"/>
          </a:xfrm>
          <a:prstGeom prst="line">
            <a:avLst/>
          </a:prstGeom>
          <a:ln w="12700">
            <a:solidFill>
              <a:schemeClr val="tx1"/>
            </a:solidFill>
            <a:prstDash val="dash"/>
          </a:ln>
          <a:effectLst/>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86CACEB4-10DF-E490-6EB8-5B782A2A698B}"/>
              </a:ext>
            </a:extLst>
          </p:cNvPr>
          <p:cNvCxnSpPr/>
          <p:nvPr/>
        </p:nvCxnSpPr>
        <p:spPr>
          <a:xfrm>
            <a:off x="5006512" y="5494021"/>
            <a:ext cx="3888000" cy="0"/>
          </a:xfrm>
          <a:prstGeom prst="line">
            <a:avLst/>
          </a:prstGeom>
          <a:ln w="12700">
            <a:solidFill>
              <a:schemeClr val="tx1"/>
            </a:solidFill>
            <a:prstDash val="dash"/>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09402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B542-9BBA-0A74-E0C6-A91BAC9F8058}"/>
              </a:ext>
            </a:extLst>
          </p:cNvPr>
          <p:cNvSpPr>
            <a:spLocks noGrp="1"/>
          </p:cNvSpPr>
          <p:nvPr>
            <p:ph type="title"/>
          </p:nvPr>
        </p:nvSpPr>
        <p:spPr/>
        <p:txBody>
          <a:bodyPr>
            <a:normAutofit fontScale="90000"/>
          </a:bodyPr>
          <a:lstStyle/>
          <a:p>
            <a:r>
              <a:rPr lang="en-GB" sz="2800" dirty="0"/>
              <a:t>Fast (10 year) vs slow (30 year) transition</a:t>
            </a:r>
            <a:br>
              <a:rPr lang="en-GB" sz="2800" dirty="0"/>
            </a:br>
            <a:br>
              <a:rPr lang="en-GB" sz="2800" dirty="0"/>
            </a:br>
            <a:endParaRPr lang="en-GB" sz="2800" dirty="0"/>
          </a:p>
        </p:txBody>
      </p:sp>
      <p:graphicFrame>
        <p:nvGraphicFramePr>
          <p:cNvPr id="6" name="Table 6">
            <a:extLst>
              <a:ext uri="{FF2B5EF4-FFF2-40B4-BE49-F238E27FC236}">
                <a16:creationId xmlns:a16="http://schemas.microsoft.com/office/drawing/2014/main" id="{050CB14C-EBCD-FCDD-B6BE-8486EBB972C6}"/>
              </a:ext>
            </a:extLst>
          </p:cNvPr>
          <p:cNvGraphicFramePr>
            <a:graphicFrameLocks noGrp="1"/>
          </p:cNvGraphicFramePr>
          <p:nvPr>
            <p:ph idx="1"/>
            <p:extLst>
              <p:ext uri="{D42A27DB-BD31-4B8C-83A1-F6EECF244321}">
                <p14:modId xmlns:p14="http://schemas.microsoft.com/office/powerpoint/2010/main" val="2979926153"/>
              </p:ext>
            </p:extLst>
          </p:nvPr>
        </p:nvGraphicFramePr>
        <p:xfrm>
          <a:off x="0" y="880220"/>
          <a:ext cx="9142858" cy="370840"/>
        </p:xfrm>
        <a:graphic>
          <a:graphicData uri="http://schemas.openxmlformats.org/drawingml/2006/table">
            <a:tbl>
              <a:tblPr firstRow="1" bandRow="1">
                <a:tableStyleId>{5C22544A-7EE6-4342-B048-85BDC9FD1C3A}</a:tableStyleId>
              </a:tblPr>
              <a:tblGrid>
                <a:gridCol w="4571429">
                  <a:extLst>
                    <a:ext uri="{9D8B030D-6E8A-4147-A177-3AD203B41FA5}">
                      <a16:colId xmlns:a16="http://schemas.microsoft.com/office/drawing/2014/main" val="2784780863"/>
                    </a:ext>
                  </a:extLst>
                </a:gridCol>
                <a:gridCol w="4571429">
                  <a:extLst>
                    <a:ext uri="{9D8B030D-6E8A-4147-A177-3AD203B41FA5}">
                      <a16:colId xmlns:a16="http://schemas.microsoft.com/office/drawing/2014/main" val="3202360024"/>
                    </a:ext>
                  </a:extLst>
                </a:gridCol>
              </a:tblGrid>
              <a:tr h="370840">
                <a:tc>
                  <a:txBody>
                    <a:bodyPr/>
                    <a:lstStyle/>
                    <a:p>
                      <a:pPr algn="ctr"/>
                      <a:r>
                        <a:rPr lang="en-GB" b="0" dirty="0">
                          <a:solidFill>
                            <a:schemeClr val="tx1"/>
                          </a:solidFill>
                        </a:rPr>
                        <a:t>Fast (10 Year)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rPr>
                        <a:t>Slow (30 year)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144358"/>
                  </a:ext>
                </a:extLst>
              </a:tr>
            </a:tbl>
          </a:graphicData>
        </a:graphic>
      </p:graphicFrame>
      <p:pic>
        <p:nvPicPr>
          <p:cNvPr id="4" name="Picture 3">
            <a:extLst>
              <a:ext uri="{FF2B5EF4-FFF2-40B4-BE49-F238E27FC236}">
                <a16:creationId xmlns:a16="http://schemas.microsoft.com/office/drawing/2014/main" id="{A277E116-79AA-87AF-222D-A7C72526D0DA}"/>
              </a:ext>
            </a:extLst>
          </p:cNvPr>
          <p:cNvPicPr>
            <a:picLocks noChangeAspect="1"/>
          </p:cNvPicPr>
          <p:nvPr/>
        </p:nvPicPr>
        <p:blipFill>
          <a:blip r:embed="rId3"/>
          <a:stretch>
            <a:fillRect/>
          </a:stretch>
        </p:blipFill>
        <p:spPr>
          <a:xfrm>
            <a:off x="0" y="1251060"/>
            <a:ext cx="9144000" cy="5606940"/>
          </a:xfrm>
          <a:prstGeom prst="rect">
            <a:avLst/>
          </a:prstGeom>
        </p:spPr>
      </p:pic>
    </p:spTree>
    <p:extLst>
      <p:ext uri="{BB962C8B-B14F-4D97-AF65-F5344CB8AC3E}">
        <p14:creationId xmlns:p14="http://schemas.microsoft.com/office/powerpoint/2010/main" val="2532634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B542-9BBA-0A74-E0C6-A91BAC9F8058}"/>
              </a:ext>
            </a:extLst>
          </p:cNvPr>
          <p:cNvSpPr>
            <a:spLocks noGrp="1"/>
          </p:cNvSpPr>
          <p:nvPr>
            <p:ph type="title"/>
          </p:nvPr>
        </p:nvSpPr>
        <p:spPr/>
        <p:txBody>
          <a:bodyPr>
            <a:normAutofit fontScale="90000"/>
          </a:bodyPr>
          <a:lstStyle/>
          <a:p>
            <a:r>
              <a:rPr lang="en-GB" sz="2800" dirty="0"/>
              <a:t>Fast/slow transition comparison</a:t>
            </a:r>
            <a:br>
              <a:rPr lang="en-GB" sz="2800" dirty="0"/>
            </a:br>
            <a:br>
              <a:rPr lang="en-GB" sz="2800" dirty="0"/>
            </a:br>
            <a:endParaRPr lang="en-GB" sz="2800" dirty="0"/>
          </a:p>
        </p:txBody>
      </p:sp>
      <p:graphicFrame>
        <p:nvGraphicFramePr>
          <p:cNvPr id="6" name="Table 6">
            <a:extLst>
              <a:ext uri="{FF2B5EF4-FFF2-40B4-BE49-F238E27FC236}">
                <a16:creationId xmlns:a16="http://schemas.microsoft.com/office/drawing/2014/main" id="{050CB14C-EBCD-FCDD-B6BE-8486EBB972C6}"/>
              </a:ext>
            </a:extLst>
          </p:cNvPr>
          <p:cNvGraphicFramePr>
            <a:graphicFrameLocks noGrp="1"/>
          </p:cNvGraphicFramePr>
          <p:nvPr>
            <p:ph idx="1"/>
            <p:extLst>
              <p:ext uri="{D42A27DB-BD31-4B8C-83A1-F6EECF244321}">
                <p14:modId xmlns:p14="http://schemas.microsoft.com/office/powerpoint/2010/main" val="1534756315"/>
              </p:ext>
            </p:extLst>
          </p:nvPr>
        </p:nvGraphicFramePr>
        <p:xfrm>
          <a:off x="0" y="953023"/>
          <a:ext cx="9142858" cy="370840"/>
        </p:xfrm>
        <a:graphic>
          <a:graphicData uri="http://schemas.openxmlformats.org/drawingml/2006/table">
            <a:tbl>
              <a:tblPr firstRow="1" bandRow="1">
                <a:tableStyleId>{5C22544A-7EE6-4342-B048-85BDC9FD1C3A}</a:tableStyleId>
              </a:tblPr>
              <a:tblGrid>
                <a:gridCol w="4571429">
                  <a:extLst>
                    <a:ext uri="{9D8B030D-6E8A-4147-A177-3AD203B41FA5}">
                      <a16:colId xmlns:a16="http://schemas.microsoft.com/office/drawing/2014/main" val="2784780863"/>
                    </a:ext>
                  </a:extLst>
                </a:gridCol>
                <a:gridCol w="4571429">
                  <a:extLst>
                    <a:ext uri="{9D8B030D-6E8A-4147-A177-3AD203B41FA5}">
                      <a16:colId xmlns:a16="http://schemas.microsoft.com/office/drawing/2014/main" val="3202360024"/>
                    </a:ext>
                  </a:extLst>
                </a:gridCol>
              </a:tblGrid>
              <a:tr h="370840">
                <a:tc>
                  <a:txBody>
                    <a:bodyPr/>
                    <a:lstStyle/>
                    <a:p>
                      <a:pPr algn="ctr"/>
                      <a:r>
                        <a:rPr lang="en-GB" b="0" dirty="0">
                          <a:solidFill>
                            <a:schemeClr val="tx1"/>
                          </a:solidFill>
                        </a:rPr>
                        <a:t>Fast (10 Year)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rPr>
                        <a:t>Slow (30 year)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144358"/>
                  </a:ext>
                </a:extLst>
              </a:tr>
            </a:tbl>
          </a:graphicData>
        </a:graphic>
      </p:graphicFrame>
      <p:pic>
        <p:nvPicPr>
          <p:cNvPr id="3" name="Picture 2">
            <a:extLst>
              <a:ext uri="{FF2B5EF4-FFF2-40B4-BE49-F238E27FC236}">
                <a16:creationId xmlns:a16="http://schemas.microsoft.com/office/drawing/2014/main" id="{B1F10888-3582-891E-3A60-822CB41E589A}"/>
              </a:ext>
            </a:extLst>
          </p:cNvPr>
          <p:cNvPicPr>
            <a:picLocks noChangeAspect="1"/>
          </p:cNvPicPr>
          <p:nvPr/>
        </p:nvPicPr>
        <p:blipFill>
          <a:blip r:embed="rId3"/>
          <a:stretch>
            <a:fillRect/>
          </a:stretch>
        </p:blipFill>
        <p:spPr>
          <a:xfrm>
            <a:off x="0" y="1337602"/>
            <a:ext cx="9144000" cy="5527798"/>
          </a:xfrm>
          <a:prstGeom prst="rect">
            <a:avLst/>
          </a:prstGeom>
        </p:spPr>
      </p:pic>
    </p:spTree>
    <p:extLst>
      <p:ext uri="{BB962C8B-B14F-4D97-AF65-F5344CB8AC3E}">
        <p14:creationId xmlns:p14="http://schemas.microsoft.com/office/powerpoint/2010/main" val="2292427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0CFFC63-6187-AF6F-F0A7-40DAE79EFC22}"/>
              </a:ext>
            </a:extLst>
          </p:cNvPr>
          <p:cNvSpPr>
            <a:spLocks noGrp="1"/>
          </p:cNvSpPr>
          <p:nvPr>
            <p:ph type="title"/>
          </p:nvPr>
        </p:nvSpPr>
        <p:spPr>
          <a:xfrm>
            <a:off x="457200" y="274638"/>
            <a:ext cx="8229600" cy="1143000"/>
          </a:xfrm>
        </p:spPr>
        <p:txBody>
          <a:bodyPr>
            <a:normAutofit fontScale="90000"/>
          </a:bodyPr>
          <a:lstStyle/>
          <a:p>
            <a:r>
              <a:rPr lang="en-GB" sz="2800" dirty="0"/>
              <a:t>Fast/slow transition comparison</a:t>
            </a:r>
            <a:br>
              <a:rPr lang="en-GB" sz="2800" dirty="0"/>
            </a:br>
            <a:br>
              <a:rPr lang="en-GB" sz="2800" dirty="0"/>
            </a:br>
            <a:endParaRPr lang="en-GB" sz="2800" dirty="0"/>
          </a:p>
        </p:txBody>
      </p:sp>
      <p:graphicFrame>
        <p:nvGraphicFramePr>
          <p:cNvPr id="10" name="Table 6">
            <a:extLst>
              <a:ext uri="{FF2B5EF4-FFF2-40B4-BE49-F238E27FC236}">
                <a16:creationId xmlns:a16="http://schemas.microsoft.com/office/drawing/2014/main" id="{06160E6E-CC50-284E-9EC2-C358A95629F9}"/>
              </a:ext>
            </a:extLst>
          </p:cNvPr>
          <p:cNvGraphicFramePr>
            <a:graphicFrameLocks noGrp="1"/>
          </p:cNvGraphicFramePr>
          <p:nvPr>
            <p:ph idx="1"/>
            <p:extLst>
              <p:ext uri="{D42A27DB-BD31-4B8C-83A1-F6EECF244321}">
                <p14:modId xmlns:p14="http://schemas.microsoft.com/office/powerpoint/2010/main" val="132420967"/>
              </p:ext>
            </p:extLst>
          </p:nvPr>
        </p:nvGraphicFramePr>
        <p:xfrm>
          <a:off x="0" y="953023"/>
          <a:ext cx="9142858" cy="370840"/>
        </p:xfrm>
        <a:graphic>
          <a:graphicData uri="http://schemas.openxmlformats.org/drawingml/2006/table">
            <a:tbl>
              <a:tblPr firstRow="1" bandRow="1">
                <a:tableStyleId>{5C22544A-7EE6-4342-B048-85BDC9FD1C3A}</a:tableStyleId>
              </a:tblPr>
              <a:tblGrid>
                <a:gridCol w="4571429">
                  <a:extLst>
                    <a:ext uri="{9D8B030D-6E8A-4147-A177-3AD203B41FA5}">
                      <a16:colId xmlns:a16="http://schemas.microsoft.com/office/drawing/2014/main" val="2784780863"/>
                    </a:ext>
                  </a:extLst>
                </a:gridCol>
                <a:gridCol w="4571429">
                  <a:extLst>
                    <a:ext uri="{9D8B030D-6E8A-4147-A177-3AD203B41FA5}">
                      <a16:colId xmlns:a16="http://schemas.microsoft.com/office/drawing/2014/main" val="3202360024"/>
                    </a:ext>
                  </a:extLst>
                </a:gridCol>
              </a:tblGrid>
              <a:tr h="370840">
                <a:tc>
                  <a:txBody>
                    <a:bodyPr/>
                    <a:lstStyle/>
                    <a:p>
                      <a:pPr algn="ctr"/>
                      <a:r>
                        <a:rPr lang="en-GB" b="0" dirty="0">
                          <a:solidFill>
                            <a:schemeClr val="tx1"/>
                          </a:solidFill>
                        </a:rPr>
                        <a:t>Fast (10 Year)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rPr>
                        <a:t>Slow (30 year)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144358"/>
                  </a:ext>
                </a:extLst>
              </a:tr>
            </a:tbl>
          </a:graphicData>
        </a:graphic>
      </p:graphicFrame>
      <p:pic>
        <p:nvPicPr>
          <p:cNvPr id="11" name="Picture 10">
            <a:extLst>
              <a:ext uri="{FF2B5EF4-FFF2-40B4-BE49-F238E27FC236}">
                <a16:creationId xmlns:a16="http://schemas.microsoft.com/office/drawing/2014/main" id="{5CA72A03-857F-D674-86B3-B5C596C11B77}"/>
              </a:ext>
            </a:extLst>
          </p:cNvPr>
          <p:cNvPicPr>
            <a:picLocks noChangeAspect="1"/>
          </p:cNvPicPr>
          <p:nvPr/>
        </p:nvPicPr>
        <p:blipFill>
          <a:blip r:embed="rId2"/>
          <a:stretch>
            <a:fillRect/>
          </a:stretch>
        </p:blipFill>
        <p:spPr>
          <a:xfrm>
            <a:off x="-1142" y="1323863"/>
            <a:ext cx="9144000" cy="5527798"/>
          </a:xfrm>
          <a:prstGeom prst="rect">
            <a:avLst/>
          </a:prstGeom>
        </p:spPr>
      </p:pic>
    </p:spTree>
    <p:extLst>
      <p:ext uri="{BB962C8B-B14F-4D97-AF65-F5344CB8AC3E}">
        <p14:creationId xmlns:p14="http://schemas.microsoft.com/office/powerpoint/2010/main" val="2253981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1BBCEE-C5E3-2B5B-1AE3-372DA1939141}"/>
              </a:ext>
            </a:extLst>
          </p:cNvPr>
          <p:cNvPicPr>
            <a:picLocks noChangeAspect="1"/>
          </p:cNvPicPr>
          <p:nvPr/>
        </p:nvPicPr>
        <p:blipFill>
          <a:blip r:embed="rId2"/>
          <a:stretch>
            <a:fillRect/>
          </a:stretch>
        </p:blipFill>
        <p:spPr>
          <a:xfrm>
            <a:off x="0" y="1323863"/>
            <a:ext cx="9144000" cy="5533885"/>
          </a:xfrm>
          <a:prstGeom prst="rect">
            <a:avLst/>
          </a:prstGeom>
        </p:spPr>
      </p:pic>
      <p:sp>
        <p:nvSpPr>
          <p:cNvPr id="9" name="Title 1">
            <a:extLst>
              <a:ext uri="{FF2B5EF4-FFF2-40B4-BE49-F238E27FC236}">
                <a16:creationId xmlns:a16="http://schemas.microsoft.com/office/drawing/2014/main" id="{E3365C45-AE43-CD97-ADB1-29035DAC8DF6}"/>
              </a:ext>
            </a:extLst>
          </p:cNvPr>
          <p:cNvSpPr>
            <a:spLocks noGrp="1"/>
          </p:cNvSpPr>
          <p:nvPr>
            <p:ph type="title"/>
          </p:nvPr>
        </p:nvSpPr>
        <p:spPr>
          <a:xfrm>
            <a:off x="457200" y="274638"/>
            <a:ext cx="8229600" cy="1143000"/>
          </a:xfrm>
        </p:spPr>
        <p:txBody>
          <a:bodyPr>
            <a:normAutofit fontScale="90000"/>
          </a:bodyPr>
          <a:lstStyle/>
          <a:p>
            <a:r>
              <a:rPr lang="en-GB" sz="2800" dirty="0"/>
              <a:t>Fast/slow transition comparison</a:t>
            </a:r>
            <a:br>
              <a:rPr lang="en-GB" sz="2800" dirty="0"/>
            </a:br>
            <a:br>
              <a:rPr lang="en-GB" sz="2800" dirty="0"/>
            </a:br>
            <a:endParaRPr lang="en-GB" sz="2800" dirty="0"/>
          </a:p>
        </p:txBody>
      </p:sp>
      <p:graphicFrame>
        <p:nvGraphicFramePr>
          <p:cNvPr id="10" name="Table 6">
            <a:extLst>
              <a:ext uri="{FF2B5EF4-FFF2-40B4-BE49-F238E27FC236}">
                <a16:creationId xmlns:a16="http://schemas.microsoft.com/office/drawing/2014/main" id="{A622AC15-FFDB-EED6-74C5-1729D891F9CB}"/>
              </a:ext>
            </a:extLst>
          </p:cNvPr>
          <p:cNvGraphicFramePr>
            <a:graphicFrameLocks/>
          </p:cNvGraphicFramePr>
          <p:nvPr>
            <p:extLst>
              <p:ext uri="{D42A27DB-BD31-4B8C-83A1-F6EECF244321}">
                <p14:modId xmlns:p14="http://schemas.microsoft.com/office/powerpoint/2010/main" val="2557618859"/>
              </p:ext>
            </p:extLst>
          </p:nvPr>
        </p:nvGraphicFramePr>
        <p:xfrm>
          <a:off x="0" y="953023"/>
          <a:ext cx="9142858" cy="370840"/>
        </p:xfrm>
        <a:graphic>
          <a:graphicData uri="http://schemas.openxmlformats.org/drawingml/2006/table">
            <a:tbl>
              <a:tblPr firstRow="1" bandRow="1">
                <a:tableStyleId>{5C22544A-7EE6-4342-B048-85BDC9FD1C3A}</a:tableStyleId>
              </a:tblPr>
              <a:tblGrid>
                <a:gridCol w="4571429">
                  <a:extLst>
                    <a:ext uri="{9D8B030D-6E8A-4147-A177-3AD203B41FA5}">
                      <a16:colId xmlns:a16="http://schemas.microsoft.com/office/drawing/2014/main" val="2784780863"/>
                    </a:ext>
                  </a:extLst>
                </a:gridCol>
                <a:gridCol w="4571429">
                  <a:extLst>
                    <a:ext uri="{9D8B030D-6E8A-4147-A177-3AD203B41FA5}">
                      <a16:colId xmlns:a16="http://schemas.microsoft.com/office/drawing/2014/main" val="3202360024"/>
                    </a:ext>
                  </a:extLst>
                </a:gridCol>
              </a:tblGrid>
              <a:tr h="370840">
                <a:tc>
                  <a:txBody>
                    <a:bodyPr/>
                    <a:lstStyle/>
                    <a:p>
                      <a:pPr algn="ctr"/>
                      <a:r>
                        <a:rPr lang="en-GB" b="0" dirty="0">
                          <a:solidFill>
                            <a:schemeClr val="tx1"/>
                          </a:solidFill>
                        </a:rPr>
                        <a:t>Fast (10 Year)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rPr>
                        <a:t>Slow (30 year)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144358"/>
                  </a:ext>
                </a:extLst>
              </a:tr>
            </a:tbl>
          </a:graphicData>
        </a:graphic>
      </p:graphicFrame>
    </p:spTree>
    <p:extLst>
      <p:ext uri="{BB962C8B-B14F-4D97-AF65-F5344CB8AC3E}">
        <p14:creationId xmlns:p14="http://schemas.microsoft.com/office/powerpoint/2010/main" val="276808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68511B-9A3F-2C36-2CFC-52197F9ACE06}"/>
              </a:ext>
            </a:extLst>
          </p:cNvPr>
          <p:cNvPicPr>
            <a:picLocks noChangeAspect="1"/>
          </p:cNvPicPr>
          <p:nvPr/>
        </p:nvPicPr>
        <p:blipFill>
          <a:blip r:embed="rId2"/>
          <a:stretch>
            <a:fillRect/>
          </a:stretch>
        </p:blipFill>
        <p:spPr>
          <a:xfrm>
            <a:off x="-1142" y="1248338"/>
            <a:ext cx="9144000" cy="5606940"/>
          </a:xfrm>
          <a:prstGeom prst="rect">
            <a:avLst/>
          </a:prstGeom>
        </p:spPr>
      </p:pic>
      <p:sp>
        <p:nvSpPr>
          <p:cNvPr id="9" name="Title 1">
            <a:extLst>
              <a:ext uri="{FF2B5EF4-FFF2-40B4-BE49-F238E27FC236}">
                <a16:creationId xmlns:a16="http://schemas.microsoft.com/office/drawing/2014/main" id="{93314FC8-6C27-3DD6-7B62-BA3399879C9F}"/>
              </a:ext>
            </a:extLst>
          </p:cNvPr>
          <p:cNvSpPr>
            <a:spLocks noGrp="1"/>
          </p:cNvSpPr>
          <p:nvPr>
            <p:ph type="title"/>
          </p:nvPr>
        </p:nvSpPr>
        <p:spPr>
          <a:xfrm>
            <a:off x="457200" y="274638"/>
            <a:ext cx="8229600" cy="1143000"/>
          </a:xfrm>
        </p:spPr>
        <p:txBody>
          <a:bodyPr>
            <a:normAutofit fontScale="90000"/>
          </a:bodyPr>
          <a:lstStyle/>
          <a:p>
            <a:r>
              <a:rPr lang="en-GB" sz="2800" dirty="0"/>
              <a:t>Fast vs slow transition + BaU expectations comparison</a:t>
            </a:r>
            <a:br>
              <a:rPr lang="en-GB" sz="2800" dirty="0"/>
            </a:br>
            <a:br>
              <a:rPr lang="en-GB" sz="2800" dirty="0"/>
            </a:br>
            <a:endParaRPr lang="en-GB" sz="2800" dirty="0"/>
          </a:p>
        </p:txBody>
      </p:sp>
      <p:graphicFrame>
        <p:nvGraphicFramePr>
          <p:cNvPr id="10" name="Table 6">
            <a:extLst>
              <a:ext uri="{FF2B5EF4-FFF2-40B4-BE49-F238E27FC236}">
                <a16:creationId xmlns:a16="http://schemas.microsoft.com/office/drawing/2014/main" id="{07830C17-5AF2-D2AE-CC23-0691F7DB6A5C}"/>
              </a:ext>
            </a:extLst>
          </p:cNvPr>
          <p:cNvGraphicFramePr>
            <a:graphicFrameLocks/>
          </p:cNvGraphicFramePr>
          <p:nvPr>
            <p:extLst>
              <p:ext uri="{D42A27DB-BD31-4B8C-83A1-F6EECF244321}">
                <p14:modId xmlns:p14="http://schemas.microsoft.com/office/powerpoint/2010/main" val="2456460073"/>
              </p:ext>
            </p:extLst>
          </p:nvPr>
        </p:nvGraphicFramePr>
        <p:xfrm>
          <a:off x="0" y="877498"/>
          <a:ext cx="9142858" cy="370840"/>
        </p:xfrm>
        <a:graphic>
          <a:graphicData uri="http://schemas.openxmlformats.org/drawingml/2006/table">
            <a:tbl>
              <a:tblPr firstRow="1" bandRow="1">
                <a:tableStyleId>{5C22544A-7EE6-4342-B048-85BDC9FD1C3A}</a:tableStyleId>
              </a:tblPr>
              <a:tblGrid>
                <a:gridCol w="4571429">
                  <a:extLst>
                    <a:ext uri="{9D8B030D-6E8A-4147-A177-3AD203B41FA5}">
                      <a16:colId xmlns:a16="http://schemas.microsoft.com/office/drawing/2014/main" val="2784780863"/>
                    </a:ext>
                  </a:extLst>
                </a:gridCol>
                <a:gridCol w="4571429">
                  <a:extLst>
                    <a:ext uri="{9D8B030D-6E8A-4147-A177-3AD203B41FA5}">
                      <a16:colId xmlns:a16="http://schemas.microsoft.com/office/drawing/2014/main" val="3202360024"/>
                    </a:ext>
                  </a:extLst>
                </a:gridCol>
              </a:tblGrid>
              <a:tr h="370840">
                <a:tc>
                  <a:txBody>
                    <a:bodyPr/>
                    <a:lstStyle/>
                    <a:p>
                      <a:pPr algn="ctr"/>
                      <a:r>
                        <a:rPr lang="en-GB" b="0" dirty="0">
                          <a:solidFill>
                            <a:schemeClr val="tx1"/>
                          </a:solidFill>
                        </a:rPr>
                        <a:t>Fast (10 Year)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rPr>
                        <a:t>Slow (30 year) + wrong expectations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144358"/>
                  </a:ext>
                </a:extLst>
              </a:tr>
            </a:tbl>
          </a:graphicData>
        </a:graphic>
      </p:graphicFrame>
      <p:sp>
        <p:nvSpPr>
          <p:cNvPr id="12" name="TextBox 11">
            <a:extLst>
              <a:ext uri="{FF2B5EF4-FFF2-40B4-BE49-F238E27FC236}">
                <a16:creationId xmlns:a16="http://schemas.microsoft.com/office/drawing/2014/main" id="{7AE407E6-4D08-778E-FA64-3BFF1FCAEA8E}"/>
              </a:ext>
            </a:extLst>
          </p:cNvPr>
          <p:cNvSpPr txBox="1"/>
          <p:nvPr/>
        </p:nvSpPr>
        <p:spPr>
          <a:xfrm>
            <a:off x="1715927" y="1729011"/>
            <a:ext cx="2723299" cy="1323439"/>
          </a:xfrm>
          <a:prstGeom prst="rect">
            <a:avLst/>
          </a:prstGeom>
          <a:solidFill>
            <a:schemeClr val="bg1"/>
          </a:solidFill>
          <a:ln>
            <a:solidFill>
              <a:schemeClr val="bg1">
                <a:lumMod val="75000"/>
              </a:schemeClr>
            </a:solidFill>
          </a:ln>
        </p:spPr>
        <p:txBody>
          <a:bodyPr wrap="square" rtlCol="0">
            <a:spAutoFit/>
          </a:bodyPr>
          <a:lstStyle/>
          <a:p>
            <a:r>
              <a:rPr lang="en-GB" sz="1600" dirty="0"/>
              <a:t>In the ‘wrong expectations’ simulation fossil fuel firms and financial market participants are less able to anticipate the transition. </a:t>
            </a:r>
          </a:p>
        </p:txBody>
      </p:sp>
    </p:spTree>
    <p:extLst>
      <p:ext uri="{BB962C8B-B14F-4D97-AF65-F5344CB8AC3E}">
        <p14:creationId xmlns:p14="http://schemas.microsoft.com/office/powerpoint/2010/main" val="3877985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3314FC8-6C27-3DD6-7B62-BA3399879C9F}"/>
              </a:ext>
            </a:extLst>
          </p:cNvPr>
          <p:cNvSpPr>
            <a:spLocks noGrp="1"/>
          </p:cNvSpPr>
          <p:nvPr>
            <p:ph type="title"/>
          </p:nvPr>
        </p:nvSpPr>
        <p:spPr>
          <a:xfrm>
            <a:off x="457200" y="274638"/>
            <a:ext cx="8229600" cy="1143000"/>
          </a:xfrm>
        </p:spPr>
        <p:txBody>
          <a:bodyPr>
            <a:normAutofit fontScale="90000"/>
          </a:bodyPr>
          <a:lstStyle/>
          <a:p>
            <a:r>
              <a:rPr lang="en-GB" sz="2800" dirty="0"/>
              <a:t>Fast/slow transition + BaU expectations comparison</a:t>
            </a:r>
            <a:br>
              <a:rPr lang="en-GB" sz="2800" dirty="0"/>
            </a:br>
            <a:br>
              <a:rPr lang="en-GB" sz="2800" dirty="0"/>
            </a:br>
            <a:endParaRPr lang="en-GB" sz="2800" dirty="0"/>
          </a:p>
        </p:txBody>
      </p:sp>
      <p:graphicFrame>
        <p:nvGraphicFramePr>
          <p:cNvPr id="10" name="Table 6">
            <a:extLst>
              <a:ext uri="{FF2B5EF4-FFF2-40B4-BE49-F238E27FC236}">
                <a16:creationId xmlns:a16="http://schemas.microsoft.com/office/drawing/2014/main" id="{07830C17-5AF2-D2AE-CC23-0691F7DB6A5C}"/>
              </a:ext>
            </a:extLst>
          </p:cNvPr>
          <p:cNvGraphicFramePr>
            <a:graphicFrameLocks/>
          </p:cNvGraphicFramePr>
          <p:nvPr>
            <p:extLst>
              <p:ext uri="{D42A27DB-BD31-4B8C-83A1-F6EECF244321}">
                <p14:modId xmlns:p14="http://schemas.microsoft.com/office/powerpoint/2010/main" val="730767645"/>
              </p:ext>
            </p:extLst>
          </p:nvPr>
        </p:nvGraphicFramePr>
        <p:xfrm>
          <a:off x="0" y="975057"/>
          <a:ext cx="9142858" cy="370840"/>
        </p:xfrm>
        <a:graphic>
          <a:graphicData uri="http://schemas.openxmlformats.org/drawingml/2006/table">
            <a:tbl>
              <a:tblPr firstRow="1" bandRow="1">
                <a:tableStyleId>{5C22544A-7EE6-4342-B048-85BDC9FD1C3A}</a:tableStyleId>
              </a:tblPr>
              <a:tblGrid>
                <a:gridCol w="4571429">
                  <a:extLst>
                    <a:ext uri="{9D8B030D-6E8A-4147-A177-3AD203B41FA5}">
                      <a16:colId xmlns:a16="http://schemas.microsoft.com/office/drawing/2014/main" val="2784780863"/>
                    </a:ext>
                  </a:extLst>
                </a:gridCol>
                <a:gridCol w="4571429">
                  <a:extLst>
                    <a:ext uri="{9D8B030D-6E8A-4147-A177-3AD203B41FA5}">
                      <a16:colId xmlns:a16="http://schemas.microsoft.com/office/drawing/2014/main" val="3202360024"/>
                    </a:ext>
                  </a:extLst>
                </a:gridCol>
              </a:tblGrid>
              <a:tr h="370840">
                <a:tc>
                  <a:txBody>
                    <a:bodyPr/>
                    <a:lstStyle/>
                    <a:p>
                      <a:pPr algn="ctr"/>
                      <a:r>
                        <a:rPr lang="en-GB" b="0" dirty="0">
                          <a:solidFill>
                            <a:schemeClr val="tx1"/>
                          </a:solidFill>
                        </a:rPr>
                        <a:t>Fast (10 Year)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rPr>
                        <a:t>Slow (30 year) + wrong expectations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144358"/>
                  </a:ext>
                </a:extLst>
              </a:tr>
            </a:tbl>
          </a:graphicData>
        </a:graphic>
      </p:graphicFrame>
      <p:pic>
        <p:nvPicPr>
          <p:cNvPr id="2" name="Picture 1">
            <a:extLst>
              <a:ext uri="{FF2B5EF4-FFF2-40B4-BE49-F238E27FC236}">
                <a16:creationId xmlns:a16="http://schemas.microsoft.com/office/drawing/2014/main" id="{1B3FEEF5-D614-38D9-B9C7-DAC429DC38FE}"/>
              </a:ext>
            </a:extLst>
          </p:cNvPr>
          <p:cNvPicPr>
            <a:picLocks noChangeAspect="1"/>
          </p:cNvPicPr>
          <p:nvPr/>
        </p:nvPicPr>
        <p:blipFill>
          <a:blip r:embed="rId2"/>
          <a:stretch>
            <a:fillRect/>
          </a:stretch>
        </p:blipFill>
        <p:spPr>
          <a:xfrm>
            <a:off x="-1142" y="1330202"/>
            <a:ext cx="9144000" cy="5527798"/>
          </a:xfrm>
          <a:prstGeom prst="rect">
            <a:avLst/>
          </a:prstGeom>
        </p:spPr>
      </p:pic>
    </p:spTree>
    <p:extLst>
      <p:ext uri="{BB962C8B-B14F-4D97-AF65-F5344CB8AC3E}">
        <p14:creationId xmlns:p14="http://schemas.microsoft.com/office/powerpoint/2010/main" val="2521763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3314FC8-6C27-3DD6-7B62-BA3399879C9F}"/>
              </a:ext>
            </a:extLst>
          </p:cNvPr>
          <p:cNvSpPr>
            <a:spLocks noGrp="1"/>
          </p:cNvSpPr>
          <p:nvPr>
            <p:ph type="title"/>
          </p:nvPr>
        </p:nvSpPr>
        <p:spPr>
          <a:xfrm>
            <a:off x="457200" y="274638"/>
            <a:ext cx="8229600" cy="1143000"/>
          </a:xfrm>
        </p:spPr>
        <p:txBody>
          <a:bodyPr>
            <a:normAutofit fontScale="90000"/>
          </a:bodyPr>
          <a:lstStyle/>
          <a:p>
            <a:r>
              <a:rPr lang="en-GB" sz="2800" dirty="0"/>
              <a:t>Fast/slow transition + BaU expectations comparison</a:t>
            </a:r>
            <a:br>
              <a:rPr lang="en-GB" sz="2800" dirty="0"/>
            </a:br>
            <a:br>
              <a:rPr lang="en-GB" sz="2800" dirty="0"/>
            </a:br>
            <a:endParaRPr lang="en-GB" sz="2800" dirty="0"/>
          </a:p>
        </p:txBody>
      </p:sp>
      <p:graphicFrame>
        <p:nvGraphicFramePr>
          <p:cNvPr id="10" name="Table 6">
            <a:extLst>
              <a:ext uri="{FF2B5EF4-FFF2-40B4-BE49-F238E27FC236}">
                <a16:creationId xmlns:a16="http://schemas.microsoft.com/office/drawing/2014/main" id="{07830C17-5AF2-D2AE-CC23-0691F7DB6A5C}"/>
              </a:ext>
            </a:extLst>
          </p:cNvPr>
          <p:cNvGraphicFramePr>
            <a:graphicFrameLocks/>
          </p:cNvGraphicFramePr>
          <p:nvPr>
            <p:extLst>
              <p:ext uri="{D42A27DB-BD31-4B8C-83A1-F6EECF244321}">
                <p14:modId xmlns:p14="http://schemas.microsoft.com/office/powerpoint/2010/main" val="1784919104"/>
              </p:ext>
            </p:extLst>
          </p:nvPr>
        </p:nvGraphicFramePr>
        <p:xfrm>
          <a:off x="-11017" y="902897"/>
          <a:ext cx="9142858" cy="370840"/>
        </p:xfrm>
        <a:graphic>
          <a:graphicData uri="http://schemas.openxmlformats.org/drawingml/2006/table">
            <a:tbl>
              <a:tblPr firstRow="1" bandRow="1">
                <a:tableStyleId>{5C22544A-7EE6-4342-B048-85BDC9FD1C3A}</a:tableStyleId>
              </a:tblPr>
              <a:tblGrid>
                <a:gridCol w="4571429">
                  <a:extLst>
                    <a:ext uri="{9D8B030D-6E8A-4147-A177-3AD203B41FA5}">
                      <a16:colId xmlns:a16="http://schemas.microsoft.com/office/drawing/2014/main" val="2784780863"/>
                    </a:ext>
                  </a:extLst>
                </a:gridCol>
                <a:gridCol w="4571429">
                  <a:extLst>
                    <a:ext uri="{9D8B030D-6E8A-4147-A177-3AD203B41FA5}">
                      <a16:colId xmlns:a16="http://schemas.microsoft.com/office/drawing/2014/main" val="3202360024"/>
                    </a:ext>
                  </a:extLst>
                </a:gridCol>
              </a:tblGrid>
              <a:tr h="370840">
                <a:tc>
                  <a:txBody>
                    <a:bodyPr/>
                    <a:lstStyle/>
                    <a:p>
                      <a:pPr algn="ctr"/>
                      <a:r>
                        <a:rPr lang="en-GB" b="0" dirty="0">
                          <a:solidFill>
                            <a:schemeClr val="tx1"/>
                          </a:solidFill>
                        </a:rPr>
                        <a:t>Fast (10 Year)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rPr>
                        <a:t>Slow (30 year) + wrong expectations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144358"/>
                  </a:ext>
                </a:extLst>
              </a:tr>
            </a:tbl>
          </a:graphicData>
        </a:graphic>
      </p:graphicFrame>
      <p:pic>
        <p:nvPicPr>
          <p:cNvPr id="4" name="Picture 3">
            <a:extLst>
              <a:ext uri="{FF2B5EF4-FFF2-40B4-BE49-F238E27FC236}">
                <a16:creationId xmlns:a16="http://schemas.microsoft.com/office/drawing/2014/main" id="{5F49D93C-1A95-51EE-FA3F-4060E02105F7}"/>
              </a:ext>
            </a:extLst>
          </p:cNvPr>
          <p:cNvPicPr>
            <a:picLocks noChangeAspect="1"/>
          </p:cNvPicPr>
          <p:nvPr/>
        </p:nvPicPr>
        <p:blipFill>
          <a:blip r:embed="rId2"/>
          <a:stretch>
            <a:fillRect/>
          </a:stretch>
        </p:blipFill>
        <p:spPr>
          <a:xfrm>
            <a:off x="-11017" y="1267552"/>
            <a:ext cx="9144000" cy="5600852"/>
          </a:xfrm>
          <a:prstGeom prst="rect">
            <a:avLst/>
          </a:prstGeom>
        </p:spPr>
      </p:pic>
    </p:spTree>
    <p:extLst>
      <p:ext uri="{BB962C8B-B14F-4D97-AF65-F5344CB8AC3E}">
        <p14:creationId xmlns:p14="http://schemas.microsoft.com/office/powerpoint/2010/main" val="84478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B6B85C-80CF-452C-A405-2F64835EF1F7}"/>
              </a:ext>
            </a:extLst>
          </p:cNvPr>
          <p:cNvSpPr>
            <a:spLocks noGrp="1"/>
          </p:cNvSpPr>
          <p:nvPr>
            <p:ph type="title"/>
          </p:nvPr>
        </p:nvSpPr>
        <p:spPr/>
        <p:txBody>
          <a:bodyPr>
            <a:normAutofit/>
          </a:bodyPr>
          <a:lstStyle/>
          <a:p>
            <a:r>
              <a:rPr lang="en-GB" sz="2800" b="0" dirty="0"/>
              <a:t>1. Background information and research question</a:t>
            </a:r>
          </a:p>
        </p:txBody>
      </p:sp>
      <p:sp>
        <p:nvSpPr>
          <p:cNvPr id="5" name="Text Placeholder 4">
            <a:extLst>
              <a:ext uri="{FF2B5EF4-FFF2-40B4-BE49-F238E27FC236}">
                <a16:creationId xmlns:a16="http://schemas.microsoft.com/office/drawing/2014/main" id="{35DFFBAD-5F3D-40D7-9AE6-1A3DB6FBF36F}"/>
              </a:ext>
            </a:extLst>
          </p:cNvPr>
          <p:cNvSpPr>
            <a:spLocks noGrp="1"/>
          </p:cNvSpPr>
          <p:nvPr>
            <p:ph type="body" idx="1"/>
          </p:nvPr>
        </p:nvSpPr>
        <p:spPr/>
        <p:txBody>
          <a:bodyPr/>
          <a:lstStyle/>
          <a:p>
            <a:r>
              <a:rPr lang="en-GB" sz="2000" b="0" dirty="0"/>
              <a:t>The TranSim model: An SFC-IO model for the study of transition risks</a:t>
            </a:r>
            <a:endParaRPr lang="en-GB" dirty="0"/>
          </a:p>
        </p:txBody>
      </p:sp>
    </p:spTree>
    <p:extLst>
      <p:ext uri="{BB962C8B-B14F-4D97-AF65-F5344CB8AC3E}">
        <p14:creationId xmlns:p14="http://schemas.microsoft.com/office/powerpoint/2010/main" val="2738482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D02D8-B071-95E1-7ED2-12119DD20669}"/>
              </a:ext>
            </a:extLst>
          </p:cNvPr>
          <p:cNvPicPr>
            <a:picLocks noChangeAspect="1"/>
          </p:cNvPicPr>
          <p:nvPr/>
        </p:nvPicPr>
        <p:blipFill>
          <a:blip r:embed="rId2"/>
          <a:stretch>
            <a:fillRect/>
          </a:stretch>
        </p:blipFill>
        <p:spPr>
          <a:xfrm>
            <a:off x="0" y="1257148"/>
            <a:ext cx="9144000" cy="5600852"/>
          </a:xfrm>
          <a:prstGeom prst="rect">
            <a:avLst/>
          </a:prstGeom>
        </p:spPr>
      </p:pic>
      <p:sp>
        <p:nvSpPr>
          <p:cNvPr id="5" name="Title 1">
            <a:extLst>
              <a:ext uri="{FF2B5EF4-FFF2-40B4-BE49-F238E27FC236}">
                <a16:creationId xmlns:a16="http://schemas.microsoft.com/office/drawing/2014/main" id="{BAF8A1E0-5D93-C477-1AD4-F4514935A709}"/>
              </a:ext>
            </a:extLst>
          </p:cNvPr>
          <p:cNvSpPr>
            <a:spLocks noGrp="1"/>
          </p:cNvSpPr>
          <p:nvPr>
            <p:ph type="title"/>
          </p:nvPr>
        </p:nvSpPr>
        <p:spPr>
          <a:xfrm>
            <a:off x="457200" y="274638"/>
            <a:ext cx="8229600" cy="1143000"/>
          </a:xfrm>
        </p:spPr>
        <p:txBody>
          <a:bodyPr>
            <a:normAutofit fontScale="90000"/>
          </a:bodyPr>
          <a:lstStyle/>
          <a:p>
            <a:r>
              <a:rPr lang="en-GB" sz="2800" dirty="0"/>
              <a:t>Fast/slow transition + BaU expectations comparison</a:t>
            </a:r>
            <a:br>
              <a:rPr lang="en-GB" sz="2800" dirty="0"/>
            </a:br>
            <a:br>
              <a:rPr lang="en-GB" sz="2800" dirty="0"/>
            </a:br>
            <a:endParaRPr lang="en-GB" sz="2800" dirty="0"/>
          </a:p>
        </p:txBody>
      </p:sp>
      <p:graphicFrame>
        <p:nvGraphicFramePr>
          <p:cNvPr id="6" name="Table 6">
            <a:extLst>
              <a:ext uri="{FF2B5EF4-FFF2-40B4-BE49-F238E27FC236}">
                <a16:creationId xmlns:a16="http://schemas.microsoft.com/office/drawing/2014/main" id="{B4752E4A-6401-91BE-857D-92E65E646C07}"/>
              </a:ext>
            </a:extLst>
          </p:cNvPr>
          <p:cNvGraphicFramePr>
            <a:graphicFrameLocks/>
          </p:cNvGraphicFramePr>
          <p:nvPr>
            <p:extLst>
              <p:ext uri="{D42A27DB-BD31-4B8C-83A1-F6EECF244321}">
                <p14:modId xmlns:p14="http://schemas.microsoft.com/office/powerpoint/2010/main" val="133851952"/>
              </p:ext>
            </p:extLst>
          </p:nvPr>
        </p:nvGraphicFramePr>
        <p:xfrm>
          <a:off x="-11017" y="902897"/>
          <a:ext cx="9142858" cy="370840"/>
        </p:xfrm>
        <a:graphic>
          <a:graphicData uri="http://schemas.openxmlformats.org/drawingml/2006/table">
            <a:tbl>
              <a:tblPr firstRow="1" bandRow="1">
                <a:tableStyleId>{5C22544A-7EE6-4342-B048-85BDC9FD1C3A}</a:tableStyleId>
              </a:tblPr>
              <a:tblGrid>
                <a:gridCol w="4571429">
                  <a:extLst>
                    <a:ext uri="{9D8B030D-6E8A-4147-A177-3AD203B41FA5}">
                      <a16:colId xmlns:a16="http://schemas.microsoft.com/office/drawing/2014/main" val="2784780863"/>
                    </a:ext>
                  </a:extLst>
                </a:gridCol>
                <a:gridCol w="4571429">
                  <a:extLst>
                    <a:ext uri="{9D8B030D-6E8A-4147-A177-3AD203B41FA5}">
                      <a16:colId xmlns:a16="http://schemas.microsoft.com/office/drawing/2014/main" val="3202360024"/>
                    </a:ext>
                  </a:extLst>
                </a:gridCol>
              </a:tblGrid>
              <a:tr h="370840">
                <a:tc>
                  <a:txBody>
                    <a:bodyPr/>
                    <a:lstStyle/>
                    <a:p>
                      <a:pPr algn="ctr"/>
                      <a:r>
                        <a:rPr lang="en-GB" b="0" dirty="0">
                          <a:solidFill>
                            <a:schemeClr val="tx1"/>
                          </a:solidFill>
                        </a:rPr>
                        <a:t>Fast (10 Year)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rPr>
                        <a:t>Slow (30 year) + wrong expectations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144358"/>
                  </a:ext>
                </a:extLst>
              </a:tr>
            </a:tbl>
          </a:graphicData>
        </a:graphic>
      </p:graphicFrame>
    </p:spTree>
    <p:extLst>
      <p:ext uri="{BB962C8B-B14F-4D97-AF65-F5344CB8AC3E}">
        <p14:creationId xmlns:p14="http://schemas.microsoft.com/office/powerpoint/2010/main" val="3602775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26A1B5-9431-4817-A37D-7B2F476A1F62}"/>
              </a:ext>
            </a:extLst>
          </p:cNvPr>
          <p:cNvSpPr>
            <a:spLocks noGrp="1"/>
          </p:cNvSpPr>
          <p:nvPr>
            <p:ph type="title"/>
          </p:nvPr>
        </p:nvSpPr>
        <p:spPr/>
        <p:txBody>
          <a:bodyPr>
            <a:normAutofit/>
          </a:bodyPr>
          <a:lstStyle/>
          <a:p>
            <a:r>
              <a:rPr lang="en-GB" sz="2800" b="0" dirty="0"/>
              <a:t>4. Conclusions and policy implications</a:t>
            </a:r>
            <a:endParaRPr lang="en-GB" sz="2800" dirty="0"/>
          </a:p>
        </p:txBody>
      </p:sp>
      <p:sp>
        <p:nvSpPr>
          <p:cNvPr id="5" name="Text Placeholder 4">
            <a:extLst>
              <a:ext uri="{FF2B5EF4-FFF2-40B4-BE49-F238E27FC236}">
                <a16:creationId xmlns:a16="http://schemas.microsoft.com/office/drawing/2014/main" id="{A25B7983-1309-43AA-A99C-FED4601335AA}"/>
              </a:ext>
            </a:extLst>
          </p:cNvPr>
          <p:cNvSpPr>
            <a:spLocks noGrp="1"/>
          </p:cNvSpPr>
          <p:nvPr>
            <p:ph type="body" idx="1"/>
          </p:nvPr>
        </p:nvSpPr>
        <p:spPr/>
        <p:txBody>
          <a:bodyPr/>
          <a:lstStyle/>
          <a:p>
            <a:r>
              <a:rPr lang="en-GB" sz="2000" b="0" dirty="0"/>
              <a:t>The TranSim model: An SFC-IO model for the study of transition risks</a:t>
            </a:r>
            <a:endParaRPr lang="en-GB" dirty="0"/>
          </a:p>
        </p:txBody>
      </p:sp>
    </p:spTree>
    <p:extLst>
      <p:ext uri="{BB962C8B-B14F-4D97-AF65-F5344CB8AC3E}">
        <p14:creationId xmlns:p14="http://schemas.microsoft.com/office/powerpoint/2010/main" val="1271877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D74D-A377-4879-9BA5-3D67FC9870ED}"/>
              </a:ext>
            </a:extLst>
          </p:cNvPr>
          <p:cNvSpPr>
            <a:spLocks noGrp="1"/>
          </p:cNvSpPr>
          <p:nvPr>
            <p:ph type="title"/>
          </p:nvPr>
        </p:nvSpPr>
        <p:spPr/>
        <p:txBody>
          <a:bodyPr>
            <a:normAutofit/>
          </a:bodyPr>
          <a:lstStyle/>
          <a:p>
            <a:r>
              <a:rPr lang="en-GB" sz="2800" dirty="0"/>
              <a:t>Model summary</a:t>
            </a:r>
            <a:br>
              <a:rPr lang="en-GB" sz="2800" dirty="0"/>
            </a:br>
            <a:endParaRPr lang="en-GB" sz="2800" dirty="0"/>
          </a:p>
        </p:txBody>
      </p:sp>
      <p:sp>
        <p:nvSpPr>
          <p:cNvPr id="3" name="Content Placeholder 2">
            <a:extLst>
              <a:ext uri="{FF2B5EF4-FFF2-40B4-BE49-F238E27FC236}">
                <a16:creationId xmlns:a16="http://schemas.microsoft.com/office/drawing/2014/main" id="{3E24E792-1725-4595-8831-CE909A969173}"/>
              </a:ext>
            </a:extLst>
          </p:cNvPr>
          <p:cNvSpPr>
            <a:spLocks noGrp="1"/>
          </p:cNvSpPr>
          <p:nvPr>
            <p:ph idx="1"/>
          </p:nvPr>
        </p:nvSpPr>
        <p:spPr/>
        <p:txBody>
          <a:bodyPr>
            <a:normAutofit fontScale="92500" lnSpcReduction="10000"/>
          </a:bodyPr>
          <a:lstStyle/>
          <a:p>
            <a:pPr>
              <a:lnSpc>
                <a:spcPct val="110000"/>
              </a:lnSpc>
            </a:pPr>
            <a:r>
              <a:rPr lang="en-GB" sz="1800" i="1" dirty="0"/>
              <a:t>SFC-IO model of green transition, investment, financing, fall in EROEI, asset stranding, transition risk. </a:t>
            </a:r>
          </a:p>
          <a:p>
            <a:pPr>
              <a:lnSpc>
                <a:spcPct val="110000"/>
              </a:lnSpc>
              <a:spcBef>
                <a:spcPts val="600"/>
              </a:spcBef>
              <a:spcAft>
                <a:spcPts val="600"/>
              </a:spcAft>
            </a:pPr>
            <a:r>
              <a:rPr lang="en-GB" sz="1800" dirty="0"/>
              <a:t>Four main phases:</a:t>
            </a:r>
          </a:p>
          <a:p>
            <a:pPr>
              <a:lnSpc>
                <a:spcPct val="110000"/>
              </a:lnSpc>
            </a:pPr>
            <a:r>
              <a:rPr lang="en-GB" sz="1800" b="1" dirty="0"/>
              <a:t>1. Investment boom: </a:t>
            </a:r>
          </a:p>
          <a:p>
            <a:pPr indent="-558800">
              <a:lnSpc>
                <a:spcPct val="110000"/>
              </a:lnSpc>
              <a:spcAft>
                <a:spcPts val="600"/>
              </a:spcAft>
            </a:pPr>
            <a:r>
              <a:rPr lang="en-GB" sz="1800" dirty="0"/>
              <a:t>- Initial investment in green and capital firm capital increases growth.</a:t>
            </a:r>
          </a:p>
          <a:p>
            <a:pPr>
              <a:lnSpc>
                <a:spcPct val="110000"/>
              </a:lnSpc>
            </a:pPr>
            <a:r>
              <a:rPr lang="en-GB" sz="1800" b="1" dirty="0"/>
              <a:t>2. Recession</a:t>
            </a:r>
          </a:p>
          <a:p>
            <a:pPr>
              <a:lnSpc>
                <a:spcPct val="110000"/>
              </a:lnSpc>
            </a:pPr>
            <a:r>
              <a:rPr lang="en-GB" sz="1800" dirty="0"/>
              <a:t>- Investment and changes in EROI affect energy prices and inflation.</a:t>
            </a:r>
          </a:p>
          <a:p>
            <a:pPr>
              <a:lnSpc>
                <a:spcPct val="110000"/>
              </a:lnSpc>
              <a:spcAft>
                <a:spcPts val="600"/>
              </a:spcAft>
            </a:pPr>
            <a:r>
              <a:rPr lang="en-GB" sz="1800" dirty="0"/>
              <a:t>- Higher prices then negatively affect real incomes, wealth and output.</a:t>
            </a:r>
          </a:p>
          <a:p>
            <a:pPr>
              <a:lnSpc>
                <a:spcPct val="110000"/>
              </a:lnSpc>
            </a:pPr>
            <a:r>
              <a:rPr lang="en-GB" sz="1800" b="1" dirty="0"/>
              <a:t>3. Short recovery, followed by recession/stagnation:</a:t>
            </a:r>
            <a:endParaRPr lang="en-GB" sz="1800" dirty="0"/>
          </a:p>
          <a:p>
            <a:pPr>
              <a:lnSpc>
                <a:spcPct val="110000"/>
              </a:lnSpc>
              <a:spcAft>
                <a:spcPts val="600"/>
              </a:spcAft>
            </a:pPr>
            <a:r>
              <a:rPr lang="en-GB" sz="1800" dirty="0"/>
              <a:t>- Financial transition risks generate recession, change in wage-profit split lead to stagnation.</a:t>
            </a:r>
          </a:p>
          <a:p>
            <a:pPr>
              <a:lnSpc>
                <a:spcPct val="110000"/>
              </a:lnSpc>
            </a:pPr>
            <a:r>
              <a:rPr lang="en-GB" sz="1800" b="1" dirty="0"/>
              <a:t>4. Recovery:</a:t>
            </a:r>
          </a:p>
          <a:p>
            <a:pPr indent="-557212">
              <a:lnSpc>
                <a:spcPct val="110000"/>
              </a:lnSpc>
            </a:pPr>
            <a:r>
              <a:rPr lang="en-GB" sz="1800" dirty="0"/>
              <a:t>- Inflation stabilises at a higher level, asset prices stabilise, defaults fall.</a:t>
            </a:r>
          </a:p>
          <a:p>
            <a:pPr indent="-557212">
              <a:lnSpc>
                <a:spcPct val="110000"/>
              </a:lnSpc>
            </a:pPr>
            <a:r>
              <a:rPr lang="en-GB" sz="1800" dirty="0"/>
              <a:t>- Consequently real incomes and wealth stop falling, and the recovery begins.</a:t>
            </a:r>
          </a:p>
        </p:txBody>
      </p:sp>
    </p:spTree>
    <p:extLst>
      <p:ext uri="{BB962C8B-B14F-4D97-AF65-F5344CB8AC3E}">
        <p14:creationId xmlns:p14="http://schemas.microsoft.com/office/powerpoint/2010/main" val="2548752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D06E80-755C-4C1F-A12B-605472C6CE96}"/>
              </a:ext>
            </a:extLst>
          </p:cNvPr>
          <p:cNvSpPr>
            <a:spLocks noGrp="1"/>
          </p:cNvSpPr>
          <p:nvPr>
            <p:ph idx="1"/>
          </p:nvPr>
        </p:nvSpPr>
        <p:spPr>
          <a:xfrm>
            <a:off x="457200" y="1591366"/>
            <a:ext cx="8229600" cy="4525963"/>
          </a:xfrm>
        </p:spPr>
        <p:txBody>
          <a:bodyPr>
            <a:noAutofit/>
          </a:bodyPr>
          <a:lstStyle/>
          <a:p>
            <a:pPr>
              <a:lnSpc>
                <a:spcPct val="114000"/>
              </a:lnSpc>
              <a:spcBef>
                <a:spcPts val="600"/>
              </a:spcBef>
            </a:pPr>
            <a:r>
              <a:rPr lang="en-GB" sz="2000" i="1" dirty="0"/>
              <a:t>Model limitations:</a:t>
            </a:r>
          </a:p>
          <a:p>
            <a:pPr marL="342900" indent="-342900">
              <a:lnSpc>
                <a:spcPct val="114000"/>
              </a:lnSpc>
              <a:spcBef>
                <a:spcPts val="600"/>
              </a:spcBef>
              <a:spcAft>
                <a:spcPts val="1200"/>
              </a:spcAft>
              <a:buFont typeface="Arial" panose="020B0604020202020204" pitchFamily="34" charset="0"/>
              <a:buChar char="•"/>
            </a:pPr>
            <a:r>
              <a:rPr lang="en-GB" sz="2000" dirty="0"/>
              <a:t>no external sector, no government or central bank, so no offsetting policy action or public financing of investment. No resource limits.</a:t>
            </a:r>
          </a:p>
          <a:p>
            <a:pPr>
              <a:lnSpc>
                <a:spcPct val="114000"/>
              </a:lnSpc>
              <a:spcBef>
                <a:spcPts val="600"/>
              </a:spcBef>
            </a:pPr>
            <a:r>
              <a:rPr lang="en-GB" sz="2000" i="1" dirty="0"/>
              <a:t>Insights:</a:t>
            </a:r>
          </a:p>
          <a:p>
            <a:pPr marL="342900" indent="-342900">
              <a:lnSpc>
                <a:spcPct val="114000"/>
              </a:lnSpc>
              <a:spcBef>
                <a:spcPts val="600"/>
              </a:spcBef>
              <a:buFont typeface="Arial" panose="020B0604020202020204" pitchFamily="34" charset="0"/>
              <a:buChar char="•"/>
            </a:pPr>
            <a:r>
              <a:rPr lang="en-GB" sz="2000" dirty="0"/>
              <a:t>In the model, faster &amp; less expected transitions are more economically disruptive, as are larger falls in EROI.</a:t>
            </a:r>
          </a:p>
          <a:p>
            <a:pPr marL="342900" indent="-342900">
              <a:lnSpc>
                <a:spcPct val="114000"/>
              </a:lnSpc>
              <a:spcBef>
                <a:spcPts val="600"/>
              </a:spcBef>
              <a:buFont typeface="Arial" panose="020B0604020202020204" pitchFamily="34" charset="0"/>
              <a:buChar char="•"/>
            </a:pPr>
            <a:r>
              <a:rPr lang="en-GB" sz="2000" dirty="0"/>
              <a:t>In shorter transitions negative impacts happen all at once, amplifying effects. </a:t>
            </a:r>
          </a:p>
          <a:p>
            <a:pPr marL="342900" indent="-342900">
              <a:lnSpc>
                <a:spcPct val="114000"/>
              </a:lnSpc>
              <a:spcBef>
                <a:spcPts val="600"/>
              </a:spcBef>
              <a:buFont typeface="Arial" panose="020B0604020202020204" pitchFamily="34" charset="0"/>
              <a:buChar char="•"/>
            </a:pPr>
            <a:r>
              <a:rPr lang="en-GB" sz="2000" dirty="0"/>
              <a:t>Price impacts from EROI/investment/financing somewhat outweigh financial impacts linked to stranding and default (but consider model limitations here).</a:t>
            </a:r>
          </a:p>
        </p:txBody>
      </p:sp>
      <p:sp>
        <p:nvSpPr>
          <p:cNvPr id="5" name="Title 1">
            <a:extLst>
              <a:ext uri="{FF2B5EF4-FFF2-40B4-BE49-F238E27FC236}">
                <a16:creationId xmlns:a16="http://schemas.microsoft.com/office/drawing/2014/main" id="{27882A27-FA8E-443A-BDC1-1E47BCBF92E8}"/>
              </a:ext>
            </a:extLst>
          </p:cNvPr>
          <p:cNvSpPr>
            <a:spLocks noGrp="1"/>
          </p:cNvSpPr>
          <p:nvPr>
            <p:ph type="title"/>
          </p:nvPr>
        </p:nvSpPr>
        <p:spPr>
          <a:xfrm>
            <a:off x="457200" y="274638"/>
            <a:ext cx="8229600" cy="1143000"/>
          </a:xfrm>
        </p:spPr>
        <p:txBody>
          <a:bodyPr>
            <a:normAutofit/>
          </a:bodyPr>
          <a:lstStyle/>
          <a:p>
            <a:r>
              <a:rPr lang="en-GB" sz="2800" dirty="0"/>
              <a:t>Model conclusions</a:t>
            </a:r>
            <a:br>
              <a:rPr lang="en-GB" sz="2800" dirty="0"/>
            </a:br>
            <a:endParaRPr lang="en-GB" sz="2800" dirty="0"/>
          </a:p>
        </p:txBody>
      </p:sp>
    </p:spTree>
    <p:extLst>
      <p:ext uri="{BB962C8B-B14F-4D97-AF65-F5344CB8AC3E}">
        <p14:creationId xmlns:p14="http://schemas.microsoft.com/office/powerpoint/2010/main" val="2751498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619A-1A68-3C74-5C02-075AF2E78E23}"/>
              </a:ext>
            </a:extLst>
          </p:cNvPr>
          <p:cNvSpPr>
            <a:spLocks noGrp="1"/>
          </p:cNvSpPr>
          <p:nvPr>
            <p:ph type="title"/>
          </p:nvPr>
        </p:nvSpPr>
        <p:spPr/>
        <p:txBody>
          <a:bodyPr>
            <a:normAutofit/>
          </a:bodyPr>
          <a:lstStyle/>
          <a:p>
            <a:r>
              <a:rPr lang="en-GB" sz="2800" dirty="0"/>
              <a:t>Policy implications</a:t>
            </a:r>
            <a:br>
              <a:rPr lang="en-GB" sz="2800" dirty="0"/>
            </a:br>
            <a:endParaRPr lang="en-GB" sz="2800" dirty="0"/>
          </a:p>
        </p:txBody>
      </p:sp>
      <p:sp>
        <p:nvSpPr>
          <p:cNvPr id="3" name="Content Placeholder 2">
            <a:extLst>
              <a:ext uri="{FF2B5EF4-FFF2-40B4-BE49-F238E27FC236}">
                <a16:creationId xmlns:a16="http://schemas.microsoft.com/office/drawing/2014/main" id="{D95834C4-55C8-5FD9-663E-9CDB5E6DE7FB}"/>
              </a:ext>
            </a:extLst>
          </p:cNvPr>
          <p:cNvSpPr>
            <a:spLocks noGrp="1"/>
          </p:cNvSpPr>
          <p:nvPr>
            <p:ph idx="1"/>
          </p:nvPr>
        </p:nvSpPr>
        <p:spPr/>
        <p:txBody>
          <a:bodyPr>
            <a:normAutofit/>
          </a:bodyPr>
          <a:lstStyle/>
          <a:p>
            <a:pPr marL="342900" indent="-342900">
              <a:lnSpc>
                <a:spcPct val="134000"/>
              </a:lnSpc>
              <a:spcBef>
                <a:spcPts val="600"/>
              </a:spcBef>
              <a:buFont typeface="Arial" panose="020B0604020202020204" pitchFamily="34" charset="0"/>
              <a:buChar char="•"/>
            </a:pPr>
            <a:r>
              <a:rPr lang="en-GB" sz="2000" dirty="0"/>
              <a:t>Compounding of negative impacts in faster transitions mean it is important the transition is not delayed any further.</a:t>
            </a:r>
          </a:p>
          <a:p>
            <a:pPr marL="342900" indent="-342900">
              <a:lnSpc>
                <a:spcPct val="134000"/>
              </a:lnSpc>
              <a:spcBef>
                <a:spcPts val="600"/>
              </a:spcBef>
              <a:buFont typeface="Arial" panose="020B0604020202020204" pitchFamily="34" charset="0"/>
              <a:buChar char="•"/>
            </a:pPr>
            <a:r>
              <a:rPr lang="en-GB" sz="2000" dirty="0"/>
              <a:t>Importance of EROI for price impacts means that higher EROI technologies should be chosen.</a:t>
            </a:r>
          </a:p>
          <a:p>
            <a:pPr marL="342900" indent="-342900">
              <a:lnSpc>
                <a:spcPct val="134000"/>
              </a:lnSpc>
              <a:spcBef>
                <a:spcPts val="600"/>
              </a:spcBef>
              <a:buFont typeface="Arial" panose="020B0604020202020204" pitchFamily="34" charset="0"/>
              <a:buChar char="•"/>
            </a:pPr>
            <a:r>
              <a:rPr lang="en-GB" sz="2000" dirty="0"/>
              <a:t>The faster the transition/greater the fall in EROI the more government will have to act to offset negative impacts (e.g. by taking on some green investment and/or acting directly on prices).</a:t>
            </a:r>
          </a:p>
          <a:p>
            <a:pPr marL="342900" indent="-342900">
              <a:lnSpc>
                <a:spcPct val="134000"/>
              </a:lnSpc>
              <a:spcBef>
                <a:spcPts val="600"/>
              </a:spcBef>
              <a:buFont typeface="Arial" panose="020B0604020202020204" pitchFamily="34" charset="0"/>
              <a:buChar char="•"/>
            </a:pPr>
            <a:r>
              <a:rPr lang="en-GB" sz="2000" dirty="0"/>
              <a:t>The less anticipated the transition the larger the negative impact on financial markets. More guidance means less unneeded investment, less stranding and a reduced financial impact.</a:t>
            </a:r>
          </a:p>
          <a:p>
            <a:pPr>
              <a:lnSpc>
                <a:spcPct val="134000"/>
              </a:lnSpc>
              <a:spcBef>
                <a:spcPts val="600"/>
              </a:spcBef>
            </a:pPr>
            <a:endParaRPr lang="en-GB" sz="2000" dirty="0"/>
          </a:p>
        </p:txBody>
      </p:sp>
    </p:spTree>
    <p:extLst>
      <p:ext uri="{BB962C8B-B14F-4D97-AF65-F5344CB8AC3E}">
        <p14:creationId xmlns:p14="http://schemas.microsoft.com/office/powerpoint/2010/main" val="4045281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856" y="2599981"/>
            <a:ext cx="6132287" cy="1079653"/>
          </a:xfrm>
        </p:spPr>
        <p:txBody>
          <a:bodyPr>
            <a:noAutofit/>
          </a:bodyPr>
          <a:lstStyle/>
          <a:p>
            <a:pPr>
              <a:lnSpc>
                <a:spcPct val="150000"/>
              </a:lnSpc>
              <a:spcBef>
                <a:spcPts val="1800"/>
              </a:spcBef>
              <a:spcAft>
                <a:spcPts val="2400"/>
              </a:spcAft>
            </a:pPr>
            <a:r>
              <a:rPr lang="en-US" sz="3600" b="0" dirty="0"/>
              <a:t>Thank you for listening.</a:t>
            </a:r>
            <a:br>
              <a:rPr lang="en-US" sz="3600" b="0" dirty="0"/>
            </a:br>
            <a:r>
              <a:rPr lang="en-US" sz="2000" b="0" dirty="0"/>
              <a:t>Email: a.jackson@surrey.ac.uk</a:t>
            </a:r>
            <a:endParaRPr lang="en-US" sz="3600" dirty="0"/>
          </a:p>
        </p:txBody>
      </p:sp>
    </p:spTree>
    <p:extLst>
      <p:ext uri="{BB962C8B-B14F-4D97-AF65-F5344CB8AC3E}">
        <p14:creationId xmlns:p14="http://schemas.microsoft.com/office/powerpoint/2010/main" val="2666701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05A3-7931-442B-A0F5-D8F295FDAA24}"/>
              </a:ext>
            </a:extLst>
          </p:cNvPr>
          <p:cNvSpPr>
            <a:spLocks noGrp="1"/>
          </p:cNvSpPr>
          <p:nvPr>
            <p:ph type="title"/>
          </p:nvPr>
        </p:nvSpPr>
        <p:spPr/>
        <p:txBody>
          <a:bodyPr/>
          <a:lstStyle/>
          <a:p>
            <a:r>
              <a:rPr lang="en-GB" sz="2800" dirty="0"/>
              <a:t>References </a:t>
            </a:r>
            <a:br>
              <a:rPr lang="en-GB" dirty="0"/>
            </a:br>
            <a:endParaRPr lang="en-GB" dirty="0"/>
          </a:p>
        </p:txBody>
      </p:sp>
      <p:sp>
        <p:nvSpPr>
          <p:cNvPr id="3" name="Content Placeholder 2">
            <a:extLst>
              <a:ext uri="{FF2B5EF4-FFF2-40B4-BE49-F238E27FC236}">
                <a16:creationId xmlns:a16="http://schemas.microsoft.com/office/drawing/2014/main" id="{5B8E1409-C13C-427E-A0A4-60F61886B422}"/>
              </a:ext>
            </a:extLst>
          </p:cNvPr>
          <p:cNvSpPr>
            <a:spLocks noGrp="1"/>
          </p:cNvSpPr>
          <p:nvPr>
            <p:ph idx="1"/>
          </p:nvPr>
        </p:nvSpPr>
        <p:spPr/>
        <p:txBody>
          <a:bodyPr>
            <a:normAutofit fontScale="62500" lnSpcReduction="20000"/>
          </a:bodyPr>
          <a:lstStyle/>
          <a:p>
            <a:pPr marL="457200" indent="-457200">
              <a:buFont typeface="Arial" panose="020B0604020202020204" pitchFamily="34" charset="0"/>
              <a:buChar char="•"/>
            </a:pPr>
            <a:r>
              <a:rPr lang="en-GB" dirty="0"/>
              <a:t>Bank of England. (2018). </a:t>
            </a:r>
            <a:r>
              <a:rPr lang="en-GB" i="1" dirty="0"/>
              <a:t>Transition in thinking: The impact of climate change on the UK banking sector.</a:t>
            </a:r>
          </a:p>
          <a:p>
            <a:pPr marL="457200" indent="-457200">
              <a:buFont typeface="Arial" panose="020B0604020202020204" pitchFamily="34" charset="0"/>
              <a:buChar char="•"/>
            </a:pPr>
            <a:r>
              <a:rPr lang="en-GB" dirty="0"/>
              <a:t>Battiston, S., Mandel, A., Monasterolo, I., Schütze, F., &amp; Visentin, G. (2017). A climate stress-test of the financial system. </a:t>
            </a:r>
            <a:r>
              <a:rPr lang="en-GB" i="1" dirty="0"/>
              <a:t>Nature Climate Change</a:t>
            </a:r>
            <a:r>
              <a:rPr lang="en-GB" dirty="0"/>
              <a:t>, </a:t>
            </a:r>
            <a:r>
              <a:rPr lang="en-GB" i="1" dirty="0"/>
              <a:t>7</a:t>
            </a:r>
            <a:r>
              <a:rPr lang="en-GB" dirty="0"/>
              <a:t>(4), 283-288.</a:t>
            </a:r>
            <a:endParaRPr lang="en-GB" i="1" dirty="0"/>
          </a:p>
          <a:p>
            <a:pPr marL="457200" indent="-457200">
              <a:buFont typeface="Arial" panose="020B0604020202020204" pitchFamily="34" charset="0"/>
              <a:buChar char="•"/>
            </a:pPr>
            <a:r>
              <a:rPr lang="en-GB" dirty="0"/>
              <a:t>Boucekkine, R., de La Croix, D., &amp; Licandro, O. (2011). </a:t>
            </a:r>
            <a:r>
              <a:rPr lang="en-GB" i="1" dirty="0"/>
              <a:t>Vintage capital theory: Three breakthroughs.</a:t>
            </a:r>
          </a:p>
          <a:p>
            <a:pPr marL="457200" indent="-457200">
              <a:buFont typeface="Arial" panose="020B0604020202020204" pitchFamily="34" charset="0"/>
              <a:buChar char="•"/>
            </a:pPr>
            <a:r>
              <a:rPr lang="en-GB" dirty="0"/>
              <a:t>CTI. (2011). </a:t>
            </a:r>
            <a:r>
              <a:rPr lang="en-GB" i="1" dirty="0"/>
              <a:t>Are the World’s Financial Markets Carrying a Carbon Bubble.</a:t>
            </a:r>
          </a:p>
          <a:p>
            <a:pPr marL="457200" indent="-457200">
              <a:buFont typeface="Arial" panose="020B0604020202020204" pitchFamily="34" charset="0"/>
              <a:buChar char="•"/>
            </a:pPr>
            <a:r>
              <a:rPr lang="en-GB" dirty="0"/>
              <a:t>Deaton, A., &amp; Muellbauer, J. (1980). An almost ideal demand system. </a:t>
            </a:r>
            <a:r>
              <a:rPr lang="en-GB" i="1" dirty="0"/>
              <a:t>The American Economic Review</a:t>
            </a:r>
            <a:r>
              <a:rPr lang="en-GB" dirty="0"/>
              <a:t>, </a:t>
            </a:r>
            <a:r>
              <a:rPr lang="en-GB" i="1" dirty="0"/>
              <a:t>70</a:t>
            </a:r>
            <a:r>
              <a:rPr lang="en-GB" dirty="0"/>
              <a:t>(3), 312-326</a:t>
            </a:r>
            <a:r>
              <a:rPr lang="en-GB" i="1" dirty="0"/>
              <a:t> </a:t>
            </a:r>
          </a:p>
          <a:p>
            <a:pPr marL="457200" indent="-457200">
              <a:buFont typeface="Arial" panose="020B0604020202020204" pitchFamily="34" charset="0"/>
              <a:buChar char="•"/>
            </a:pPr>
            <a:r>
              <a:rPr lang="en-GB" dirty="0"/>
              <a:t>Kaldor, N. (1966). </a:t>
            </a:r>
            <a:r>
              <a:rPr lang="en-GB" i="1" dirty="0"/>
              <a:t>Causes of the slow rate of economic growth of the United Kingdom: an inaugural lecture</a:t>
            </a:r>
            <a:r>
              <a:rPr lang="en-GB" dirty="0"/>
              <a:t>. Cambridge University Press.</a:t>
            </a:r>
          </a:p>
          <a:p>
            <a:pPr marL="457200" indent="-457200">
              <a:buFont typeface="Arial" panose="020B0604020202020204" pitchFamily="34" charset="0"/>
              <a:buChar char="•"/>
            </a:pPr>
            <a:r>
              <a:rPr lang="en-GB" dirty="0"/>
              <a:t>NCE 2018. </a:t>
            </a:r>
            <a:r>
              <a:rPr lang="en-GB" i="1" dirty="0"/>
              <a:t>Unlocking the inclusive growth story of the 20</a:t>
            </a:r>
            <a:r>
              <a:rPr lang="en-GB" i="1" baseline="30000" dirty="0"/>
              <a:t>th</a:t>
            </a:r>
            <a:r>
              <a:rPr lang="en-GB" i="1" dirty="0"/>
              <a:t> Century – accelerating climate action in urgent times. 2018 Report of the Global Commission on Economy and Climate</a:t>
            </a:r>
            <a:r>
              <a:rPr lang="en-GB" dirty="0"/>
              <a:t>. New Climate Economy. Online at: https://newclimateeconomy.report/2018/.</a:t>
            </a:r>
          </a:p>
          <a:p>
            <a:pPr marL="457200" indent="-457200">
              <a:buFont typeface="Arial" panose="020B0604020202020204" pitchFamily="34" charset="0"/>
              <a:buChar char="•"/>
            </a:pPr>
            <a:r>
              <a:rPr lang="en-GB" dirty="0"/>
              <a:t>Tobin, J. (1969). A general equilibrium approach to monetary theory. </a:t>
            </a:r>
            <a:r>
              <a:rPr lang="en-GB" i="1" dirty="0"/>
              <a:t>Journal of Money</a:t>
            </a:r>
            <a:r>
              <a:rPr lang="en-GB" dirty="0"/>
              <a:t>, </a:t>
            </a:r>
            <a:r>
              <a:rPr lang="en-GB" i="1" dirty="0"/>
              <a:t>Credit</a:t>
            </a:r>
            <a:r>
              <a:rPr lang="en-GB" dirty="0"/>
              <a:t>, </a:t>
            </a:r>
            <a:r>
              <a:rPr lang="en-GB" i="1" dirty="0"/>
              <a:t>and Banking, 1</a:t>
            </a:r>
            <a:r>
              <a:rPr lang="en-GB" dirty="0"/>
              <a:t>(1), 15–29</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39145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72644-1108-4935-81D6-FB52A0D6AA6D}"/>
              </a:ext>
            </a:extLst>
          </p:cNvPr>
          <p:cNvSpPr>
            <a:spLocks noGrp="1"/>
          </p:cNvSpPr>
          <p:nvPr>
            <p:ph type="title"/>
          </p:nvPr>
        </p:nvSpPr>
        <p:spPr/>
        <p:txBody>
          <a:bodyPr>
            <a:normAutofit/>
          </a:bodyPr>
          <a:lstStyle/>
          <a:p>
            <a:r>
              <a:rPr lang="en-GB" sz="2800" dirty="0"/>
              <a:t>Background information: Competing narratives around net zero transitions  </a:t>
            </a:r>
          </a:p>
        </p:txBody>
      </p:sp>
      <p:sp>
        <p:nvSpPr>
          <p:cNvPr id="5" name="Content Placeholder 4">
            <a:extLst>
              <a:ext uri="{FF2B5EF4-FFF2-40B4-BE49-F238E27FC236}">
                <a16:creationId xmlns:a16="http://schemas.microsoft.com/office/drawing/2014/main" id="{DBB49343-D84D-440B-8100-87601F39A2F4}"/>
              </a:ext>
            </a:extLst>
          </p:cNvPr>
          <p:cNvSpPr>
            <a:spLocks noGrp="1"/>
          </p:cNvSpPr>
          <p:nvPr>
            <p:ph idx="1"/>
          </p:nvPr>
        </p:nvSpPr>
        <p:spPr/>
        <p:txBody>
          <a:bodyPr>
            <a:normAutofit/>
          </a:bodyPr>
          <a:lstStyle/>
          <a:p>
            <a:r>
              <a:rPr lang="en-GB" sz="2100" i="1" dirty="0"/>
              <a:t>Energy transition narratives: </a:t>
            </a:r>
          </a:p>
          <a:p>
            <a:pPr marL="192881" indent="-192881">
              <a:buFont typeface="Arial" panose="020B0604020202020204" pitchFamily="34" charset="0"/>
              <a:buChar char="•"/>
            </a:pPr>
            <a:r>
              <a:rPr lang="en-GB" sz="2100" dirty="0"/>
              <a:t>Higher growth: massive increase in green investment leads to growth. </a:t>
            </a:r>
          </a:p>
          <a:p>
            <a:pPr marL="192881" indent="-192881">
              <a:buFont typeface="Arial" panose="020B0604020202020204" pitchFamily="34" charset="0"/>
              <a:buChar char="•"/>
            </a:pPr>
            <a:r>
              <a:rPr lang="en-GB" sz="2100" dirty="0"/>
              <a:t>Lower growth: increase in green investment crowds out other more productive investments and leads to less growth. </a:t>
            </a:r>
          </a:p>
          <a:p>
            <a:pPr marL="192881" indent="-192881">
              <a:buFont typeface="Arial" panose="020B0604020202020204" pitchFamily="34" charset="0"/>
              <a:buChar char="•"/>
            </a:pPr>
            <a:r>
              <a:rPr lang="en-GB" sz="2100" dirty="0"/>
              <a:t>Financing issues: Can we finance the required investment? How do we finance these investments? What are the macro implications? </a:t>
            </a:r>
          </a:p>
          <a:p>
            <a:pPr marL="192881" indent="-192881">
              <a:buFont typeface="Arial" panose="020B0604020202020204" pitchFamily="34" charset="0"/>
              <a:buChar char="•"/>
            </a:pPr>
            <a:r>
              <a:rPr lang="en-GB" sz="2100" dirty="0"/>
              <a:t>Transition risks: </a:t>
            </a:r>
          </a:p>
          <a:p>
            <a:pPr marL="722313" lvl="1" indent="-269875">
              <a:buFont typeface="Arial" panose="020B0604020202020204" pitchFamily="34" charset="0"/>
              <a:buChar char="•"/>
            </a:pPr>
            <a:r>
              <a:rPr lang="en-GB" sz="2100" dirty="0"/>
              <a:t>Financial instability: transition may negatively affect economy via financial markets (stranded assets). </a:t>
            </a:r>
          </a:p>
          <a:p>
            <a:pPr marL="722313" lvl="1" indent="-269875">
              <a:buFont typeface="Arial" panose="020B0604020202020204" pitchFamily="34" charset="0"/>
              <a:buChar char="•"/>
            </a:pPr>
            <a:r>
              <a:rPr lang="en-GB" sz="2100" dirty="0"/>
              <a:t>Stagnation/inflation: reduction in efficiency of energy sector (Energy return on energy invested – EROI) due to transition will lead to inflation and lower growth. </a:t>
            </a:r>
          </a:p>
        </p:txBody>
      </p:sp>
    </p:spTree>
    <p:extLst>
      <p:ext uri="{BB962C8B-B14F-4D97-AF65-F5344CB8AC3E}">
        <p14:creationId xmlns:p14="http://schemas.microsoft.com/office/powerpoint/2010/main" val="6084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6B9E-8679-4EDD-8D2A-415479A492F7}"/>
              </a:ext>
            </a:extLst>
          </p:cNvPr>
          <p:cNvSpPr>
            <a:spLocks noGrp="1"/>
          </p:cNvSpPr>
          <p:nvPr>
            <p:ph type="title"/>
          </p:nvPr>
        </p:nvSpPr>
        <p:spPr/>
        <p:txBody>
          <a:bodyPr>
            <a:noAutofit/>
          </a:bodyPr>
          <a:lstStyle/>
          <a:p>
            <a:r>
              <a:rPr lang="en-GB" sz="2800" dirty="0"/>
              <a:t>Research question</a:t>
            </a:r>
            <a:br>
              <a:rPr lang="en-GB" sz="2800" dirty="0"/>
            </a:br>
            <a:endParaRPr lang="en-GB" sz="2800" dirty="0"/>
          </a:p>
        </p:txBody>
      </p:sp>
      <p:sp>
        <p:nvSpPr>
          <p:cNvPr id="3" name="Content Placeholder 2">
            <a:extLst>
              <a:ext uri="{FF2B5EF4-FFF2-40B4-BE49-F238E27FC236}">
                <a16:creationId xmlns:a16="http://schemas.microsoft.com/office/drawing/2014/main" id="{5E73475A-C6B6-4CFA-9132-B67DF48955AB}"/>
              </a:ext>
            </a:extLst>
          </p:cNvPr>
          <p:cNvSpPr>
            <a:spLocks noGrp="1"/>
          </p:cNvSpPr>
          <p:nvPr>
            <p:ph idx="1"/>
          </p:nvPr>
        </p:nvSpPr>
        <p:spPr/>
        <p:txBody>
          <a:bodyPr>
            <a:normAutofit lnSpcReduction="10000"/>
          </a:bodyPr>
          <a:lstStyle/>
          <a:p>
            <a:pPr indent="-457200">
              <a:lnSpc>
                <a:spcPct val="110000"/>
              </a:lnSpc>
              <a:spcBef>
                <a:spcPts val="0"/>
              </a:spcBef>
              <a:spcAft>
                <a:spcPts val="1200"/>
              </a:spcAft>
            </a:pPr>
            <a:r>
              <a:rPr lang="en-GB" sz="1800" i="1" dirty="0"/>
              <a:t>Research Question: </a:t>
            </a:r>
            <a:r>
              <a:rPr lang="en-GB" sz="1800" dirty="0"/>
              <a:t>What are the macroeconomic effects of different types of energy technology transitions?</a:t>
            </a:r>
          </a:p>
          <a:p>
            <a:pPr indent="-457200">
              <a:lnSpc>
                <a:spcPct val="110000"/>
              </a:lnSpc>
              <a:spcBef>
                <a:spcPts val="0"/>
              </a:spcBef>
              <a:spcAft>
                <a:spcPts val="1200"/>
              </a:spcAft>
            </a:pPr>
            <a:r>
              <a:rPr lang="en-GB" sz="1800" dirty="0"/>
              <a:t>In particular, we want to understand the impacts from:</a:t>
            </a:r>
          </a:p>
          <a:p>
            <a:pPr marL="514350" indent="-514350">
              <a:lnSpc>
                <a:spcPct val="110000"/>
              </a:lnSpc>
              <a:spcBef>
                <a:spcPts val="0"/>
              </a:spcBef>
              <a:buFont typeface="+mj-lt"/>
              <a:buAutoNum type="arabicPeriod"/>
            </a:pPr>
            <a:r>
              <a:rPr lang="en-GB" sz="1800" dirty="0"/>
              <a:t>Changes in investment, investment financing, investment financing timing. </a:t>
            </a:r>
          </a:p>
          <a:p>
            <a:pPr marL="514350" indent="-514350">
              <a:lnSpc>
                <a:spcPct val="110000"/>
              </a:lnSpc>
              <a:spcBef>
                <a:spcPts val="0"/>
              </a:spcBef>
              <a:buFont typeface="+mj-lt"/>
              <a:buAutoNum type="arabicPeriod"/>
            </a:pPr>
            <a:r>
              <a:rPr lang="en-GB" sz="1800" dirty="0"/>
              <a:t>Transition risks:</a:t>
            </a:r>
          </a:p>
          <a:p>
            <a:pPr marL="1428750" lvl="1" indent="-514350">
              <a:lnSpc>
                <a:spcPct val="110000"/>
              </a:lnSpc>
              <a:spcBef>
                <a:spcPts val="0"/>
              </a:spcBef>
              <a:buFont typeface="+mj-lt"/>
              <a:buAutoNum type="alphaLcPeriod"/>
            </a:pPr>
            <a:r>
              <a:rPr lang="en-GB" sz="1800" dirty="0"/>
              <a:t>Energy return on energy investment (EROI): Change in production techniques: capital intensities, intermediate goods requirements. Impact on energy prices.</a:t>
            </a:r>
          </a:p>
          <a:p>
            <a:pPr marL="1428750" lvl="1" indent="-514350">
              <a:lnSpc>
                <a:spcPct val="110000"/>
              </a:lnSpc>
              <a:spcBef>
                <a:spcPts val="0"/>
              </a:spcBef>
              <a:buFont typeface="+mj-lt"/>
              <a:buAutoNum type="alphaLcPeriod"/>
            </a:pPr>
            <a:r>
              <a:rPr lang="en-GB" sz="1800" dirty="0"/>
              <a:t>Stranded assets: Loan defaults, equity prices.</a:t>
            </a:r>
          </a:p>
          <a:p>
            <a:pPr marL="514350" indent="-514350">
              <a:lnSpc>
                <a:spcPct val="110000"/>
              </a:lnSpc>
              <a:spcBef>
                <a:spcPts val="0"/>
              </a:spcBef>
              <a:spcAft>
                <a:spcPts val="1200"/>
              </a:spcAft>
              <a:buFont typeface="+mj-lt"/>
              <a:buAutoNum type="arabicPeriod"/>
            </a:pPr>
            <a:r>
              <a:rPr lang="en-GB" sz="1800" dirty="0"/>
              <a:t>Speed of transition. Expectations of transition pathway.</a:t>
            </a:r>
            <a:endParaRPr lang="en-GB" sz="1800" i="1" dirty="0"/>
          </a:p>
          <a:p>
            <a:pPr>
              <a:lnSpc>
                <a:spcPct val="110000"/>
              </a:lnSpc>
              <a:spcBef>
                <a:spcPts val="0"/>
              </a:spcBef>
              <a:spcAft>
                <a:spcPts val="1200"/>
              </a:spcAft>
            </a:pPr>
            <a:r>
              <a:rPr lang="en-GB" sz="1800" i="1" dirty="0"/>
              <a:t>Crucially, we want to understand the interactions between these factors. Are there any unexpected impacts?</a:t>
            </a:r>
          </a:p>
          <a:p>
            <a:pPr>
              <a:lnSpc>
                <a:spcPct val="110000"/>
              </a:lnSpc>
              <a:spcBef>
                <a:spcPts val="0"/>
              </a:spcBef>
              <a:spcAft>
                <a:spcPts val="1200"/>
              </a:spcAft>
            </a:pPr>
            <a:r>
              <a:rPr lang="en-GB" sz="1800" i="1" dirty="0"/>
              <a:t>Method: Stock Flow Consistent Input-Output (SFC-IO) model</a:t>
            </a:r>
          </a:p>
        </p:txBody>
      </p:sp>
    </p:spTree>
    <p:extLst>
      <p:ext uri="{BB962C8B-B14F-4D97-AF65-F5344CB8AC3E}">
        <p14:creationId xmlns:p14="http://schemas.microsoft.com/office/powerpoint/2010/main" val="95563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26A1B5-9431-4817-A37D-7B2F476A1F62}"/>
              </a:ext>
            </a:extLst>
          </p:cNvPr>
          <p:cNvSpPr>
            <a:spLocks noGrp="1"/>
          </p:cNvSpPr>
          <p:nvPr>
            <p:ph type="title"/>
          </p:nvPr>
        </p:nvSpPr>
        <p:spPr/>
        <p:txBody>
          <a:bodyPr>
            <a:normAutofit/>
          </a:bodyPr>
          <a:lstStyle/>
          <a:p>
            <a:r>
              <a:rPr lang="en-GB" sz="2800" b="0" dirty="0"/>
              <a:t>2. The SFC-IO TranSim model</a:t>
            </a:r>
            <a:endParaRPr lang="en-GB" sz="2800" dirty="0"/>
          </a:p>
        </p:txBody>
      </p:sp>
      <p:sp>
        <p:nvSpPr>
          <p:cNvPr id="5" name="Text Placeholder 4">
            <a:extLst>
              <a:ext uri="{FF2B5EF4-FFF2-40B4-BE49-F238E27FC236}">
                <a16:creationId xmlns:a16="http://schemas.microsoft.com/office/drawing/2014/main" id="{A25B7983-1309-43AA-A99C-FED4601335AA}"/>
              </a:ext>
            </a:extLst>
          </p:cNvPr>
          <p:cNvSpPr>
            <a:spLocks noGrp="1"/>
          </p:cNvSpPr>
          <p:nvPr>
            <p:ph type="body" idx="1"/>
          </p:nvPr>
        </p:nvSpPr>
        <p:spPr/>
        <p:txBody>
          <a:bodyPr/>
          <a:lstStyle/>
          <a:p>
            <a:r>
              <a:rPr lang="en-GB" sz="2000" b="0" dirty="0"/>
              <a:t>The TranSim model: An SFC-IO model for the study of transition risks</a:t>
            </a:r>
            <a:endParaRPr lang="en-GB" dirty="0"/>
          </a:p>
        </p:txBody>
      </p:sp>
    </p:spTree>
    <p:extLst>
      <p:ext uri="{BB962C8B-B14F-4D97-AF65-F5344CB8AC3E}">
        <p14:creationId xmlns:p14="http://schemas.microsoft.com/office/powerpoint/2010/main" val="1928816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B5A8-D22E-4044-884B-995CE6C21B94}"/>
              </a:ext>
            </a:extLst>
          </p:cNvPr>
          <p:cNvSpPr>
            <a:spLocks noGrp="1"/>
          </p:cNvSpPr>
          <p:nvPr>
            <p:ph type="title"/>
          </p:nvPr>
        </p:nvSpPr>
        <p:spPr>
          <a:xfrm>
            <a:off x="457200" y="274638"/>
            <a:ext cx="8229600" cy="986271"/>
          </a:xfrm>
        </p:spPr>
        <p:txBody>
          <a:bodyPr>
            <a:normAutofit/>
          </a:bodyPr>
          <a:lstStyle/>
          <a:p>
            <a:r>
              <a:rPr lang="en-GB" sz="2800" dirty="0"/>
              <a:t>The SFC-IO model: TranSim (Transition Simulation)</a:t>
            </a:r>
            <a:br>
              <a:rPr lang="en-GB" sz="2800" dirty="0"/>
            </a:br>
            <a:endParaRPr lang="en-GB" sz="2800" dirty="0"/>
          </a:p>
        </p:txBody>
      </p:sp>
      <p:pic>
        <p:nvPicPr>
          <p:cNvPr id="8" name="Picture 7">
            <a:extLst>
              <a:ext uri="{FF2B5EF4-FFF2-40B4-BE49-F238E27FC236}">
                <a16:creationId xmlns:a16="http://schemas.microsoft.com/office/drawing/2014/main" id="{CB1A004C-D924-458F-A135-627F760F4570}"/>
              </a:ext>
            </a:extLst>
          </p:cNvPr>
          <p:cNvPicPr>
            <a:picLocks noChangeAspect="1"/>
          </p:cNvPicPr>
          <p:nvPr/>
        </p:nvPicPr>
        <p:blipFill>
          <a:blip r:embed="rId3"/>
          <a:stretch>
            <a:fillRect/>
          </a:stretch>
        </p:blipFill>
        <p:spPr>
          <a:xfrm>
            <a:off x="214569" y="1260909"/>
            <a:ext cx="8714862" cy="5292000"/>
          </a:xfrm>
          <a:prstGeom prst="rect">
            <a:avLst/>
          </a:prstGeom>
        </p:spPr>
      </p:pic>
    </p:spTree>
    <p:extLst>
      <p:ext uri="{BB962C8B-B14F-4D97-AF65-F5344CB8AC3E}">
        <p14:creationId xmlns:p14="http://schemas.microsoft.com/office/powerpoint/2010/main" val="4224515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B5A8-D22E-4044-884B-995CE6C21B94}"/>
              </a:ext>
            </a:extLst>
          </p:cNvPr>
          <p:cNvSpPr>
            <a:spLocks noGrp="1"/>
          </p:cNvSpPr>
          <p:nvPr>
            <p:ph type="title"/>
          </p:nvPr>
        </p:nvSpPr>
        <p:spPr>
          <a:xfrm>
            <a:off x="457200" y="274638"/>
            <a:ext cx="8229600" cy="986271"/>
          </a:xfrm>
        </p:spPr>
        <p:txBody>
          <a:bodyPr>
            <a:normAutofit/>
          </a:bodyPr>
          <a:lstStyle/>
          <a:p>
            <a:r>
              <a:rPr lang="en-GB" sz="2800" dirty="0"/>
              <a:t>The SFC-IO model: TranSim (Transition Simulation)</a:t>
            </a:r>
            <a:br>
              <a:rPr lang="en-GB" sz="2800" dirty="0"/>
            </a:br>
            <a:endParaRPr lang="en-GB" sz="2800" dirty="0"/>
          </a:p>
        </p:txBody>
      </p:sp>
      <p:pic>
        <p:nvPicPr>
          <p:cNvPr id="8" name="Picture 7">
            <a:extLst>
              <a:ext uri="{FF2B5EF4-FFF2-40B4-BE49-F238E27FC236}">
                <a16:creationId xmlns:a16="http://schemas.microsoft.com/office/drawing/2014/main" id="{CB1A004C-D924-458F-A135-627F760F4570}"/>
              </a:ext>
            </a:extLst>
          </p:cNvPr>
          <p:cNvPicPr>
            <a:picLocks noChangeAspect="1"/>
          </p:cNvPicPr>
          <p:nvPr/>
        </p:nvPicPr>
        <p:blipFill>
          <a:blip r:embed="rId3"/>
          <a:stretch>
            <a:fillRect/>
          </a:stretch>
        </p:blipFill>
        <p:spPr>
          <a:xfrm>
            <a:off x="214569" y="1260909"/>
            <a:ext cx="8714862" cy="5292000"/>
          </a:xfrm>
          <a:prstGeom prst="rect">
            <a:avLst/>
          </a:prstGeom>
        </p:spPr>
      </p:pic>
      <p:sp>
        <p:nvSpPr>
          <p:cNvPr id="3" name="Rectangle 2">
            <a:extLst>
              <a:ext uri="{FF2B5EF4-FFF2-40B4-BE49-F238E27FC236}">
                <a16:creationId xmlns:a16="http://schemas.microsoft.com/office/drawing/2014/main" id="{0ED3A995-7AD0-42C8-81E3-3076AEC35A50}"/>
              </a:ext>
            </a:extLst>
          </p:cNvPr>
          <p:cNvSpPr/>
          <p:nvPr/>
        </p:nvSpPr>
        <p:spPr>
          <a:xfrm>
            <a:off x="120316" y="1215190"/>
            <a:ext cx="1973179" cy="1083167"/>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E39CF174-95B1-48C1-ACD8-A552E08FDB1F}"/>
              </a:ext>
            </a:extLst>
          </p:cNvPr>
          <p:cNvSpPr/>
          <p:nvPr/>
        </p:nvSpPr>
        <p:spPr>
          <a:xfrm>
            <a:off x="7305494" y="1073148"/>
            <a:ext cx="1480160" cy="122521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BD0625CD-CF5E-481B-869B-3022A409F600}"/>
              </a:ext>
            </a:extLst>
          </p:cNvPr>
          <p:cNvSpPr/>
          <p:nvPr/>
        </p:nvSpPr>
        <p:spPr>
          <a:xfrm>
            <a:off x="2093495" y="963557"/>
            <a:ext cx="5211999" cy="1108218"/>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233C438-EDFA-47C8-A030-789E54D18BD0}"/>
              </a:ext>
            </a:extLst>
          </p:cNvPr>
          <p:cNvSpPr/>
          <p:nvPr/>
        </p:nvSpPr>
        <p:spPr>
          <a:xfrm>
            <a:off x="5697948" y="2071775"/>
            <a:ext cx="1548062" cy="175405"/>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72813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E2B5-5FFB-414D-BBCB-E595C20A0834}"/>
              </a:ext>
            </a:extLst>
          </p:cNvPr>
          <p:cNvSpPr>
            <a:spLocks noGrp="1"/>
          </p:cNvSpPr>
          <p:nvPr>
            <p:ph type="title"/>
          </p:nvPr>
        </p:nvSpPr>
        <p:spPr/>
        <p:txBody>
          <a:bodyPr>
            <a:normAutofit/>
          </a:bodyPr>
          <a:lstStyle/>
          <a:p>
            <a:r>
              <a:rPr lang="en-GB" sz="2800" dirty="0"/>
              <a:t>The model: fixed capital</a:t>
            </a:r>
            <a:br>
              <a:rPr lang="en-GB" sz="2800" dirty="0"/>
            </a:br>
            <a:endParaRPr lang="en-GB" sz="2800" dirty="0"/>
          </a:p>
        </p:txBody>
      </p:sp>
      <p:sp>
        <p:nvSpPr>
          <p:cNvPr id="3" name="Content Placeholder 2">
            <a:extLst>
              <a:ext uri="{FF2B5EF4-FFF2-40B4-BE49-F238E27FC236}">
                <a16:creationId xmlns:a16="http://schemas.microsoft.com/office/drawing/2014/main" id="{5AE3F57C-0B0B-42CD-9588-25CF331E41AA}"/>
              </a:ext>
            </a:extLst>
          </p:cNvPr>
          <p:cNvSpPr>
            <a:spLocks noGrp="1"/>
          </p:cNvSpPr>
          <p:nvPr>
            <p:ph idx="1"/>
          </p:nvPr>
        </p:nvSpPr>
        <p:spPr>
          <a:xfrm>
            <a:off x="457200" y="1353673"/>
            <a:ext cx="8433596" cy="4468904"/>
          </a:xfrm>
        </p:spPr>
        <p:txBody>
          <a:bodyPr>
            <a:noAutofit/>
          </a:bodyPr>
          <a:lstStyle/>
          <a:p>
            <a:pPr marL="342900" indent="-342900">
              <a:spcAft>
                <a:spcPts val="600"/>
              </a:spcAft>
              <a:buFont typeface="Arial" panose="020B0604020202020204" pitchFamily="34" charset="0"/>
              <a:buChar char="•"/>
            </a:pPr>
            <a:r>
              <a:rPr lang="en-GB" sz="2000" dirty="0"/>
              <a:t>The capital sector produces a new vintage of fixed capital each year that lasts for an exogenously determined number of years (output declines with depreciation). </a:t>
            </a:r>
          </a:p>
          <a:p>
            <a:pPr marL="342900" indent="-342900">
              <a:spcAft>
                <a:spcPts val="600"/>
              </a:spcAft>
              <a:buFont typeface="Arial" panose="020B0604020202020204" pitchFamily="34" charset="0"/>
              <a:buChar char="•"/>
            </a:pPr>
            <a:r>
              <a:rPr lang="en-GB" sz="2000" dirty="0"/>
              <a:t>Technological characteristics of each new vintage are endogenously determined - intermediate goods requirements depend on relative prices, labour productivity depends on growth.</a:t>
            </a:r>
          </a:p>
          <a:p>
            <a:pPr marL="342900" indent="-342900">
              <a:spcAft>
                <a:spcPts val="600"/>
              </a:spcAft>
              <a:buFont typeface="Arial" panose="020B0604020202020204" pitchFamily="34" charset="0"/>
              <a:buChar char="•"/>
            </a:pPr>
            <a:r>
              <a:rPr lang="en-GB" sz="2000" dirty="0"/>
              <a:t>Technological characteristics are fixed for lifespan of capital asset, but can vary between capital vintages. Hence production process and economic growth alters as new capital produced and older capital depreciates. </a:t>
            </a:r>
          </a:p>
          <a:p>
            <a:pPr marL="342900" indent="-342900">
              <a:spcAft>
                <a:spcPts val="600"/>
              </a:spcAft>
              <a:buFont typeface="Arial" panose="020B0604020202020204" pitchFamily="34" charset="0"/>
              <a:buChar char="•"/>
            </a:pPr>
            <a:r>
              <a:rPr lang="en-GB" sz="2000" dirty="0"/>
              <a:t>Hence significant hysteresis in production process, costs, etc. Investment pace (in part) determines productivity growth (Boucekkine et al., 2011)</a:t>
            </a:r>
          </a:p>
          <a:p>
            <a:pPr marL="342900" indent="-342900">
              <a:spcAft>
                <a:spcPts val="600"/>
              </a:spcAft>
              <a:buFont typeface="Arial" panose="020B0604020202020204" pitchFamily="34" charset="0"/>
              <a:buChar char="•"/>
            </a:pPr>
            <a:r>
              <a:rPr lang="en-GB" sz="2000" dirty="0"/>
              <a:t>Different sectors have very different input requirements, so transitions cause a change in the structure of demand and aggregate productivities.</a:t>
            </a:r>
          </a:p>
        </p:txBody>
      </p:sp>
    </p:spTree>
    <p:extLst>
      <p:ext uri="{BB962C8B-B14F-4D97-AF65-F5344CB8AC3E}">
        <p14:creationId xmlns:p14="http://schemas.microsoft.com/office/powerpoint/2010/main" val="2569562805"/>
      </p:ext>
    </p:extLst>
  </p:cSld>
  <p:clrMapOvr>
    <a:masterClrMapping/>
  </p:clrMapOvr>
</p:sld>
</file>

<file path=ppt/theme/theme1.xml><?xml version="1.0" encoding="utf-8"?>
<a:theme xmlns:a="http://schemas.openxmlformats.org/drawingml/2006/main" name="CUSP pp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 (updated)" id="{97A0D05E-2F63-3C47-9E8C-F423640381DA}" vid="{5E9C8C32-FB7E-FC4D-AB25-A01BC05D50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Template (4 to 3)</Template>
  <TotalTime>48683</TotalTime>
  <Words>2328</Words>
  <Application>Microsoft Office PowerPoint</Application>
  <PresentationFormat>On-screen Show (4:3)</PresentationFormat>
  <Paragraphs>203</Paragraphs>
  <Slides>36</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Lucida Grande</vt:lpstr>
      <vt:lpstr>Source Sans Pro</vt:lpstr>
      <vt:lpstr>Wingdings</vt:lpstr>
      <vt:lpstr>CUSP ppt </vt:lpstr>
      <vt:lpstr>Modelling energy transitions: transition risks and changes in energy return on energy investment in a stock-flow consistent, input-output modelling framework.</vt:lpstr>
      <vt:lpstr>Presentation outline  </vt:lpstr>
      <vt:lpstr>1. Background information and research question</vt:lpstr>
      <vt:lpstr>Background information: Competing narratives around net zero transitions  </vt:lpstr>
      <vt:lpstr>Research question </vt:lpstr>
      <vt:lpstr>2. The SFC-IO TranSim model</vt:lpstr>
      <vt:lpstr>The SFC-IO model: TranSim (Transition Simulation) </vt:lpstr>
      <vt:lpstr>The SFC-IO model: TranSim (Transition Simulation) </vt:lpstr>
      <vt:lpstr>The model: fixed capital </vt:lpstr>
      <vt:lpstr>PowerPoint Presentation</vt:lpstr>
      <vt:lpstr>The SFC-IO model: TranSim (Transition Simulation) </vt:lpstr>
      <vt:lpstr>The model: households  </vt:lpstr>
      <vt:lpstr>The SFC-IO model: TranSim (Transition Simulation) </vt:lpstr>
      <vt:lpstr>The model: banks </vt:lpstr>
      <vt:lpstr>PowerPoint Presentation</vt:lpstr>
      <vt:lpstr>The SFC-IO model: TranSim (Transition Simulation) </vt:lpstr>
      <vt:lpstr>3. Model simulation results</vt:lpstr>
      <vt:lpstr>Energy sector impacts (15 year transition) </vt:lpstr>
      <vt:lpstr>Total system EROI </vt:lpstr>
      <vt:lpstr>Energy sector/financial impacts (15 year transition) </vt:lpstr>
      <vt:lpstr>Macroeconomic impacts (15 year transition) </vt:lpstr>
      <vt:lpstr>Macroeconomic impacts (15 year transition) </vt:lpstr>
      <vt:lpstr>Fast (10 year) vs slow (30 year) transition  </vt:lpstr>
      <vt:lpstr>Fast/slow transition comparison  </vt:lpstr>
      <vt:lpstr>Fast/slow transition comparison  </vt:lpstr>
      <vt:lpstr>Fast/slow transition comparison  </vt:lpstr>
      <vt:lpstr>Fast vs slow transition + BaU expectations comparison  </vt:lpstr>
      <vt:lpstr>Fast/slow transition + BaU expectations comparison  </vt:lpstr>
      <vt:lpstr>Fast/slow transition + BaU expectations comparison  </vt:lpstr>
      <vt:lpstr>Fast/slow transition + BaU expectations comparison  </vt:lpstr>
      <vt:lpstr>4. Conclusions and policy implications</vt:lpstr>
      <vt:lpstr>Model summary </vt:lpstr>
      <vt:lpstr>Model conclusions </vt:lpstr>
      <vt:lpstr>Policy implications </vt:lpstr>
      <vt:lpstr>Thank you for listening. Email: a.jackson@surrey.ac.uk</vt:lpstr>
      <vt:lpstr>References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 impacts of a change in EROEI</dc:title>
  <dc:subject/>
  <dc:creator>Jackson, Andrew (Centre Env &amp; Sustain)</dc:creator>
  <cp:keywords/>
  <dc:description/>
  <cp:lastModifiedBy>Jackson, Andrew Dr (Sust, Civ &amp; Env Eng)</cp:lastModifiedBy>
  <cp:revision>473</cp:revision>
  <dcterms:created xsi:type="dcterms:W3CDTF">2019-08-21T16:54:14Z</dcterms:created>
  <dcterms:modified xsi:type="dcterms:W3CDTF">2022-09-20T19:58:05Z</dcterms:modified>
  <cp:category/>
</cp:coreProperties>
</file>