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6" r:id="rId4"/>
    <p:sldId id="283" r:id="rId5"/>
    <p:sldId id="279" r:id="rId6"/>
    <p:sldId id="297" r:id="rId7"/>
    <p:sldId id="296" r:id="rId8"/>
    <p:sldId id="277" r:id="rId9"/>
    <p:sldId id="284" r:id="rId10"/>
    <p:sldId id="280" r:id="rId11"/>
    <p:sldId id="286" r:id="rId12"/>
    <p:sldId id="285" r:id="rId13"/>
    <p:sldId id="287" r:id="rId14"/>
    <p:sldId id="288" r:id="rId15"/>
    <p:sldId id="289" r:id="rId16"/>
    <p:sldId id="291" r:id="rId17"/>
    <p:sldId id="292" r:id="rId18"/>
    <p:sldId id="293" r:id="rId19"/>
    <p:sldId id="294" r:id="rId20"/>
    <p:sldId id="295" r:id="rId21"/>
    <p:sldId id="267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6531-9644-4944-B965-7B7CCB32B022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D14-61DA-4683-8FE3-5A978FE1DC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424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6531-9644-4944-B965-7B7CCB32B022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D14-61DA-4683-8FE3-5A978FE1DC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361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6531-9644-4944-B965-7B7CCB32B022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D14-61DA-4683-8FE3-5A978FE1DC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707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6531-9644-4944-B965-7B7CCB32B022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D14-61DA-4683-8FE3-5A978FE1DC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001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6531-9644-4944-B965-7B7CCB32B022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D14-61DA-4683-8FE3-5A978FE1DC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506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6531-9644-4944-B965-7B7CCB32B022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D14-61DA-4683-8FE3-5A978FE1DC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736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6531-9644-4944-B965-7B7CCB32B022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D14-61DA-4683-8FE3-5A978FE1DC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658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6531-9644-4944-B965-7B7CCB32B022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D14-61DA-4683-8FE3-5A978FE1DC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857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6531-9644-4944-B965-7B7CCB32B022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D14-61DA-4683-8FE3-5A978FE1DC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820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6531-9644-4944-B965-7B7CCB32B022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D14-61DA-4683-8FE3-5A978FE1DC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648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6531-9644-4944-B965-7B7CCB32B022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6D14-61DA-4683-8FE3-5A978FE1DC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469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B6531-9644-4944-B965-7B7CCB32B022}" type="datetimeFigureOut">
              <a:rPr lang="en-CA" smtClean="0"/>
              <a:t>2021-06-09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6D14-61DA-4683-8FE3-5A978FE1DC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8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9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yanivplan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930" y="3020914"/>
            <a:ext cx="9144000" cy="2052530"/>
          </a:xfrm>
        </p:spPr>
        <p:txBody>
          <a:bodyPr>
            <a:normAutofit/>
          </a:bodyPr>
          <a:lstStyle/>
          <a:p>
            <a:r>
              <a:rPr lang="en-CA" i="1" dirty="0" smtClean="0"/>
              <a:t>Yaniv Plan</a:t>
            </a:r>
          </a:p>
          <a:p>
            <a:r>
              <a:rPr lang="en-CA" sz="1800" i="1" dirty="0" smtClean="0">
                <a:solidFill>
                  <a:schemeClr val="bg1">
                    <a:lumMod val="50000"/>
                  </a:schemeClr>
                </a:solidFill>
              </a:rPr>
              <a:t>Joint work with</a:t>
            </a:r>
          </a:p>
          <a:p>
            <a:r>
              <a:rPr lang="en-CA" sz="1800" i="1" dirty="0" smtClean="0"/>
              <a:t>Chris </a:t>
            </a:r>
            <a:r>
              <a:rPr lang="en-CA" sz="1800" i="1" dirty="0" err="1" smtClean="0"/>
              <a:t>Liaw</a:t>
            </a:r>
            <a:r>
              <a:rPr lang="en-CA" sz="1800" i="1" dirty="0" smtClean="0"/>
              <a:t>, Abbas </a:t>
            </a:r>
            <a:r>
              <a:rPr lang="en-CA" sz="1800" i="1" dirty="0" err="1" smtClean="0"/>
              <a:t>Mehrabian</a:t>
            </a:r>
            <a:r>
              <a:rPr lang="en-CA" sz="1800" i="1" dirty="0" smtClean="0"/>
              <a:t>, Roman </a:t>
            </a:r>
            <a:r>
              <a:rPr lang="en-CA" sz="1800" i="1" dirty="0" err="1" smtClean="0"/>
              <a:t>Vershynin</a:t>
            </a:r>
            <a:r>
              <a:rPr lang="en-CA" sz="1800" i="1" dirty="0" smtClean="0"/>
              <a:t>, </a:t>
            </a:r>
            <a:r>
              <a:rPr lang="en-CA" sz="1800" i="1" dirty="0" err="1" smtClean="0"/>
              <a:t>Ozgur</a:t>
            </a:r>
            <a:r>
              <a:rPr lang="en-CA" sz="1800" i="1" dirty="0" smtClean="0"/>
              <a:t> Yilmaz, </a:t>
            </a:r>
          </a:p>
          <a:p>
            <a:r>
              <a:rPr lang="en-CA" sz="1800" i="1" dirty="0" err="1" smtClean="0"/>
              <a:t>Xiaowei</a:t>
            </a:r>
            <a:r>
              <a:rPr lang="en-CA" sz="1800" i="1" dirty="0" smtClean="0"/>
              <a:t> Li, </a:t>
            </a:r>
            <a:r>
              <a:rPr lang="en-CA" sz="1800" i="1" dirty="0" err="1" smtClean="0"/>
              <a:t>Halyun</a:t>
            </a:r>
            <a:r>
              <a:rPr lang="en-CA" sz="1800" i="1" dirty="0" smtClean="0"/>
              <a:t> </a:t>
            </a:r>
            <a:r>
              <a:rPr lang="en-CA" sz="1800" i="1" dirty="0" err="1" smtClean="0"/>
              <a:t>Jeong</a:t>
            </a:r>
            <a:r>
              <a:rPr lang="en-CA" sz="1800" i="1" dirty="0" smtClean="0"/>
              <a:t>, </a:t>
            </a:r>
            <a:r>
              <a:rPr lang="en-CA" sz="1800" i="1" dirty="0" err="1" smtClean="0"/>
              <a:t>Alireza</a:t>
            </a:r>
            <a:r>
              <a:rPr lang="en-CA" sz="1800" i="1" dirty="0" smtClean="0"/>
              <a:t> </a:t>
            </a:r>
            <a:r>
              <a:rPr lang="en-CA" sz="1800" i="1" dirty="0" err="1" smtClean="0"/>
              <a:t>Naderi</a:t>
            </a:r>
            <a:r>
              <a:rPr lang="en-CA" sz="1800" i="1" dirty="0" smtClean="0"/>
              <a:t>, Sophie Jane, and </a:t>
            </a:r>
            <a:r>
              <a:rPr lang="en-CA" sz="1800" i="1" dirty="0" err="1" smtClean="0"/>
              <a:t>Quang</a:t>
            </a:r>
            <a:r>
              <a:rPr lang="en-CA" sz="1800" i="1" dirty="0" smtClean="0"/>
              <a:t> </a:t>
            </a:r>
            <a:r>
              <a:rPr lang="en-CA" sz="1800" i="1" dirty="0" err="1" smtClean="0"/>
              <a:t>Vuong</a:t>
            </a:r>
            <a:endParaRPr lang="en-CA" sz="1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165123" y="744793"/>
            <a:ext cx="9741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/>
              <a:t>A family of measurement matrices for generalized compressed sensing</a:t>
            </a:r>
          </a:p>
          <a:p>
            <a:pPr algn="ctr"/>
            <a:r>
              <a:rPr lang="en-CA" sz="3200" b="1" dirty="0" smtClean="0"/>
              <a:t>(including low-rank matrix recovery)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9768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2291"/>
            <a:ext cx="10515600" cy="1116408"/>
          </a:xfrm>
        </p:spPr>
        <p:txBody>
          <a:bodyPr>
            <a:normAutofit/>
          </a:bodyPr>
          <a:lstStyle/>
          <a:p>
            <a:r>
              <a:rPr lang="en-CA" dirty="0" smtClean="0"/>
              <a:t>A simple example: Least squares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27583"/>
                <a:ext cx="10515600" cy="414938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 smtClean="0"/>
                  <a:t>have </a:t>
                </a:r>
                <a:r>
                  <a:rPr lang="en-CA" dirty="0"/>
                  <a:t>standard normal entries,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dirty="0"/>
                  <a:t>-dimensional </a:t>
                </a:r>
                <a:r>
                  <a:rPr lang="en-CA" dirty="0" smtClean="0"/>
                  <a:t>sub-space.</a:t>
                </a:r>
              </a:p>
              <a:p>
                <a:pPr marL="0" indent="0">
                  <a:buNone/>
                </a:pPr>
                <a:endParaRPr lang="en-CA" b="0" dirty="0" smtClean="0"/>
              </a:p>
              <a:p>
                <a:pPr marL="0" indent="0">
                  <a:buNone/>
                </a:pPr>
                <a:r>
                  <a:rPr lang="en-CA" b="0" dirty="0" smtClean="0"/>
                  <a:t>Estimate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CA" dirty="0" smtClean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=⎽⎽⎽⎽⎽⎽⎽⎽⎽⎽⎽⎽⎽⎽⎽⎽⎽⎽⎽⎽⎽⎽⎽⎽⎽⎽⎽⎽</m:t>
                    </m:r>
                  </m:oMath>
                </a14:m>
                <a:r>
                  <a:rPr lang="en-CA" dirty="0" smtClean="0"/>
                  <a:t>  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 smtClean="0"/>
                  <a:t>Pic: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 err="1" smtClean="0"/>
                  <a:t>Thm</a:t>
                </a:r>
                <a:r>
                  <a:rPr lang="en-CA" dirty="0" smtClean="0"/>
                  <a:t>: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 smtClean="0"/>
                  <a:t>What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 smtClean="0"/>
                  <a:t> is not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 smtClean="0"/>
                  <a:t>?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27583"/>
                <a:ext cx="10515600" cy="4149380"/>
              </a:xfrm>
              <a:blipFill>
                <a:blip r:embed="rId2"/>
                <a:stretch>
                  <a:fillRect l="-1043" t="-3824" r="-5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6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 smtClean="0"/>
                  <a:t>What replaces dimension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dirty="0" smtClean="0"/>
                  <a:t> when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 smtClean="0"/>
                  <a:t> is an arbitrary cone?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A" dirty="0" smtClean="0"/>
                  <a:t>  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 smtClean="0"/>
                  <a:t>Let us write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 smtClean="0"/>
                  <a:t>We next move to general recovery results when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 smtClean="0"/>
                  <a:t>.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901997" y="1825625"/>
                <a:ext cx="9818704" cy="147409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spAutoFit/>
              </a:bodyPr>
              <a:lstStyle/>
              <a:p>
                <a:r>
                  <a:rPr lang="en-CA" b="1" dirty="0" smtClean="0">
                    <a:solidFill>
                      <a:schemeClr val="tx1"/>
                    </a:solidFill>
                  </a:rPr>
                  <a:t>Definition</a:t>
                </a:r>
                <a:r>
                  <a:rPr lang="en-CA" dirty="0" smtClean="0">
                    <a:solidFill>
                      <a:schemeClr val="tx1"/>
                    </a:solidFill>
                  </a:rPr>
                  <a:t> (Gaussian complexity)</a:t>
                </a:r>
                <a:endParaRPr lang="en-CA" b="0" dirty="0" smtClean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CA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limLow>
                      <m:limLow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sup</m:t>
                        </m:r>
                      </m:e>
                      <m:lim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lim>
                    </m:limLow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</m:t>
                    </m:r>
                    <m:d>
                      <m:dPr>
                        <m:begChr m:val="⟨"/>
                        <m:endChr m:val="⟩"/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dirty="0" smtClean="0">
                    <a:solidFill>
                      <a:schemeClr val="tx1"/>
                    </a:solidFill>
                  </a:rPr>
                  <a:t>       where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CA" dirty="0" smtClean="0">
                    <a:solidFill>
                      <a:schemeClr val="tx1"/>
                    </a:solidFill>
                  </a:rPr>
                  <a:t> is a standard normal vector.</a:t>
                </a:r>
              </a:p>
              <a:p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997" y="1825625"/>
                <a:ext cx="9818704" cy="14740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2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3600" dirty="0" smtClean="0"/>
                  <a:t>, 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3600" dirty="0" smtClean="0"/>
                  <a:t> rows, sub-Gaussian norm 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A" sz="36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6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CA" sz="3600" dirty="0" smtClean="0"/>
                  <a:t>cone</a:t>
                </a:r>
                <a:endParaRPr lang="en-CA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2679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CA" dirty="0" smtClean="0"/>
                  <a:t> 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CA" dirty="0" smtClean="0"/>
                  <a:t>with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 smtClean="0"/>
                  <a:t> not dependent 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dirty="0" smtClean="0"/>
                  <a:t> and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CA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CA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b="0" i="0" dirty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CA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CA" b="0" i="0" dirty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sSup>
                                        <m:sSupPr>
                                          <m:ctrlPr>
                                            <a:rPr lang="en-CA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CA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CA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CA" b="0" i="1" dirty="0" smtClean="0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CA" b="0" i="1" dirty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m:rPr>
                                      <m:lit/>
                                    </m:rP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m:rPr>
                                      <m:lit/>
                                    </m:rPr>
                                    <a:rPr lang="en-CA" b="0" i="1" dirty="0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CA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lit/>
                                        </m:rPr>
                                        <a:rPr lang="en-CA" b="0" i="1" dirty="0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CA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CA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func>
                            </m:e>
                          </m:func>
                        </m:e>
                        <m:sub/>
                      </m:sSub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r>
                  <a:rPr lang="en-CA" dirty="0" smtClean="0"/>
                  <a:t>Relies on RMT by [</a:t>
                </a:r>
                <a:r>
                  <a:rPr lang="en-CA" i="1" dirty="0" err="1" smtClean="0"/>
                  <a:t>Liaw</a:t>
                </a:r>
                <a:r>
                  <a:rPr lang="en-CA" i="1" dirty="0" smtClean="0"/>
                  <a:t>, </a:t>
                </a:r>
                <a:r>
                  <a:rPr lang="en-CA" i="1" dirty="0" err="1" smtClean="0"/>
                  <a:t>Mehrabian</a:t>
                </a:r>
                <a:r>
                  <a:rPr lang="en-CA" i="1" dirty="0"/>
                  <a:t>, </a:t>
                </a:r>
                <a:r>
                  <a:rPr lang="en-CA" i="1" dirty="0" err="1" smtClean="0"/>
                  <a:t>Vershynin</a:t>
                </a:r>
                <a:r>
                  <a:rPr lang="en-CA" i="1" dirty="0" smtClean="0"/>
                  <a:t>, P. ’16], [Li, </a:t>
                </a:r>
                <a:r>
                  <a:rPr lang="en-CA" i="1" dirty="0" err="1" smtClean="0"/>
                  <a:t>Jeong</a:t>
                </a:r>
                <a:r>
                  <a:rPr lang="en-CA" i="1" dirty="0" smtClean="0"/>
                  <a:t>, P. Yilmaz, ‘20]</a:t>
                </a:r>
              </a:p>
              <a:p>
                <a:r>
                  <a:rPr lang="en-CA" i="1" dirty="0" smtClean="0"/>
                  <a:t>If optimization is sub-optimal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i="1" dirty="0" smtClean="0"/>
                  <a:t>, then add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CA" i="1" dirty="0" smtClean="0"/>
                  <a:t> to error bound.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26794"/>
              </a:xfrm>
              <a:blipFill>
                <a:blip r:embed="rId3"/>
                <a:stretch>
                  <a:fillRect l="-928" t="-3294" r="-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904566" y="2791646"/>
                <a:ext cx="10178845" cy="168968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spAutoFit/>
              </a:bodyPr>
              <a:lstStyle/>
              <a:p>
                <a:r>
                  <a:rPr lang="en-CA" b="1" dirty="0" smtClean="0">
                    <a:solidFill>
                      <a:schemeClr val="tx1"/>
                    </a:solidFill>
                  </a:rPr>
                  <a:t>Theorem [</a:t>
                </a:r>
                <a:r>
                  <a:rPr lang="en-CA" b="1" dirty="0" err="1" smtClean="0">
                    <a:solidFill>
                      <a:schemeClr val="tx1"/>
                    </a:solidFill>
                  </a:rPr>
                  <a:t>Naderi</a:t>
                </a:r>
                <a:r>
                  <a:rPr lang="en-CA" b="1" dirty="0" smtClean="0">
                    <a:solidFill>
                      <a:schemeClr val="tx1"/>
                    </a:solidFill>
                  </a:rPr>
                  <a:t>, P. ‘21]  </a:t>
                </a:r>
              </a:p>
              <a:p>
                <a:r>
                  <a:rPr lang="en-CA" b="1" dirty="0">
                    <a:solidFill>
                      <a:schemeClr val="tx1"/>
                    </a:solidFill>
                  </a:rPr>
                  <a:t> </a:t>
                </a:r>
                <a:r>
                  <a:rPr lang="en-CA" b="1" dirty="0" smtClean="0">
                    <a:solidFill>
                      <a:schemeClr val="tx1"/>
                    </a:solidFill>
                  </a:rPr>
                  <a:t>    </a:t>
                </a:r>
              </a:p>
              <a:p>
                <a:r>
                  <a:rPr lang="en-CA" b="1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CA" dirty="0">
                    <a:solidFill>
                      <a:schemeClr val="tx1"/>
                    </a:solidFill>
                  </a:rPr>
                  <a:t>I</a:t>
                </a:r>
                <a:r>
                  <a:rPr lang="en-CA" dirty="0" smtClean="0">
                    <a:solidFill>
                      <a:schemeClr val="tx1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CA" dirty="0" smtClean="0">
                    <a:solidFill>
                      <a:schemeClr val="tx1"/>
                    </a:solidFill>
                  </a:rPr>
                  <a:t>then with high 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CA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̂"/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f>
                        <m:f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ad>
                            <m:radPr>
                              <m:degHide m:val="on"/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||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m:rPr>
                              <m:lit/>
                            </m:r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66" y="2791646"/>
                <a:ext cx="10178845" cy="168968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9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 smtClean="0"/>
                  <a:t>What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CA" dirty="0" smtClean="0"/>
                  <a:t>     So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𝐵𝐴𝑥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CA" dirty="0" smtClean="0"/>
                  <a:t>.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A" dirty="0" smtClean="0"/>
                  <a:t>Q:  Before:  How many measurements are needed to estimate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 smtClean="0"/>
                  <a:t>Q:  Now:  What properties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dirty="0" smtClean="0"/>
                  <a:t> allow good estimation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 smtClean="0"/>
                  <a:t>?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 smtClean="0"/>
                  <a:t>Hint:  Singular values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en-CA" dirty="0" smtClean="0"/>
                  <a:t> are (in many cases) approximately the same as singular values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CA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dirty="0" smtClean="0"/>
                  <a:t>. 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838200" y="4797427"/>
                <a:ext cx="10178845" cy="1464160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spAutoFit/>
              </a:bodyPr>
              <a:lstStyle/>
              <a:p>
                <a:r>
                  <a:rPr lang="en-CA" b="1" dirty="0" smtClean="0">
                    <a:solidFill>
                      <a:schemeClr val="tx1"/>
                    </a:solidFill>
                  </a:rPr>
                  <a:t>Def:  </a:t>
                </a:r>
                <a:r>
                  <a:rPr lang="en-CA" dirty="0" smtClean="0">
                    <a:solidFill>
                      <a:schemeClr val="tx1"/>
                    </a:solidFill>
                  </a:rPr>
                  <a:t>The </a:t>
                </a:r>
                <a:r>
                  <a:rPr lang="en-CA" i="1" dirty="0" smtClean="0">
                    <a:solidFill>
                      <a:schemeClr val="tx1"/>
                    </a:solidFill>
                  </a:rPr>
                  <a:t>stable rank </a:t>
                </a:r>
                <a:r>
                  <a:rPr lang="en-CA" dirty="0" smtClean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CA" dirty="0" smtClean="0">
                    <a:solidFill>
                      <a:schemeClr val="tx1"/>
                    </a:solidFill>
                  </a:rPr>
                  <a:t>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𝑠𝑏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lit/>
                                    </m:rPr>
                                    <a:rPr lang="en-C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C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m:rPr>
                                      <m:lit/>
                                    </m:rPr>
                                    <a:rPr lang="en-C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CA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lit/>
                                        </m:rPr>
                                        <a:rPr lang="en-CA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CA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lit/>
                                    </m:rPr>
                                    <a:rPr lang="en-C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C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m:rPr>
                                      <m:lit/>
                                    </m:rPr>
                                    <a:rPr lang="en-C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dirty="0" smtClean="0">
                  <a:solidFill>
                    <a:schemeClr val="tx1"/>
                  </a:solidFill>
                </a:endParaRPr>
              </a:p>
              <a:p>
                <a:r>
                  <a:rPr lang="en-CA" b="1" dirty="0">
                    <a:solidFill>
                      <a:schemeClr val="tx1"/>
                    </a:solidFill>
                  </a:rPr>
                  <a:t> </a:t>
                </a:r>
                <a:r>
                  <a:rPr lang="en-CA" b="1" dirty="0" smtClean="0">
                    <a:solidFill>
                      <a:schemeClr val="tx1"/>
                    </a:solidFill>
                  </a:rPr>
                  <a:t>    </a:t>
                </a:r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97427"/>
                <a:ext cx="10178845" cy="146416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4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 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911940" y="1690688"/>
                <a:ext cx="10178845" cy="1689682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spAutoFit/>
              </a:bodyPr>
              <a:lstStyle/>
              <a:p>
                <a:r>
                  <a:rPr lang="en-CA" b="1" dirty="0" smtClean="0">
                    <a:solidFill>
                      <a:schemeClr val="tx1"/>
                    </a:solidFill>
                  </a:rPr>
                  <a:t>Theorem [</a:t>
                </a:r>
                <a:r>
                  <a:rPr lang="en-CA" b="1" dirty="0" err="1" smtClean="0">
                    <a:solidFill>
                      <a:schemeClr val="tx1"/>
                    </a:solidFill>
                  </a:rPr>
                  <a:t>Naderi</a:t>
                </a:r>
                <a:r>
                  <a:rPr lang="en-CA" b="1" dirty="0" smtClean="0">
                    <a:solidFill>
                      <a:schemeClr val="tx1"/>
                    </a:solidFill>
                  </a:rPr>
                  <a:t>, P. ‘21]    </a:t>
                </a:r>
              </a:p>
              <a:p>
                <a:r>
                  <a:rPr lang="en-CA" b="1" dirty="0">
                    <a:solidFill>
                      <a:schemeClr val="tx1"/>
                    </a:solidFill>
                  </a:rPr>
                  <a:t> </a:t>
                </a:r>
                <a:r>
                  <a:rPr lang="en-CA" b="1" dirty="0" smtClean="0">
                    <a:solidFill>
                      <a:schemeClr val="tx1"/>
                    </a:solidFill>
                  </a:rPr>
                  <a:t>    </a:t>
                </a:r>
              </a:p>
              <a:p>
                <a:r>
                  <a:rPr lang="en-CA" b="1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CA" dirty="0">
                    <a:solidFill>
                      <a:schemeClr val="tx1"/>
                    </a:solidFill>
                  </a:rPr>
                  <a:t>I</a:t>
                </a:r>
                <a:r>
                  <a:rPr lang="en-CA" dirty="0" smtClean="0">
                    <a:solidFill>
                      <a:schemeClr val="tx1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CA" dirty="0" smtClean="0">
                    <a:solidFill>
                      <a:schemeClr val="tx1"/>
                    </a:solidFill>
                  </a:rPr>
                  <a:t>then with high 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CA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̂"/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C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CA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||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m:rPr>
                              <m:lit/>
                            </m:r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40" y="1690688"/>
                <a:ext cx="10178845" cy="168968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629265" y="3617670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CA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65" y="3617670"/>
                <a:ext cx="10515600" cy="1325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838200" y="4596607"/>
                <a:ext cx="10178845" cy="1733524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spAutoFit/>
              </a:bodyPr>
              <a:lstStyle/>
              <a:p>
                <a:r>
                  <a:rPr lang="en-CA" b="1" dirty="0" smtClean="0">
                    <a:solidFill>
                      <a:schemeClr val="tx1"/>
                    </a:solidFill>
                  </a:rPr>
                  <a:t>Theorem [</a:t>
                </a:r>
                <a:r>
                  <a:rPr lang="en-CA" b="1" dirty="0" err="1" smtClean="0">
                    <a:solidFill>
                      <a:schemeClr val="tx1"/>
                    </a:solidFill>
                  </a:rPr>
                  <a:t>Naderi</a:t>
                </a:r>
                <a:r>
                  <a:rPr lang="en-CA" b="1" dirty="0" smtClean="0">
                    <a:solidFill>
                      <a:schemeClr val="tx1"/>
                    </a:solidFill>
                  </a:rPr>
                  <a:t>, P. ‘21]    </a:t>
                </a:r>
              </a:p>
              <a:p>
                <a:r>
                  <a:rPr lang="en-CA" b="1" dirty="0">
                    <a:solidFill>
                      <a:schemeClr val="tx1"/>
                    </a:solidFill>
                  </a:rPr>
                  <a:t> </a:t>
                </a:r>
                <a:r>
                  <a:rPr lang="en-CA" b="1" dirty="0" smtClean="0">
                    <a:solidFill>
                      <a:schemeClr val="tx1"/>
                    </a:solidFill>
                  </a:rPr>
                  <a:t>    </a:t>
                </a:r>
              </a:p>
              <a:p>
                <a:r>
                  <a:rPr lang="en-CA" b="1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CA" dirty="0">
                    <a:solidFill>
                      <a:schemeClr val="tx1"/>
                    </a:solidFill>
                  </a:rPr>
                  <a:t>I</a:t>
                </a:r>
                <a:r>
                  <a:rPr lang="en-CA" dirty="0" smtClean="0">
                    <a:solidFill>
                      <a:schemeClr val="tx1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sb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CA" dirty="0" smtClean="0">
                    <a:solidFill>
                      <a:schemeClr val="tx1"/>
                    </a:solidFill>
                  </a:rPr>
                  <a:t>then with high 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CA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̂"/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rad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CA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CA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m:rPr>
                              <m:lit/>
                            </m:rPr>
                            <a:rPr lang="en-CA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CA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lit/>
                                </m:rPr>
                                <a:rPr lang="en-CA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CA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CA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CA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𝑠𝑏</m:t>
                          </m:r>
                          <m:r>
                            <a:rPr lang="en-CA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CA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||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m:rPr>
                              <m:lit/>
                            </m:r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𝑑𝑖𝑠𝑡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96607"/>
                <a:ext cx="10178845" cy="173352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1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Special case:  low-rank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A" dirty="0" smtClean="0"/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 smtClean="0"/>
                  <a:t> matrices with rank at most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 smtClean="0"/>
                  <a:t> 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={⎽⎽⎽⎽⎽⎽⎽⎽⎽⎽⎽⎽⎽⎽⎽⎽⎽⎽⎽⎽⎽⎽⎽⎽⎽⎽⎽⎽}</m:t>
                      </m:r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=⎽⎽⎽⎽⎽⎽⎽⎽⎽⎽⎽⎽⎽⎽⎽⎽⎽⎽⎽⎽⎽⎽⎽⎽⎽⎽⎽⎽</m:t>
                      </m:r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≤⎽⎽⎽⎽⎽⎽⎽⎽⎽⎽⎽⎽⎽⎽⎽⎽⎽⎽⎽⎽⎽⎽⎽⎽⎽⎽⎽⎽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82445" y="408422"/>
                <a:ext cx="10515600" cy="1325563"/>
              </a:xfrm>
            </p:spPr>
            <p:txBody>
              <a:bodyPr/>
              <a:lstStyle/>
              <a:p>
                <a:r>
                  <a:rPr lang="en-CA" dirty="0" smtClean="0"/>
                  <a:t>What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 smtClean="0"/>
                  <a:t> is not convex?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82445" y="408422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9934" y="1454787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 smtClean="0"/>
                  <a:t> = signal structure. </a:t>
                </a:r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9934" y="1454787"/>
                <a:ext cx="105156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 rot="18879115">
            <a:off x="2834449" y="4057899"/>
            <a:ext cx="1080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352504" y="3531098"/>
            <a:ext cx="14630" cy="22750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899827" y="4577172"/>
            <a:ext cx="2919984" cy="20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13811" y="3548405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811" y="3548405"/>
                <a:ext cx="36798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sosceles Triangle 7"/>
          <p:cNvSpPr/>
          <p:nvPr/>
        </p:nvSpPr>
        <p:spPr>
          <a:xfrm>
            <a:off x="1535743" y="3813235"/>
            <a:ext cx="3648152" cy="1834158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ctr"/>
            <a:endParaRPr lang="en-CA" dirty="0" smtClean="0">
              <a:solidFill>
                <a:schemeClr val="tx1"/>
              </a:solidFill>
            </a:endParaRP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Tangent cone</a:t>
            </a:r>
          </a:p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69" y="3571944"/>
            <a:ext cx="2857500" cy="1952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01845" y="1525180"/>
                <a:ext cx="4031296" cy="667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acc>
                            <m:accPr>
                              <m:chr m:val="̂"/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  <m:r>
                            <m:rPr>
                              <m:sty m:val="p"/>
                            </m:rPr>
                            <a:rPr lang="en-CA" sz="28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28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CA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CA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CA" sz="28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lim>
                              </m:limLow>
                            </m:fName>
                            <m:e>
                              <m:r>
                                <m:rPr>
                                  <m:lit/>
                                </m:r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m:rPr>
                                  <m:lit/>
                                </m:r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lit/>
                                    </m:rP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845" y="1525180"/>
                <a:ext cx="4031296" cy="6676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83231" y="2453160"/>
            <a:ext cx="2277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Convex set</a:t>
            </a:r>
            <a:endParaRPr lang="en-CA" sz="2800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645319" y="2714770"/>
            <a:ext cx="23671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351589" y="3804229"/>
            <a:ext cx="45719" cy="520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50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dirty="0" smtClean="0"/>
                  <a:t> convex set (not cone) 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A" dirty="0" smtClean="0"/>
                  <a:t>Update: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 =⎽⎽⎽⎽⎽⎽⎽⎽⎽⎽⎽⎽⎽⎽</m:t>
                    </m:r>
                  </m:oMath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 smtClean="0"/>
                  <a:t>Example:  When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 smtClean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 smtClean="0"/>
                  <a:t>, rank-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CA" dirty="0" smtClean="0"/>
                  <a:t> matrix,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 smtClean="0"/>
                  <a:t> is a precisely scaled nuclear-norm ball, 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≤⎽⎽⎽⎽⎽⎽⎽⎽⎽⎽⎽⎽⎽⎽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1541" r="-16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3362632" y="2072148"/>
            <a:ext cx="30455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6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Underlying random matrix theory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761" y="889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325721" y="1999820"/>
                <a:ext cx="8121330" cy="1559860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spAutoFit/>
              </a:bodyPr>
              <a:lstStyle/>
              <a:p>
                <a:r>
                  <a:rPr lang="en-CA" b="1" dirty="0" smtClean="0">
                    <a:solidFill>
                      <a:schemeClr val="tx1"/>
                    </a:solidFill>
                  </a:rPr>
                  <a:t>Theorem [</a:t>
                </a:r>
                <a:r>
                  <a:rPr lang="en-CA" b="1" dirty="0" err="1" smtClean="0">
                    <a:solidFill>
                      <a:schemeClr val="tx1"/>
                    </a:solidFill>
                  </a:rPr>
                  <a:t>Jeong</a:t>
                </a:r>
                <a:r>
                  <a:rPr lang="en-CA" b="1" dirty="0" smtClean="0">
                    <a:solidFill>
                      <a:schemeClr val="tx1"/>
                    </a:solidFill>
                  </a:rPr>
                  <a:t>, Li, P., Yilmaz ‘20]  </a:t>
                </a:r>
                <a:r>
                  <a:rPr lang="en-CA" dirty="0" smtClean="0">
                    <a:solidFill>
                      <a:schemeClr val="tx1"/>
                    </a:solidFill>
                  </a:rPr>
                  <a:t>With high probability</a:t>
                </a:r>
              </a:p>
              <a:p>
                <a:endParaRPr lang="en-CA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lit/>
                                </m:r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𝐵𝐴𝑥</m:t>
                              </m:r>
                              <m:r>
                                <m:rPr>
                                  <m:lit/>
                                </m:r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lit/>
                                    </m:rP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lit/>
                                </m:r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m:rPr>
                                  <m:lit/>
                                </m:r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lit/>
                                    </m:rP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lit/>
                                </m:r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CA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lit/>
                                        </m:rPr>
                                        <a:rPr lang="en-CA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CA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b/>
                              </m:sSub>
                            </m:e>
                          </m:d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≲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ad>
                            <m:radPr>
                              <m:degHide m:val="on"/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CA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rad>
                          <m:r>
                            <m:rPr>
                              <m:lit/>
                            </m:r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||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m:rPr>
                              <m:lit/>
                            </m:r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||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CA" dirty="0" smtClean="0">
                  <a:solidFill>
                    <a:schemeClr val="tx1"/>
                  </a:solidFill>
                </a:endParaRPr>
              </a:p>
              <a:p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721" y="1999820"/>
                <a:ext cx="8121330" cy="155986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92696" y="3975652"/>
                <a:ext cx="10933891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 smtClean="0"/>
                  <a:t>Optimal dependence 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A" dirty="0" smtClean="0"/>
                  <a:t> as shown by [Jane, </a:t>
                </a:r>
                <a:r>
                  <a:rPr lang="en-CA" dirty="0" err="1" smtClean="0"/>
                  <a:t>Jeong</a:t>
                </a:r>
                <a:r>
                  <a:rPr lang="en-CA" dirty="0" smtClean="0"/>
                  <a:t>, Li, P., </a:t>
                </a:r>
                <a:r>
                  <a:rPr lang="en-CA" dirty="0" err="1" smtClean="0"/>
                  <a:t>Vuong</a:t>
                </a:r>
                <a:r>
                  <a:rPr lang="en-CA" dirty="0" smtClean="0"/>
                  <a:t>, Yilmaz ‘21]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/>
                  <a:t>Holds for arbitrary set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CA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 smtClean="0"/>
                  <a:t>Builds on [</a:t>
                </a:r>
                <a:r>
                  <a:rPr lang="en-CA" dirty="0" err="1" smtClean="0"/>
                  <a:t>Liaw</a:t>
                </a:r>
                <a:r>
                  <a:rPr lang="en-CA" dirty="0" smtClean="0"/>
                  <a:t>, </a:t>
                </a:r>
                <a:r>
                  <a:rPr lang="en-CA" dirty="0" err="1" smtClean="0"/>
                  <a:t>Mehrabian</a:t>
                </a:r>
                <a:r>
                  <a:rPr lang="en-CA" dirty="0" smtClean="0"/>
                  <a:t>, P., </a:t>
                </a:r>
                <a:r>
                  <a:rPr lang="en-CA" dirty="0" err="1" smtClean="0"/>
                  <a:t>Vershynin</a:t>
                </a:r>
                <a:r>
                  <a:rPr lang="en-CA" dirty="0" smtClean="0"/>
                  <a:t> ‘16]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CA" dirty="0"/>
              </a:p>
              <a:p>
                <a:r>
                  <a:rPr lang="en-CA" dirty="0" smtClean="0"/>
                  <a:t>Other related work:</a:t>
                </a:r>
              </a:p>
              <a:p>
                <a:r>
                  <a:rPr lang="en-CA" dirty="0"/>
                  <a:t>Gaussian near isometries: </a:t>
                </a:r>
                <a:r>
                  <a:rPr lang="en-CA" dirty="0" smtClean="0"/>
                  <a:t>[Gordon ’86], [</a:t>
                </a:r>
                <a:r>
                  <a:rPr lang="en-CA" dirty="0" err="1" smtClean="0"/>
                  <a:t>Schectman</a:t>
                </a:r>
                <a:r>
                  <a:rPr lang="en-CA" dirty="0" smtClean="0"/>
                  <a:t> </a:t>
                </a:r>
                <a:r>
                  <a:rPr lang="en-CA" dirty="0"/>
                  <a:t>’06]</a:t>
                </a:r>
              </a:p>
              <a:p>
                <a:r>
                  <a:rPr lang="en-CA" dirty="0"/>
                  <a:t>Sub-Gaussian near isometries: [</a:t>
                </a:r>
                <a:r>
                  <a:rPr lang="en-CA" dirty="0" err="1"/>
                  <a:t>Klartag</a:t>
                </a:r>
                <a:r>
                  <a:rPr lang="en-CA" dirty="0"/>
                  <a:t>-Mendelson ‘05], [Mendelson-</a:t>
                </a:r>
                <a:r>
                  <a:rPr lang="en-CA" dirty="0" err="1"/>
                  <a:t>Pajor</a:t>
                </a:r>
                <a:r>
                  <a:rPr lang="en-CA" dirty="0"/>
                  <a:t>-</a:t>
                </a:r>
                <a:r>
                  <a:rPr lang="en-CA" dirty="0" err="1"/>
                  <a:t>Tomczak-Jaegermann</a:t>
                </a:r>
                <a:r>
                  <a:rPr lang="en-CA" dirty="0"/>
                  <a:t> ’07], [Dirksen ’15</a:t>
                </a:r>
                <a:r>
                  <a:rPr lang="en-CA" dirty="0" smtClean="0"/>
                  <a:t>]</a:t>
                </a:r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696" y="3975652"/>
                <a:ext cx="10933891" cy="2308324"/>
              </a:xfrm>
              <a:prstGeom prst="rect">
                <a:avLst/>
              </a:prstGeom>
              <a:blipFill>
                <a:blip r:embed="rId3"/>
                <a:stretch>
                  <a:fillRect l="-502" t="-13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8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Bernstein inequality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840910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spAutoFit/>
              </a:bodyPr>
              <a:lstStyle/>
              <a:p>
                <a:pPr marL="0" indent="0">
                  <a:buNone/>
                </a:pPr>
                <a:r>
                  <a:rPr lang="en-CA" b="1" dirty="0" smtClean="0">
                    <a:solidFill>
                      <a:schemeClr val="tx1"/>
                    </a:solidFill>
                  </a:rPr>
                  <a:t>Theorem [</a:t>
                </a:r>
                <a:r>
                  <a:rPr lang="en-CA" b="1" dirty="0" err="1" smtClean="0">
                    <a:solidFill>
                      <a:schemeClr val="tx1"/>
                    </a:solidFill>
                  </a:rPr>
                  <a:t>Jeong</a:t>
                </a:r>
                <a:r>
                  <a:rPr lang="en-CA" b="1" dirty="0" smtClean="0">
                    <a:solidFill>
                      <a:schemeClr val="tx1"/>
                    </a:solidFill>
                  </a:rPr>
                  <a:t>, Li, P., Yilmaz ‘20]  </a:t>
                </a:r>
                <a:r>
                  <a:rPr lang="en-CA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>
                    <a:solidFill>
                      <a:schemeClr val="tx1"/>
                    </a:solidFill>
                  </a:rPr>
                  <a:t> be a vector,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dirty="0" smtClean="0">
                    <a:solidFill>
                      <a:schemeClr val="tx1"/>
                    </a:solidFill>
                  </a:rPr>
                  <a:t> be independent, mean-zero, sub-exponential random variables satisfying </a:t>
                </a:r>
                <a:endParaRPr lang="en-CA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lit/>
                        </m:rP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|≤2,          </m:t>
                      </m:r>
                      <m:r>
                        <m:rPr>
                          <m:lit/>
                        </m:rP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lit/>
                        </m:rP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CA" dirty="0" smtClean="0">
                    <a:solidFill>
                      <a:schemeClr val="tx1"/>
                    </a:solidFill>
                  </a:rPr>
                  <a:t>Then,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&gt;0, </m:t>
                    </m:r>
                  </m:oMath>
                </a14:m>
                <a:endParaRPr lang="en-CA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CA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CA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b>
                                <m:sSubPr>
                                  <m:ctrlPr>
                                    <a:rPr lang="en-CA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CA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CA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CA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CA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CA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func>
                        <m:funcPr>
                          <m:ctrlPr>
                            <a:rPr lang="en-CA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CA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func>
                                <m:funcPr>
                                  <m:ctrlPr>
                                    <a:rPr lang="en-CA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CA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CA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CA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CA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CA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CA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m:rPr>
                                              <m:lit/>
                                            </m:rPr>
                                            <a:rPr lang="en-CA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CA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CA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m:rPr>
                                              <m:lit/>
                                            </m:rPr>
                                            <a:rPr lang="en-CA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CA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lit/>
                                                </m:rPr>
                                                <a:rPr lang="en-CA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|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CA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sSup>
                                            <m:sSupPr>
                                              <m:ctrlPr>
                                                <a:rPr lang="en-CA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CA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p>
                                              <m:r>
                                                <a:rPr lang="en-CA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CA" sz="24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  <m:r>
                                            <a:rPr lang="en-CA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r>
                                            <a:rPr lang="en-CA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  <m:r>
                                            <a:rPr lang="en-CA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  <m:r>
                                        <a:rPr lang="en-CA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CA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CA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lit/>
                                            </m:rPr>
                                            <a:rPr lang="en-CA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||</m:t>
                                          </m:r>
                                          <m:r>
                                            <a:rPr lang="en-CA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m:rPr>
                                              <m:lit/>
                                            </m:rPr>
                                            <a:rPr lang="en-CA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CA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lit/>
                                                </m:rPr>
                                                <a:rPr lang="en-CA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|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∞</m:t>
                                              </m:r>
                                            </m:sub>
                                          </m:sSub>
                                          <m:sSup>
                                            <m:sSupPr>
                                              <m:ctrlPr>
                                                <a:rPr lang="en-CA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CA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p>
                                              <m:r>
                                                <a:rPr lang="en-CA" sz="2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CA" sz="24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  <m:r>
                                            <a:rPr lang="en-CA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r>
                                            <a:rPr lang="en-CA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  <m:r>
                                            <a:rPr lang="en-CA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CA" sz="2400" dirty="0" smtClean="0">
                  <a:solidFill>
                    <a:schemeClr val="tx1"/>
                  </a:solidFill>
                </a:endParaRPr>
              </a:p>
              <a:p>
                <a:endParaRPr lang="en-CA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84091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4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Alternative title: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Some probabilistic tools for generalized compressed sensing, which may be applied to low-rank matrix recovery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General recovery error bounds</a:t>
            </a:r>
          </a:p>
          <a:p>
            <a:r>
              <a:rPr lang="en-CA" dirty="0" smtClean="0"/>
              <a:t>Restricted isometries for a new family of random matrices</a:t>
            </a:r>
          </a:p>
          <a:p>
            <a:r>
              <a:rPr lang="en-CA" dirty="0" smtClean="0"/>
              <a:t>(New Bernstein inequality)</a:t>
            </a:r>
          </a:p>
          <a:p>
            <a:r>
              <a:rPr lang="en-CA" dirty="0" smtClean="0"/>
              <a:t>(New Hanson-Wright inequality)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08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Hanson-Wright inequality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716124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spAutoFit/>
              </a:bodyPr>
              <a:lstStyle/>
              <a:p>
                <a:pPr marL="0" indent="0">
                  <a:buNone/>
                </a:pPr>
                <a:r>
                  <a:rPr lang="en-CA" b="1" dirty="0" smtClean="0">
                    <a:solidFill>
                      <a:schemeClr val="tx1"/>
                    </a:solidFill>
                  </a:rPr>
                  <a:t>Theorem [</a:t>
                </a:r>
                <a:r>
                  <a:rPr lang="en-CA" b="1" dirty="0" err="1" smtClean="0">
                    <a:solidFill>
                      <a:schemeClr val="tx1"/>
                    </a:solidFill>
                  </a:rPr>
                  <a:t>Jeong</a:t>
                </a:r>
                <a:r>
                  <a:rPr lang="en-CA" b="1" dirty="0" smtClean="0">
                    <a:solidFill>
                      <a:schemeClr val="tx1"/>
                    </a:solidFill>
                  </a:rPr>
                  <a:t>, Li, P., Yilmaz ‘20]  </a:t>
                </a:r>
                <a:r>
                  <a:rPr lang="en-CA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dirty="0" smtClean="0">
                    <a:solidFill>
                      <a:schemeClr val="tx1"/>
                    </a:solidFill>
                  </a:rPr>
                  <a:t> be a fixed matrix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CA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 smtClean="0">
                    <a:solidFill>
                      <a:schemeClr val="tx1"/>
                    </a:solidFill>
                  </a:rPr>
                  <a:t> be a random vector with independent, mean-zero, sub-Gaussian  random coordinates satisfying </a:t>
                </a:r>
                <a:endParaRPr lang="en-CA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CA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lang="en-CA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           </m:t>
                      </m:r>
                      <m:r>
                        <m:rPr>
                          <m:lit/>
                        </m:rP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lit/>
                        </m:rP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CA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CA" dirty="0" smtClean="0">
                    <a:solidFill>
                      <a:schemeClr val="tx1"/>
                    </a:solidFill>
                  </a:rPr>
                  <a:t>Then,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&gt;0, </m:t>
                    </m:r>
                  </m:oMath>
                </a14:m>
                <a:endParaRPr lang="en-CA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𝐵𝑋</m:t>
                          </m:r>
                          <m: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𝐵𝑋</m:t>
                          </m:r>
                          <m: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|&gt;</m:t>
                          </m:r>
                          <m: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func>
                        <m:funcPr>
                          <m:ctrlP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func>
                                <m:funcPr>
                                  <m:ctrlPr>
                                    <a:rPr lang="en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CA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CA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CA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CA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CA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CA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m:rPr>
                                              <m:lit/>
                                            </m:rPr>
                                            <a:rPr lang="en-CA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CA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CA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  <m:r>
                                            <m:rPr>
                                              <m:lit/>
                                            </m:rPr>
                                            <a:rPr lang="en-CA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CA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lit/>
                                                </m:rPr>
                                                <a:rPr lang="en-CA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|</m:t>
                                              </m:r>
                                            </m:e>
                                            <m:sub>
                                              <m:r>
                                                <a:rPr lang="en-CA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CA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sSup>
                                            <m:sSupPr>
                                              <m:ctrlPr>
                                                <a:rPr lang="en-CA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CA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p>
                                              <m:r>
                                                <a:rPr lang="en-CA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CA" sz="20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  <m:r>
                                            <a:rPr lang="en-CA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r>
                                            <a:rPr lang="en-CA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  <m:r>
                                            <a:rPr lang="en-CA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  <m:r>
                                        <a:rPr lang="en-CA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CA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CA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lit/>
                                            </m:rPr>
                                            <a:rPr lang="en-CA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||</m:t>
                                          </m:r>
                                          <m:r>
                                            <a:rPr lang="en-CA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  <m:r>
                                            <m:rPr>
                                              <m:lit/>
                                            </m:rPr>
                                            <a:rPr lang="en-CA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CA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CA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CA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e>
                                            <m:sup>
                                              <m:r>
                                                <a:rPr lang="en-CA" sz="20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CA" sz="20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  <m:r>
                                            <a:rPr lang="en-CA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r>
                                            <a:rPr lang="en-CA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  <m:r>
                                            <a:rPr lang="en-CA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CA" sz="2000" dirty="0" smtClean="0">
                  <a:solidFill>
                    <a:schemeClr val="tx1"/>
                  </a:solidFill>
                </a:endParaRPr>
              </a:p>
              <a:p>
                <a:endParaRPr lang="en-CA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71612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58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530424"/>
                <a:ext cx="10515600" cy="1325563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CA" dirty="0" smtClean="0"/>
                  <a:t>Thanks!</a:t>
                </a:r>
                <a:br>
                  <a:rPr lang="en-CA" dirty="0" smtClean="0"/>
                </a:br>
                <a:r>
                  <a:rPr lang="en-CA" dirty="0" smtClean="0"/>
                  <a:t/>
                </a:r>
                <a:br>
                  <a:rPr lang="en-CA" dirty="0" smtClean="0"/>
                </a:br>
                <a:r>
                  <a:rPr lang="en-CA" dirty="0" smtClean="0">
                    <a:hlinkClick r:id="rId2"/>
                  </a:rPr>
                  <a:t>www.yanivplan.com</a:t>
                </a:r>
                <a:r>
                  <a:rPr lang="en-CA" dirty="0" smtClean="0"/>
                  <a:t/>
                </a:r>
                <a:br>
                  <a:rPr lang="en-CA" dirty="0" smtClean="0"/>
                </a:br>
                <a:r>
                  <a:rPr lang="en-CA" dirty="0"/>
                  <a:t/>
                </a:r>
                <a:br>
                  <a:rPr lang="en-CA" dirty="0"/>
                </a:br>
                <a:r>
                  <a:rPr lang="en-CA" dirty="0" smtClean="0"/>
                  <a:t/>
                </a:r>
                <a:br>
                  <a:rPr lang="en-CA" dirty="0" smtClean="0"/>
                </a:br>
                <a:r>
                  <a:rPr lang="en-CA" dirty="0" smtClean="0"/>
                  <a:t>Q:  (Further) applications of measurement matrix model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530424"/>
                <a:ext cx="10515600" cy="1325563"/>
              </a:xfrm>
              <a:blipFill>
                <a:blip r:embed="rId3"/>
                <a:stretch>
                  <a:fillRect l="-522" t="-111009" r="-1507" b="-1174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6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3568"/>
                <a:ext cx="10515600" cy="565339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CA" sz="3300" dirty="0" smtClean="0"/>
                  <a:t>Generalized compressed sensing model: </a:t>
                </a:r>
              </a:p>
              <a:p>
                <a:pPr marL="0" indent="0">
                  <a:buNone/>
                </a:pPr>
                <a:endParaRPr lang="en-CA" sz="3300" dirty="0" smtClean="0"/>
              </a:p>
              <a:p>
                <a:pPr marL="0" indent="0">
                  <a:buNone/>
                </a:pPr>
                <a:r>
                  <a:rPr lang="en-CA" sz="3300" dirty="0" smtClean="0"/>
                  <a:t> </a:t>
                </a:r>
                <a14:m>
                  <m:oMath xmlns:m="http://schemas.openxmlformats.org/officeDocument/2006/math"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CA" sz="3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33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sz="3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3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3300" b="0" i="1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CA" sz="33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CA" sz="33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CA" sz="3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CA" sz="3300" dirty="0" smtClean="0"/>
                  <a:t> is noise.</a:t>
                </a:r>
              </a:p>
              <a:p>
                <a:pPr marL="0" indent="0">
                  <a:buNone/>
                </a:pPr>
                <a:endParaRPr lang="en-CA" sz="3300" dirty="0" smtClean="0"/>
              </a:p>
              <a:p>
                <a:pPr marL="0" indent="0">
                  <a:buNone/>
                </a:pPr>
                <a:r>
                  <a:rPr lang="en-CA" sz="3300" dirty="0" smtClean="0"/>
                  <a:t>Two questions: 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⎽⎽⎽⎽⎽⎽⎽⎽⎽⎽⎽⎽⎽⎽⎽⎽⎽⎽⎽⎽⎽⎽⎽⎽⎽⎽⎽⎽⎽⎽⎽⎽⎽⎽⎽⎽⎽⎽⎽⎽⎽⎽⎽⎽⎽⎽⎽⎽⎽⎽⎽⎽⎽⎽⎽⎽</m:t>
                    </m:r>
                  </m:oMath>
                </a14:m>
                <a:endParaRPr lang="en-CA" sz="3300" b="0" i="1" dirty="0" smtClean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CA" sz="3300" b="0" i="1" smtClean="0">
                        <a:latin typeface="Cambria Math" panose="02040503050406030204" pitchFamily="18" charset="0"/>
                      </a:rPr>
                      <m:t>⎽⎽⎽⎽⎽⎽⎽⎽⎽⎽⎽⎽⎽⎽⎽⎽⎽⎽⎽⎽⎽⎽⎽⎽⎽⎽⎽⎽⎽⎽⎽⎽⎽⎽⎽⎽⎽⎽⎽⎽⎽⎽⎽⎽⎽⎽⎽⎽⎽⎽⎽⎽⎽⎽⎽⎽</m:t>
                    </m:r>
                  </m:oMath>
                </a14:m>
                <a:endParaRPr lang="en-CA" sz="3300" i="1" dirty="0" smtClean="0"/>
              </a:p>
              <a:p>
                <a:pPr marL="0" indent="0">
                  <a:buNone/>
                </a:pPr>
                <a:endParaRPr lang="en-CA" i="1" dirty="0"/>
              </a:p>
              <a:p>
                <a:pPr marL="0" indent="0">
                  <a:buNone/>
                </a:pPr>
                <a:r>
                  <a:rPr lang="en-CA" dirty="0" smtClean="0"/>
                  <a:t>A few lines of work on this:</a:t>
                </a:r>
              </a:p>
              <a:p>
                <a:r>
                  <a:rPr lang="en-CA" dirty="0" smtClean="0"/>
                  <a:t>Escape </a:t>
                </a:r>
                <a:r>
                  <a:rPr lang="en-CA" dirty="0"/>
                  <a:t>the mesh: (Gaussian) [Gordon ‘86</a:t>
                </a:r>
                <a:r>
                  <a:rPr lang="en-CA" dirty="0" smtClean="0"/>
                  <a:t>]</a:t>
                </a:r>
                <a:endParaRPr lang="en-CA" dirty="0"/>
              </a:p>
              <a:p>
                <a:pPr lvl="1"/>
                <a:r>
                  <a:rPr lang="en-CA" dirty="0"/>
                  <a:t>Connection to compressed sensing [</a:t>
                </a:r>
                <a:r>
                  <a:rPr lang="en-CA" dirty="0" err="1"/>
                  <a:t>Rudelson-Vershyni</a:t>
                </a:r>
                <a:r>
                  <a:rPr lang="en-CA" dirty="0"/>
                  <a:t> ‘08], [</a:t>
                </a:r>
                <a:r>
                  <a:rPr lang="en-CA" dirty="0" err="1"/>
                  <a:t>Stojnic</a:t>
                </a:r>
                <a:r>
                  <a:rPr lang="en-CA" dirty="0"/>
                  <a:t> ‘09] [</a:t>
                </a:r>
                <a:r>
                  <a:rPr lang="en-CA" dirty="0" err="1"/>
                  <a:t>Chandrasekaran-Recht-Parrilo-Willsky</a:t>
                </a:r>
                <a:r>
                  <a:rPr lang="en-CA" dirty="0"/>
                  <a:t> ‘12], </a:t>
                </a:r>
                <a:r>
                  <a:rPr lang="en-CA" dirty="0" smtClean="0"/>
                  <a:t>[</a:t>
                </a:r>
                <a:r>
                  <a:rPr lang="en-CA" dirty="0" err="1" smtClean="0"/>
                  <a:t>Thrampoulidis-Oymak-Hassibi</a:t>
                </a:r>
                <a:r>
                  <a:rPr lang="en-CA" dirty="0" smtClean="0"/>
                  <a:t> </a:t>
                </a:r>
                <a:r>
                  <a:rPr lang="en-CA" dirty="0"/>
                  <a:t>‘13-14] </a:t>
                </a:r>
                <a:endParaRPr lang="en-CA" dirty="0" smtClean="0"/>
              </a:p>
              <a:p>
                <a:r>
                  <a:rPr lang="en-CA" dirty="0" smtClean="0"/>
                  <a:t>Geometric argument: (Gaussian): </a:t>
                </a:r>
                <a:r>
                  <a:rPr lang="en-CA" dirty="0" smtClean="0"/>
                  <a:t>[</a:t>
                </a:r>
                <a:r>
                  <a:rPr lang="en-CA" dirty="0" err="1" smtClean="0"/>
                  <a:t>Amelunxen</a:t>
                </a:r>
                <a:r>
                  <a:rPr lang="en-CA" dirty="0" smtClean="0"/>
                  <a:t>-</a:t>
                </a:r>
                <a:r>
                  <a:rPr lang="en-CA" dirty="0" err="1" smtClean="0"/>
                  <a:t>Lotz</a:t>
                </a:r>
                <a:r>
                  <a:rPr lang="en-CA" dirty="0" smtClean="0"/>
                  <a:t>-McCoy-</a:t>
                </a:r>
                <a:r>
                  <a:rPr lang="en-CA" dirty="0" err="1" smtClean="0"/>
                  <a:t>Tropp</a:t>
                </a:r>
                <a:r>
                  <a:rPr lang="en-CA" smtClean="0"/>
                  <a:t> ’15]</a:t>
                </a:r>
                <a:endParaRPr lang="en-CA" dirty="0"/>
              </a:p>
              <a:p>
                <a:r>
                  <a:rPr lang="en-CA" dirty="0" smtClean="0"/>
                  <a:t>Sub-Gaussian: </a:t>
                </a:r>
                <a:r>
                  <a:rPr lang="en-CA" dirty="0"/>
                  <a:t>[</a:t>
                </a:r>
                <a:r>
                  <a:rPr lang="en-CA" dirty="0" err="1"/>
                  <a:t>Tropp</a:t>
                </a:r>
                <a:r>
                  <a:rPr lang="en-CA" dirty="0"/>
                  <a:t> ‘14</a:t>
                </a:r>
                <a:r>
                  <a:rPr lang="en-CA" dirty="0" smtClean="0"/>
                  <a:t>], [</a:t>
                </a:r>
                <a:r>
                  <a:rPr lang="en-CA" dirty="0" err="1" smtClean="0"/>
                  <a:t>Liaw</a:t>
                </a:r>
                <a:r>
                  <a:rPr lang="en-CA" dirty="0" smtClean="0"/>
                  <a:t>, </a:t>
                </a:r>
                <a:r>
                  <a:rPr lang="en-CA" dirty="0" err="1" smtClean="0"/>
                  <a:t>Mehrabian</a:t>
                </a:r>
                <a:r>
                  <a:rPr lang="en-CA" dirty="0" smtClean="0"/>
                  <a:t>, P., </a:t>
                </a:r>
                <a:r>
                  <a:rPr lang="en-CA" dirty="0" err="1" smtClean="0"/>
                  <a:t>Vershynin</a:t>
                </a:r>
                <a:r>
                  <a:rPr lang="en-CA" dirty="0" smtClean="0"/>
                  <a:t> ‘16], [</a:t>
                </a:r>
                <a:r>
                  <a:rPr lang="en-CA" dirty="0" err="1" smtClean="0"/>
                  <a:t>Lecue</a:t>
                </a:r>
                <a:r>
                  <a:rPr lang="en-CA" dirty="0" smtClean="0"/>
                  <a:t>, Mendelson ‘13], [Mendelson, </a:t>
                </a:r>
                <a:r>
                  <a:rPr lang="en-CA" dirty="0" err="1" smtClean="0"/>
                  <a:t>Pajor</a:t>
                </a:r>
                <a:r>
                  <a:rPr lang="en-CA" dirty="0"/>
                  <a:t>, </a:t>
                </a:r>
                <a:r>
                  <a:rPr lang="en-CA" dirty="0" err="1" smtClean="0"/>
                  <a:t>Tomczak-Jaegermann</a:t>
                </a:r>
                <a:r>
                  <a:rPr lang="en-CA" dirty="0" smtClean="0"/>
                  <a:t> ’07]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3568"/>
                <a:ext cx="10515600" cy="5653395"/>
              </a:xfrm>
              <a:blipFill>
                <a:blip r:embed="rId2"/>
                <a:stretch>
                  <a:fillRect l="-1043" t="-26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6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86581" y="656303"/>
                <a:ext cx="10515600" cy="52994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 smtClean="0"/>
                  <a:t>Our contribution:  General theory for recovery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 smtClean="0"/>
                  <a:t> </a:t>
                </a:r>
                <a:r>
                  <a:rPr lang="en-CA" dirty="0"/>
                  <a:t>in which  </a:t>
                </a:r>
              </a:p>
              <a:p>
                <a:r>
                  <a:rPr lang="en-CA" dirty="0"/>
                  <a:t>(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 is an arbitrary cone),</a:t>
                </a:r>
              </a:p>
              <a:p>
                <a:r>
                  <a:rPr lang="en-CA" dirty="0"/>
                  <a:t>Q comes from (large) random family of sub-Gaussian matrices, optimal dependence on sub-Gaussian norm is found,</a:t>
                </a:r>
              </a:p>
              <a:p>
                <a:r>
                  <a:rPr lang="en-CA" dirty="0"/>
                  <a:t>Model mismatch is allowed (i.e.,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),</a:t>
                </a:r>
              </a:p>
              <a:p>
                <a:r>
                  <a:rPr lang="en-CA" dirty="0"/>
                  <a:t>Convex or non-convex optimization employed to estimate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dirty="0"/>
                  <a:t>, optimization error allowed,</a:t>
                </a:r>
              </a:p>
              <a:p>
                <a:r>
                  <a:rPr lang="en-CA" dirty="0"/>
                  <a:t>Noise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CA" dirty="0"/>
                  <a:t> need not be random (but cannot depend on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CA" dirty="0" smtClean="0"/>
                  <a:t>).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6581" y="656303"/>
                <a:ext cx="10515600" cy="5299434"/>
              </a:xfrm>
              <a:blipFill>
                <a:blip r:embed="rId2"/>
                <a:stretch>
                  <a:fillRect l="-1159" t="-19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0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random measurements?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CA" dirty="0" smtClean="0"/>
                  <a:t>To robustly recovery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 smtClean="0"/>
                  <a:t> given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𝑄𝑥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CA" dirty="0" smtClean="0"/>
                  <a:t>, we need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CA" dirty="0" smtClean="0"/>
                  <a:t> to be</a:t>
                </a:r>
              </a:p>
              <a:p>
                <a:pPr marL="0" indent="0">
                  <a:buNone/>
                </a:pPr>
                <a:r>
                  <a:rPr lang="en-CA" b="0" dirty="0" smtClean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⎽⎽⎽⎽⎽⎽⎽⎽⎽⎽⎽⎽⎽⎽⎽⎽⎽⎽⎽⎽⎽⎽⎽⎽⎽⎽⎽⎽⎽⎽⎽⎽⎽⎽⎽⎽⎽⎽⎽⎽⎽⎽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:r>
                  <a:rPr lang="en-CA" dirty="0" smtClean="0"/>
                  <a:t>When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 smtClean="0"/>
                  <a:t> encodes sparsity, negative results for testing conditioning of matrix is NP-hard in worst case</a:t>
                </a:r>
              </a:p>
              <a:p>
                <a:r>
                  <a:rPr lang="en-CA" dirty="0" smtClean="0"/>
                  <a:t> </a:t>
                </a:r>
                <a:r>
                  <a:rPr lang="en-CA" dirty="0"/>
                  <a:t>[</a:t>
                </a:r>
                <a:r>
                  <a:rPr lang="en-CA" dirty="0" err="1"/>
                  <a:t>Bandeira</a:t>
                </a:r>
                <a:r>
                  <a:rPr lang="en-CA" dirty="0"/>
                  <a:t>, </a:t>
                </a:r>
                <a:r>
                  <a:rPr lang="en-CA" dirty="0" err="1"/>
                  <a:t>Dobriban</a:t>
                </a:r>
                <a:r>
                  <a:rPr lang="en-CA" dirty="0"/>
                  <a:t>, </a:t>
                </a:r>
                <a:r>
                  <a:rPr lang="en-CA" dirty="0" err="1"/>
                  <a:t>Mixon</a:t>
                </a:r>
                <a:r>
                  <a:rPr lang="en-CA" dirty="0"/>
                  <a:t>, </a:t>
                </a:r>
                <a:r>
                  <a:rPr lang="en-CA" dirty="0" err="1"/>
                  <a:t>Sawin</a:t>
                </a:r>
                <a:r>
                  <a:rPr lang="en-CA" dirty="0"/>
                  <a:t>, ‘12], [</a:t>
                </a:r>
                <a:r>
                  <a:rPr lang="en-CA" dirty="0" err="1"/>
                  <a:t>Tillmann</a:t>
                </a:r>
                <a:r>
                  <a:rPr lang="en-CA" dirty="0"/>
                  <a:t>, </a:t>
                </a:r>
                <a:r>
                  <a:rPr lang="en-CA" dirty="0" err="1"/>
                  <a:t>Pfetsch</a:t>
                </a:r>
                <a:r>
                  <a:rPr lang="en-CA" dirty="0"/>
                  <a:t> ‘12] </a:t>
                </a:r>
              </a:p>
              <a:p>
                <a:pPr marL="0" indent="0">
                  <a:buNone/>
                </a:pPr>
                <a:r>
                  <a:rPr lang="en-CA" dirty="0" smtClean="0"/>
                  <a:t>and even hard in the average case</a:t>
                </a:r>
              </a:p>
              <a:p>
                <a:r>
                  <a:rPr lang="en-CA" dirty="0" smtClean="0"/>
                  <a:t>[Wang, </a:t>
                </a:r>
                <a:r>
                  <a:rPr lang="en-CA" dirty="0" err="1" smtClean="0"/>
                  <a:t>Berthet</a:t>
                </a:r>
                <a:r>
                  <a:rPr lang="en-CA" dirty="0" smtClean="0"/>
                  <a:t>, P. ‘16], [</a:t>
                </a:r>
                <a:r>
                  <a:rPr lang="de-DE" dirty="0" smtClean="0"/>
                  <a:t>Ding</a:t>
                </a:r>
                <a:r>
                  <a:rPr lang="de-DE" dirty="0"/>
                  <a:t>,</a:t>
                </a:r>
                <a:r>
                  <a:rPr lang="de-DE" dirty="0" smtClean="0"/>
                  <a:t> </a:t>
                </a:r>
                <a:r>
                  <a:rPr lang="de-DE" dirty="0"/>
                  <a:t>Kunisky, </a:t>
                </a:r>
                <a:r>
                  <a:rPr lang="de-DE" dirty="0" smtClean="0"/>
                  <a:t>Wein</a:t>
                </a:r>
                <a:r>
                  <a:rPr lang="de-DE" dirty="0"/>
                  <a:t>, </a:t>
                </a:r>
                <a:r>
                  <a:rPr lang="de-DE" dirty="0" smtClean="0"/>
                  <a:t>Bandeira‚ 20].</a:t>
                </a:r>
                <a:endParaRPr lang="en-CA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8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sub-</a:t>
            </a:r>
            <a:r>
              <a:rPr lang="en-CA" dirty="0" err="1" smtClean="0"/>
              <a:t>gaussian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A: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09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 of sub-</a:t>
            </a:r>
            <a:r>
              <a:rPr lang="en-CA" dirty="0" err="1" smtClean="0"/>
              <a:t>gaussian</a:t>
            </a:r>
            <a:r>
              <a:rPr lang="en-CA" dirty="0" smtClean="0"/>
              <a:t> (rough)	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CA" dirty="0" smtClean="0"/>
                  <a:t>Random variable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CA" dirty="0" smtClean="0"/>
                  <a:t> is called sub-</a:t>
                </a:r>
                <a:r>
                  <a:rPr lang="en-CA" dirty="0" err="1" smtClean="0"/>
                  <a:t>gaussian</a:t>
                </a:r>
                <a:r>
                  <a:rPr lang="en-CA" dirty="0" smtClean="0"/>
                  <a:t> if, for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&gt;0,</m:t>
                    </m:r>
                  </m:oMath>
                </a14:m>
                <a:endParaRPr lang="en-CA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CA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≤2 </m:t>
                      </m:r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CA" b="0" i="0" smtClean="0">
                          <a:latin typeface="Cambria Math" panose="02040503050406030204" pitchFamily="18" charset="0"/>
                        </a:rPr>
                        <m:t>.  </m:t>
                      </m:r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:r>
                  <a:rPr lang="en-CA" dirty="0" smtClean="0"/>
                  <a:t>Meaning: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0, </m:t>
                                </m:r>
                                <m:sSup>
                                  <m:sSup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CA" dirty="0" smtClean="0"/>
              </a:p>
              <a:p>
                <a:pPr marL="0" indent="0">
                  <a:buNone/>
                </a:pPr>
                <a:r>
                  <a:rPr lang="en-CA" dirty="0" smtClean="0"/>
                  <a:t>The smallest such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CA" dirty="0" smtClean="0"/>
                  <a:t> is (equivalent, up to a numerical constant, to) the sub-Gaussian norm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CA" dirty="0" smtClean="0"/>
                  <a:t>, denoted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CA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CA" dirty="0" smtClean="0"/>
                  <a:t>.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 smtClean="0"/>
                  <a:t>Sub-</a:t>
                </a:r>
                <a:r>
                  <a:rPr lang="en-CA" dirty="0" err="1" smtClean="0"/>
                  <a:t>gaussian</a:t>
                </a:r>
                <a:r>
                  <a:rPr lang="en-CA" dirty="0" smtClean="0"/>
                  <a:t> random vector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dirty="0" smtClean="0"/>
                  <a:t> has sub-</a:t>
                </a:r>
                <a:r>
                  <a:rPr lang="en-CA" dirty="0" err="1" smtClean="0"/>
                  <a:t>gaussian</a:t>
                </a:r>
                <a:r>
                  <a:rPr lang="en-CA" dirty="0" smtClean="0"/>
                  <a:t> norm:</a:t>
                </a:r>
              </a:p>
              <a:p>
                <a:pPr marL="0" indent="0">
                  <a:buNone/>
                </a:pPr>
                <a:endParaRPr lang="en-CA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CA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lit/>
                        </m:rPr>
                        <a:rPr lang="en-CA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CA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:=⎽⎽⎽⎽⎽⎽⎽⎽⎽⎽⎽⎽⎽⎽</m:t>
                      </m:r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15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2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A" dirty="0" smtClean="0"/>
                  <a:t>A family of random measurement matrices,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8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5215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CA" dirty="0" smtClean="0"/>
                  <a:t>Our model: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CA" dirty="0" smtClean="0"/>
              </a:p>
              <a:p>
                <a:pPr marL="0" indent="0">
                  <a:buNone/>
                </a:pPr>
                <a:r>
                  <a:rPr lang="en-CA" dirty="0" smtClean="0"/>
                  <a:t>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CA" dirty="0" smtClean="0"/>
                  <a:t> is fixed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dirty="0" smtClean="0"/>
                  <a:t> has independent mean-zero, sub-Gaussian, isotropic rows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 smtClean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dirty="0" smtClean="0"/>
                  <a:t> be a row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dirty="0" smtClean="0"/>
                  <a:t>.  Then we require,</a:t>
                </a:r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:r>
                  <a:rPr lang="en-CA" dirty="0" smtClean="0"/>
                  <a:t>(Mean-zero):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⎽⎽⎽⎽⎽⎽⎽⎽⎽⎽⎽⎽⎽⎽⎽⎽⎽⎽⎽⎽⎽⎽⎽⎽⎽⎽⎽⎽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b="0" dirty="0" smtClean="0"/>
                  <a:t>Isotropic: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⎽⎽⎽⎽⎽⎽⎽⎽⎽⎽⎽⎽⎽⎽⎽⎽⎽⎽  </m:t>
                    </m:r>
                  </m:oMath>
                </a14:m>
                <a:endParaRPr lang="en-CA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CA" b="0" dirty="0" smtClean="0"/>
                  <a:t>Sub-Gaussian: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 ⎽⎽⎽⎽⎽⎽⎽⎽⎽⎽⎽⎽⎽⎽⎽⎽⎽⎽⎽⎽⎽⎽⎽⎽</m:t>
                    </m:r>
                  </m:oMath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:r>
                  <a:rPr lang="en-CA" dirty="0" smtClean="0"/>
                  <a:t>Goals:  Optimal dependence 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dirty="0" smtClean="0"/>
                  <a:t> and on sub-Gaussian norm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52156"/>
              </a:xfrm>
              <a:blipFill>
                <a:blip r:embed="rId3"/>
                <a:stretch>
                  <a:fillRect l="-1043" t="-3205" b="-15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8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 smtClean="0"/>
                  <a:t>A few examples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dirty="0" smtClean="0"/>
                  <a:t> satisfying the conditions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r="-2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CA" b="0" dirty="0" smtClean="0"/>
                  <a:t>Vanilla Gaussian: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 err="1" smtClean="0"/>
                  <a:t>Rademacher</a:t>
                </a:r>
                <a:r>
                  <a:rPr lang="en-CA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∈{+1, −1} </m:t>
                    </m:r>
                  </m:oMath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 smtClean="0"/>
                  <a:t>Bounded independent entries: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b="0" i="1" smtClean="0">
                        <a:latin typeface="Cambria Math" panose="02040503050406030204" pitchFamily="18" charset="0"/>
                      </a:rPr>
                      <m:t>=1, 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 smtClean="0"/>
                  <a:t>Sub-sampled orthonormal basis: E.g., each row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dirty="0" smtClean="0"/>
                  <a:t> is uniformly chosen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ad>
                          <m:radPr>
                            <m:degHide m:val="on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A" dirty="0" smtClean="0"/>
              </a:p>
              <a:p>
                <a:pPr marL="0" indent="0">
                  <a:buNone/>
                </a:pPr>
                <a:endParaRPr lang="en-CA" dirty="0" smtClean="0"/>
              </a:p>
              <a:p>
                <a:pPr marL="0" indent="0">
                  <a:buNone/>
                </a:pPr>
                <a:r>
                  <a:rPr lang="en-CA" dirty="0" smtClean="0"/>
                  <a:t>	Sub-Gaussian norm: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⎽⎽⎽⎽⎽⎽⎽⎽⎽⎽⎽⎽⎽⎽⎽⎽⎽⎽⎽⎽⎽⎽⎽⎽⎽⎽⎽⎽⎽⎽⎽⎽⎽⎽⎽⎽⎽⎽⎽⎽⎽⎽</m:t>
                    </m:r>
                  </m:oMath>
                </a14:m>
                <a:r>
                  <a:rPr lang="en-CA" dirty="0" smtClean="0"/>
                  <a:t> </a:t>
                </a:r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Sparse Bernoulli: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1                  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.   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</m:e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0               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.    1−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CA" dirty="0" smtClean="0"/>
              </a:p>
              <a:p>
                <a:pPr marL="0" indent="0">
                  <a:buNone/>
                </a:pPr>
                <a:r>
                  <a:rPr lang="en-CA" dirty="0" smtClean="0"/>
                  <a:t> 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22" t="-21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1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tx1"/>
          </a:solidFill>
        </a:ln>
      </a:spPr>
      <a:bodyPr rtlCol="0" anchor="t" anchorCtr="0">
        <a:spAutoFit/>
      </a:bodyPr>
      <a:lstStyle>
        <a:defPPr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8452</TotalTime>
  <Words>700</Words>
  <Application>Microsoft Office PowerPoint</Application>
  <PresentationFormat>Widescreen</PresentationFormat>
  <Paragraphs>182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PowerPoint Presentation</vt:lpstr>
      <vt:lpstr>Alternative title: </vt:lpstr>
      <vt:lpstr>PowerPoint Presentation</vt:lpstr>
      <vt:lpstr>PowerPoint Presentation</vt:lpstr>
      <vt:lpstr>Why random measurements?</vt:lpstr>
      <vt:lpstr>Why sub-gaussian?</vt:lpstr>
      <vt:lpstr>Definition of sub-gaussian (rough) </vt:lpstr>
      <vt:lpstr>A family of random measurement matrices, Q:R^n→R^l</vt:lpstr>
      <vt:lpstr>A few examples of A satisfying the conditions</vt:lpstr>
      <vt:lpstr>A simple example: Least squares</vt:lpstr>
      <vt:lpstr>What replaces dimension d when T is an arbitrary cone?</vt:lpstr>
      <vt:lpstr>B=I, m rows, sub-Gaussian norm K, T= cone</vt:lpstr>
      <vt:lpstr>What if B≠I?     So  y=BAx+w.</vt:lpstr>
      <vt:lpstr>B=I</vt:lpstr>
      <vt:lpstr>Special case:  low-rank</vt:lpstr>
      <vt:lpstr>What if T is not convex?</vt:lpstr>
      <vt:lpstr>T= convex set (not cone) </vt:lpstr>
      <vt:lpstr>Underlying random matrix theory</vt:lpstr>
      <vt:lpstr>New Bernstein inequality</vt:lpstr>
      <vt:lpstr>New Hanson-Wright inequality</vt:lpstr>
      <vt:lpstr>Thanks!  www.yanivplan.com   Q:  (Further) applications of measurement matrix model BA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Yaniv Plan</dc:creator>
  <cp:lastModifiedBy>Yaniv Plan</cp:lastModifiedBy>
  <cp:revision>131</cp:revision>
  <dcterms:created xsi:type="dcterms:W3CDTF">2016-10-14T17:32:18Z</dcterms:created>
  <dcterms:modified xsi:type="dcterms:W3CDTF">2021-06-09T17:11:05Z</dcterms:modified>
</cp:coreProperties>
</file>