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8" r:id="rId2"/>
    <p:sldId id="331" r:id="rId3"/>
    <p:sldId id="337" r:id="rId4"/>
    <p:sldId id="336" r:id="rId5"/>
    <p:sldId id="335" r:id="rId6"/>
    <p:sldId id="334" r:id="rId7"/>
    <p:sldId id="348" r:id="rId8"/>
    <p:sldId id="349" r:id="rId9"/>
    <p:sldId id="339" r:id="rId10"/>
    <p:sldId id="340" r:id="rId11"/>
    <p:sldId id="342" r:id="rId12"/>
    <p:sldId id="346" r:id="rId13"/>
    <p:sldId id="343" r:id="rId14"/>
    <p:sldId id="341" r:id="rId15"/>
    <p:sldId id="347" r:id="rId16"/>
    <p:sldId id="345" r:id="rId17"/>
    <p:sldId id="330" r:id="rId18"/>
    <p:sldId id="350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660"/>
  </p:normalViewPr>
  <p:slideViewPr>
    <p:cSldViewPr>
      <p:cViewPr>
        <p:scale>
          <a:sx n="75" d="100"/>
          <a:sy n="75" d="100"/>
        </p:scale>
        <p:origin x="-61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F568F82-7AF4-44BE-93FD-AE725B439D32}" type="datetimeFigureOut">
              <a:rPr lang="ru-RU"/>
              <a:pPr>
                <a:defRPr/>
              </a:pPr>
              <a:t>14.05.2021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377B747-E7F8-4F06-A187-8BC05FB8CC6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74362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Rectangle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280E6E-FF82-4AC6-9C27-9DB3D37A86B6}" type="datetimeFigureOut">
              <a:rPr lang="ru-RU"/>
              <a:pPr>
                <a:defRPr/>
              </a:pPr>
              <a:t>14.05.2021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07E99-9414-4F00-858B-44B6777987A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6536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587C80-B033-4954-A602-AE4F59381D25}" type="datetimeFigureOut">
              <a:rPr lang="ru-RU"/>
              <a:pPr>
                <a:defRPr/>
              </a:pPr>
              <a:t>14.05.2021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DDC6A-2E8C-4F05-A0B1-5FCE7DF7A9C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3499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95C484-BE44-433F-A334-C7BD89E7A4AF}" type="datetimeFigureOut">
              <a:rPr lang="ru-RU"/>
              <a:pPr>
                <a:defRPr/>
              </a:pPr>
              <a:t>14.05.2021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67783C-D3BD-4BBF-AF78-808578C5ABD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68849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8013" cy="143351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5D4306-7619-4684-9375-95BA49500C8E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05295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46380B-81E0-45E6-BCD7-8559C6979B51}" type="datetimeFigureOut">
              <a:rPr lang="ru-RU"/>
              <a:pPr>
                <a:defRPr/>
              </a:pPr>
              <a:t>14.05.2021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5A333-B871-4764-B642-68469A1F730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589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D4F3AD-F9B1-49C0-961E-A88EC7ADDE6A}" type="datetimeFigureOut">
              <a:rPr lang="ru-RU"/>
              <a:pPr>
                <a:defRPr/>
              </a:pPr>
              <a:t>14.05.2021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0F471-7FF9-4344-A0DA-84D904DE98D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2245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20D5D2-346D-45B6-BA1E-DC6E6A5DEC62}" type="datetimeFigureOut">
              <a:rPr lang="ru-RU"/>
              <a:pPr>
                <a:defRPr/>
              </a:pPr>
              <a:t>14.05.2021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43D71-01D2-49DD-8FDC-2C2A1E6C781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7713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4BCFE9-2560-41E9-851B-EE2A02C1917B}" type="datetimeFigureOut">
              <a:rPr lang="ru-RU"/>
              <a:pPr>
                <a:defRPr/>
              </a:pPr>
              <a:t>14.05.2021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1B1D2-CAF3-46DF-A7CB-6AF5ADD5367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3236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F0B55-69B2-4C81-9AE9-6DB2DDD4494D}" type="datetimeFigureOut">
              <a:rPr lang="ru-RU"/>
              <a:pPr>
                <a:defRPr/>
              </a:pPr>
              <a:t>14.05.2021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9514D8-2C50-4FEB-BF2C-1A6C7121685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2823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1FB02A-7F96-4742-B40F-9FADDB3F5E2E}" type="datetimeFigureOut">
              <a:rPr lang="ru-RU"/>
              <a:pPr>
                <a:defRPr/>
              </a:pPr>
              <a:t>14.05.2021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846689-0495-493E-9492-AFD8A6D3B6C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4813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9936D7-A9AC-4B11-81DB-FDDF67097F42}" type="datetimeFigureOut">
              <a:rPr lang="ru-RU"/>
              <a:pPr>
                <a:defRPr/>
              </a:pPr>
              <a:t>14.05.2021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E45D06-5835-4AE8-B46C-A164119CEB0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2625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55DE67-D3CA-44BB-9D25-4DB38D812231}" type="datetimeFigureOut">
              <a:rPr lang="ru-RU"/>
              <a:pPr>
                <a:defRPr/>
              </a:pPr>
              <a:t>14.05.2021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20747-3320-4B7B-9DB8-1106F36A8C8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9990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228F1E9-F87D-4129-84A3-0703ACFCD5CD}" type="datetimeFigureOut">
              <a:rPr lang="ru-RU"/>
              <a:pPr>
                <a:defRPr/>
              </a:pPr>
              <a:t>14.05.2021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4A9F68D-E606-4FC0-AF6A-82725195E81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7" r:id="rId1"/>
    <p:sldLayoutId id="2147484028" r:id="rId2"/>
    <p:sldLayoutId id="2147484029" r:id="rId3"/>
    <p:sldLayoutId id="2147484030" r:id="rId4"/>
    <p:sldLayoutId id="2147484031" r:id="rId5"/>
    <p:sldLayoutId id="2147484032" r:id="rId6"/>
    <p:sldLayoutId id="2147484033" r:id="rId7"/>
    <p:sldLayoutId id="2147484034" r:id="rId8"/>
    <p:sldLayoutId id="2147484035" r:id="rId9"/>
    <p:sldLayoutId id="2147484036" r:id="rId10"/>
    <p:sldLayoutId id="2147484037" r:id="rId11"/>
    <p:sldLayoutId id="214748403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1538288"/>
            <a:ext cx="7772400" cy="2654300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mtClean="0"/>
              <a:t>Determinant of the stress matrix for pinned frameworks</a:t>
            </a:r>
            <a:endParaRPr lang="de-DE" smtClean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3886200"/>
            <a:ext cx="6400800" cy="2114550"/>
          </a:xfrm>
        </p:spPr>
        <p:txBody>
          <a:bodyPr rtlCol="0">
            <a:normAutofit fontScale="85000" lnSpcReduction="20000"/>
          </a:bodyPr>
          <a:lstStyle/>
          <a:p>
            <a:pPr marL="0" indent="0" algn="ctr" eaLnBrk="1" fontAlgn="auto" hangingPunct="1">
              <a:lnSpc>
                <a:spcPct val="80000"/>
              </a:lnSpc>
              <a:spcBef>
                <a:spcPct val="0"/>
              </a:spcBef>
              <a:spcAft>
                <a:spcPts val="4463"/>
              </a:spcAft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ru-RU" sz="2800" dirty="0" smtClean="0"/>
          </a:p>
          <a:p>
            <a:pPr marL="0" indent="0" algn="ctr" eaLnBrk="1" fontAlgn="auto" hangingPunct="1">
              <a:lnSpc>
                <a:spcPct val="80000"/>
              </a:lnSpc>
              <a:spcBef>
                <a:spcPct val="0"/>
              </a:spcBef>
              <a:spcAft>
                <a:spcPts val="4463"/>
              </a:spcAft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2800" dirty="0" smtClean="0"/>
              <a:t>Mikhail </a:t>
            </a:r>
            <a:r>
              <a:rPr lang="en-US" sz="2800" dirty="0" err="1" smtClean="0"/>
              <a:t>Kovalev</a:t>
            </a:r>
            <a:endParaRPr lang="en-US" sz="2800" dirty="0" smtClean="0"/>
          </a:p>
          <a:p>
            <a:pPr marL="0" indent="0" algn="ctr" eaLnBrk="1" fontAlgn="auto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2800" dirty="0" smtClean="0"/>
              <a:t>MSU</a:t>
            </a:r>
            <a:endParaRPr lang="ru-RU" sz="2800" dirty="0" smtClean="0"/>
          </a:p>
          <a:p>
            <a:pPr marL="0" indent="0" algn="ctr" eaLnBrk="1" fontAlgn="auto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de-DE" sz="2800" dirty="0" smtClean="0"/>
              <a:t> </a:t>
            </a:r>
            <a:r>
              <a:rPr lang="de-DE" sz="2800" dirty="0" smtClean="0">
                <a:solidFill>
                  <a:schemeClr val="accent1"/>
                </a:solidFill>
              </a:rPr>
              <a:t>mdkovalev@mtu-net.ru </a:t>
            </a:r>
          </a:p>
          <a:p>
            <a:pPr marL="0" indent="0" algn="ctr" eaLnBrk="1" fontAlgn="auto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de-DE" sz="2800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Rot="1" noChangeAspect="1" noMove="1" noResize="1" noEditPoints="1" noAdjustHandles="1" noChangeArrowheads="1" noChangeShapeType="1" noTextEdit="1"/>
          </p:cNvSpPr>
          <p:nvPr>
            <p:ph type="title"/>
          </p:nvPr>
        </p:nvSpPr>
        <p:spPr>
          <a:blipFill rotWithShape="1">
            <a:blip r:embed="rId2"/>
            <a:stretch>
              <a:fillRect b="-8511"/>
            </a:stretch>
          </a:blipFill>
          <a:extLst/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11267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Corollary. </a:t>
            </a:r>
            <a:r>
              <a:rPr lang="en-US" dirty="0" smtClean="0"/>
              <a:t>For every fastened HSS, the determinant of the stress matrix is nonzero whenever all stresses have the same sign.</a:t>
            </a:r>
          </a:p>
          <a:p>
            <a:r>
              <a:rPr lang="en-US" dirty="0" smtClean="0"/>
              <a:t>This is a known fact. It takes place for spider </a:t>
            </a:r>
            <a:r>
              <a:rPr lang="en-US" dirty="0" smtClean="0"/>
              <a:t>webs (</a:t>
            </a:r>
            <a:r>
              <a:rPr lang="en-US" dirty="0" err="1" smtClean="0"/>
              <a:t>R.Connelly</a:t>
            </a:r>
            <a:r>
              <a:rPr lang="en-US" dirty="0" smtClean="0"/>
              <a:t>). </a:t>
            </a:r>
            <a:r>
              <a:rPr lang="en-US" dirty="0" smtClean="0"/>
              <a:t>They are determined by their positive </a:t>
            </a:r>
            <a:r>
              <a:rPr lang="en-US" dirty="0" smtClean="0"/>
              <a:t>self-stress and positions of pinned hinges. </a:t>
            </a:r>
            <a:endParaRPr lang="ru-RU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Associated graph G’</a:t>
            </a:r>
            <a:endParaRPr lang="ru-RU" smtClean="0"/>
          </a:p>
        </p:txBody>
      </p:sp>
      <p:sp>
        <p:nvSpPr>
          <p:cNvPr id="12291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We associate with any fastened HSS G(V, E) another fastened HSS G’ </a:t>
            </a:r>
            <a:r>
              <a:rPr lang="en-US" sz="2800" dirty="0" smtClean="0"/>
              <a:t>whose </a:t>
            </a:r>
            <a:r>
              <a:rPr lang="en-US" sz="2800" dirty="0" smtClean="0"/>
              <a:t>only difference from G(V, E) is that every free vertex of G’ is adjacent to no more than one fastened vertex. If the graph G = G(V, E) had free vertices adjacent to more than one fastened vertex, then G’ would be obtained from G by deleting some edges adjacent to fastened vertices and, possibly, some </a:t>
            </a:r>
            <a:r>
              <a:rPr lang="en-US" sz="2800" dirty="0" smtClean="0"/>
              <a:t>fastened </a:t>
            </a:r>
            <a:r>
              <a:rPr lang="en-US" sz="2800" dirty="0" smtClean="0"/>
              <a:t>vertices. 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Transformations of graph G</a:t>
            </a:r>
            <a:endParaRPr lang="ru-RU" smtClean="0"/>
          </a:p>
        </p:txBody>
      </p:sp>
      <p:pic>
        <p:nvPicPr>
          <p:cNvPr id="13315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155" y="2492375"/>
            <a:ext cx="8364078" cy="2808288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smtClean="0"/>
              <a:t>Associated graph G*</a:t>
            </a:r>
            <a:endParaRPr lang="ru-RU" sz="5400" smtClean="0"/>
          </a:p>
        </p:txBody>
      </p:sp>
      <p:sp>
        <p:nvSpPr>
          <p:cNvPr id="14339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smtClean="0"/>
              <a:t>With every fastened HSS G(V, E) we associate the graph G’ , and with G’ the graph G* whose only fastened vertex is obtained by identifying all fastened vertices of G’ . </a:t>
            </a:r>
            <a:endParaRPr lang="ru-RU" sz="4000" smtClean="0"/>
          </a:p>
          <a:p>
            <a:endParaRPr lang="ru-RU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Rot="1" noChangeAspect="1" noMove="1" noResize="1" noEditPoints="1" noAdjustHandles="1" noChangeArrowheads="1" noChangeShapeType="1" noTextEdit="1"/>
          </p:cNvSpPr>
          <p:nvPr>
            <p:ph type="title"/>
          </p:nvPr>
        </p:nvSpPr>
        <p:spPr>
          <a:blipFill rotWithShape="1">
            <a:blip r:embed="rId2"/>
            <a:stretch>
              <a:fillRect b="-8511"/>
            </a:stretch>
          </a:blipFill>
          <a:extLst/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1536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vertex of a graph is said to be separating  if removing it (along with the adjacent edges) yields a disconnected graph. </a:t>
            </a:r>
            <a:r>
              <a:rPr lang="en-US" dirty="0" smtClean="0"/>
              <a:t>(Graphs </a:t>
            </a:r>
            <a:r>
              <a:rPr lang="en-US" dirty="0" smtClean="0"/>
              <a:t>without separating vertices are often referred to as blocks</a:t>
            </a:r>
            <a:r>
              <a:rPr lang="en-US" dirty="0" smtClean="0"/>
              <a:t>.)</a:t>
            </a:r>
            <a:endParaRPr lang="en-US" dirty="0" smtClean="0"/>
          </a:p>
          <a:p>
            <a:r>
              <a:rPr lang="en-US" b="1" dirty="0" smtClean="0"/>
              <a:t>Theorem 2. </a:t>
            </a:r>
            <a:r>
              <a:rPr lang="en-US" dirty="0" smtClean="0"/>
              <a:t>The determinant of the stress matrix for a fastened HSS G is irreducible if and only if the corresponding graph G* has no separating vertices.</a:t>
            </a:r>
            <a:endParaRPr lang="ru-RU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Rot="1" noChangeAspect="1" noMove="1" noResize="1" noEditPoints="1" noAdjustHandles="1" noChangeArrowheads="1" noChangeShapeType="1" noTextEdit="1"/>
          </p:cNvSpPr>
          <p:nvPr>
            <p:ph type="title"/>
          </p:nvPr>
        </p:nvSpPr>
        <p:spPr>
          <a:blipFill rotWithShape="1">
            <a:blip r:embed="rId2"/>
            <a:stretch>
              <a:fillRect/>
            </a:stretch>
          </a:blipFill>
          <a:extLst/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pic>
        <p:nvPicPr>
          <p:cNvPr id="16387" name="Объект 7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71550" y="2719388"/>
            <a:ext cx="7129463" cy="2438400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proofs may be found in</a:t>
            </a:r>
            <a:endParaRPr lang="ru-RU" smtClean="0"/>
          </a:p>
        </p:txBody>
      </p:sp>
      <p:sp>
        <p:nvSpPr>
          <p:cNvPr id="17411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Izvestiya: Mathematics 80:3 500–522 Izvestiya RAN: Ser. Mat. 80:3 43–66 (Russian)</a:t>
            </a:r>
          </a:p>
          <a:p>
            <a:r>
              <a:rPr lang="en-US" smtClean="0"/>
              <a:t> 2016 Russian Academy of Sciences (DoM), translation London Mathematical Society, Turpion Ltd</a:t>
            </a:r>
            <a:endParaRPr lang="ru-RU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Thank you for the attention</a:t>
            </a:r>
            <a:r>
              <a:rPr lang="ru-RU" smtClean="0"/>
              <a:t>!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Arial" pitchFamily="34" charset="0"/>
              <a:buNone/>
              <a:defRPr/>
            </a:pP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Addendum</a:t>
            </a:r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Absolutely irreducible. (Over any algebraic extension of the field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𝑄</m:t>
                    </m:r>
                    <m:r>
                      <a:rPr lang="en-US" b="0" i="1" smtClean="0">
                        <a:latin typeface="Cambria Math"/>
                      </a:rPr>
                      <m:t>.) </m:t>
                    </m:r>
                  </m:oMath>
                </a14:m>
                <a:endParaRPr lang="en-US" dirty="0" smtClean="0"/>
              </a:p>
              <a:p>
                <a:r>
                  <a:rPr lang="en-US" dirty="0" err="1" smtClean="0"/>
                  <a:t>Othervise</a:t>
                </a:r>
                <a:r>
                  <a:rPr lang="en-US" dirty="0" smtClean="0"/>
                  <a:t>, determinant is reducible over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𝑄</m:t>
                    </m:r>
                    <m:r>
                      <a:rPr lang="en-US" b="0" i="1" smtClean="0">
                        <a:latin typeface="Cambria Math"/>
                      </a:rPr>
                      <m:t>.</m:t>
                    </m:r>
                  </m:oMath>
                </a14:m>
                <a:endParaRPr lang="ru-RU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1336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Hinged structure scheme (HSS)</a:t>
            </a:r>
            <a:endParaRPr lang="ru-RU" smtClean="0"/>
          </a:p>
        </p:txBody>
      </p:sp>
      <p:sp>
        <p:nvSpPr>
          <p:cNvPr id="4099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smtClean="0"/>
              <a:t>An abstract connected graph G(V, E) without loops or multiple edges, whose edges correspond to the levers of the framework and whose vertices are of two kinds: the circles corresponding to the free (unfastened) hinges, and the crosses corresponding to the fastened hinges.</a:t>
            </a:r>
          </a:p>
          <a:p>
            <a:r>
              <a:rPr lang="en-US" sz="2800" smtClean="0"/>
              <a:t>The subgraph of G(V, E) generated by the circles  is connected, and there are no edges connecting two crosses.</a:t>
            </a:r>
            <a:endParaRPr lang="ru-RU" sz="280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Fastened HSS</a:t>
            </a:r>
            <a:endParaRPr lang="ru-RU" smtClean="0"/>
          </a:p>
        </p:txBody>
      </p:sp>
      <p:sp>
        <p:nvSpPr>
          <p:cNvPr id="512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An HSS is said to be unfastened if the set of crosses (fastened hinges) is empty, and fastened otherwise.</a:t>
            </a:r>
          </a:p>
          <a:p>
            <a:r>
              <a:rPr lang="en-US" smtClean="0"/>
              <a:t>The vertices corresponding to the free (resp. fastened) hinges are said to be free (resp. fastened).</a:t>
            </a:r>
            <a:endParaRPr lang="ru-RU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An example of HSS</a:t>
            </a:r>
            <a:endParaRPr lang="ru-RU" smtClean="0"/>
          </a:p>
        </p:txBody>
      </p:sp>
      <p:pic>
        <p:nvPicPr>
          <p:cNvPr id="614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84438" y="1700213"/>
            <a:ext cx="4525962" cy="4525962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Stresses</a:t>
            </a:r>
            <a:endParaRPr lang="ru-RU" smtClean="0"/>
          </a:p>
        </p:txBody>
      </p:sp>
      <p:sp>
        <p:nvSpPr>
          <p:cNvPr id="3" name="Объект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blipFill rotWithShape="1">
            <a:blip r:embed="rId2"/>
            <a:stretch>
              <a:fillRect l="-1630" t="-1617" r="-1556"/>
            </a:stretch>
          </a:blipFill>
          <a:extLst/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Rot="1" noChangeAspect="1" noMove="1" noResize="1" noEditPoints="1" noAdjustHandles="1" noChangeArrowheads="1" noChangeShapeType="1" noTextEdit="1"/>
          </p:cNvSpPr>
          <p:nvPr>
            <p:ph type="title"/>
          </p:nvPr>
        </p:nvSpPr>
        <p:spPr>
          <a:blipFill rotWithShape="1">
            <a:blip r:embed="rId2"/>
            <a:stretch>
              <a:fillRect b="-8511"/>
            </a:stretch>
          </a:blipFill>
          <a:extLst/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3" name="Объект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blipFill rotWithShape="1">
            <a:blip r:embed="rId3"/>
            <a:stretch>
              <a:fillRect l="-1630" t="-1752" r="-2667" b="-10647"/>
            </a:stretch>
          </a:blipFill>
          <a:extLst/>
        </p:spPr>
        <p:txBody>
          <a:bodyPr/>
          <a:lstStyle/>
          <a:p>
            <a:r>
              <a:rPr lang="ru-RU" dirty="0" smtClean="0">
                <a:noFill/>
              </a:rPr>
              <a:t>Ответ Кашина:</a:t>
            </a:r>
          </a:p>
          <a:p>
            <a:endParaRPr lang="ru-RU" dirty="0" smtClean="0">
              <a:noFill/>
            </a:endParaRPr>
          </a:p>
          <a:p>
            <a:r>
              <a:rPr lang="ru-RU" dirty="0" smtClean="0">
                <a:noFill/>
              </a:rPr>
              <a:t>Михаил Дмитриевич,</a:t>
            </a:r>
          </a:p>
          <a:p>
            <a:endParaRPr lang="ru-RU" dirty="0" smtClean="0">
              <a:noFill/>
            </a:endParaRPr>
          </a:p>
          <a:p>
            <a:r>
              <a:rPr lang="ru-RU" dirty="0" smtClean="0">
                <a:noFill/>
              </a:rPr>
              <a:t>посланное Вам письмо редколлегии родилось в итоге достаточно подробного обсуждения  работы на заседании редколлегии.</a:t>
            </a:r>
          </a:p>
          <a:p>
            <a:endParaRPr lang="ru-RU" dirty="0" smtClean="0">
              <a:noFill/>
            </a:endParaRPr>
          </a:p>
          <a:p>
            <a:r>
              <a:rPr lang="ru-RU" dirty="0" smtClean="0">
                <a:noFill/>
              </a:rPr>
              <a:t>Я рекомендую Вам максимально учесть мнение редколлегии при доработке статьи. Обсуждать использованные Вами обороты "судилище, подсудимый..." не вижу смысла. Не вижу смысла и в дополнительном рецензировании работы. Конечно, Вы можете в любой момент отозвать свою статью и направить ее в другой журнал. Но с учетом того, что в ней, по мнению специалистов, содержатся интересные результаты, а рецензентами статьи  проделана значительная работа по корректировке изложения   в соответствии с традициями Сборника, такое решение мне представляется ошибочным.</a:t>
            </a:r>
          </a:p>
          <a:p>
            <a:endParaRPr lang="ru-RU" dirty="0" smtClean="0">
              <a:noFill/>
            </a:endParaRPr>
          </a:p>
          <a:p>
            <a:r>
              <a:rPr lang="ru-RU" dirty="0" smtClean="0">
                <a:noFill/>
              </a:rPr>
              <a:t> Б.С. Кашин </a:t>
            </a:r>
            <a:endParaRPr lang="ru-RU" dirty="0">
              <a:noFill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 smtClean="0"/>
                  <a:t>Where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det</m:t>
                        </m:r>
                      </m:fName>
                      <m:e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l-GR" b="0" i="1" smtClean="0">
                            <a:latin typeface="Cambria Math"/>
                            <a:ea typeface="Cambria Math"/>
                          </a:rPr>
                          <m:t>Ω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𝜔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)</m:t>
                        </m:r>
                      </m:e>
                    </m:func>
                  </m:oMath>
                </a14:m>
                <a:r>
                  <a:rPr lang="en-US" dirty="0" smtClean="0"/>
                  <a:t> appear?</a:t>
                </a:r>
                <a:endParaRPr lang="ru-RU" dirty="0"/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b="-85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The problem of restoring of a pinned framework, having a stress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𝜔</m:t>
                    </m:r>
                  </m:oMath>
                </a14:m>
                <a:r>
                  <a:rPr lang="en-US" dirty="0" smtClean="0"/>
                  <a:t>, from this stress and the positions of pinned hinges.</a:t>
                </a:r>
              </a:p>
              <a:p>
                <a:r>
                  <a:rPr lang="en-US" dirty="0" smtClean="0"/>
                  <a:t>This problem is reduced to </a:t>
                </a:r>
                <a:r>
                  <a:rPr lang="en-US" dirty="0" smtClean="0"/>
                  <a:t>solut</a:t>
                </a:r>
                <a:r>
                  <a:rPr lang="en-US" dirty="0" smtClean="0"/>
                  <a:t>ion of systems of linear equations for coordinates of hinges with system matrix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smtClean="0">
                        <a:latin typeface="Cambria Math"/>
                        <a:ea typeface="Cambria Math"/>
                      </a:rPr>
                      <m:t>Ω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𝜔</m:t>
                        </m:r>
                      </m:e>
                    </m:d>
                    <m:r>
                      <a:rPr lang="en-US" b="0" i="1" smtClean="0">
                        <a:latin typeface="Cambria Math"/>
                        <a:ea typeface="Cambria Math"/>
                      </a:rPr>
                      <m:t>.</m:t>
                    </m:r>
                  </m:oMath>
                </a14:m>
                <a:endParaRPr lang="ru-RU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752" r="-22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447126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Rot="1" noChangeAspect="1" noMove="1" noResize="1" noEditPoints="1" noAdjustHandles="1" noChangeArrowheads="1" noChangeShapeType="1" noTextEdit="1"/>
          </p:cNvSpPr>
          <p:nvPr>
            <p:ph type="title"/>
          </p:nvPr>
        </p:nvSpPr>
        <p:spPr>
          <a:blipFill rotWithShape="1">
            <a:blip r:embed="rId2"/>
            <a:stretch>
              <a:fillRect b="-8511"/>
            </a:stretch>
          </a:blipFill>
          <a:extLst/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3" name="Объект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blipFill rotWithShape="1">
            <a:blip r:embed="rId3"/>
            <a:stretch>
              <a:fillRect l="-1630" t="-1752" r="-444" b="-9569"/>
            </a:stretch>
          </a:blipFill>
          <a:extLst/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7920099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Rot="1" noChangeAspect="1" noMove="1" noResize="1" noEditPoints="1" noAdjustHandles="1" noChangeArrowheads="1" noChangeShapeType="1" noTextEdit="1"/>
          </p:cNvSpPr>
          <p:nvPr>
            <p:ph type="title"/>
          </p:nvPr>
        </p:nvSpPr>
        <p:spPr>
          <a:blipFill rotWithShape="1">
            <a:blip r:embed="rId2"/>
            <a:stretch>
              <a:fillRect b="-8511"/>
            </a:stretch>
          </a:blipFill>
          <a:extLst/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3" name="Объект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blipFill rotWithShape="1">
            <a:blip r:embed="rId3"/>
            <a:stretch>
              <a:fillRect l="-1630" t="-1752" r="-1185"/>
            </a:stretch>
          </a:blipFill>
          <a:extLst/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18103</TotalTime>
  <Words>635</Words>
  <Application>Microsoft Office PowerPoint</Application>
  <PresentationFormat>Экран (4:3)</PresentationFormat>
  <Paragraphs>51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Determinant of the stress matrix for pinned frameworks</vt:lpstr>
      <vt:lpstr>Hinged structure scheme (HSS)</vt:lpstr>
      <vt:lpstr>Fastened HSS</vt:lpstr>
      <vt:lpstr>An example of HSS</vt:lpstr>
      <vt:lpstr>Stresses</vt:lpstr>
      <vt:lpstr> </vt:lpstr>
      <vt:lpstr>Where det⁡〖 Ω(ω)〗 appear?</vt:lpstr>
      <vt:lpstr> </vt:lpstr>
      <vt:lpstr> </vt:lpstr>
      <vt:lpstr> </vt:lpstr>
      <vt:lpstr>Associated graph G’</vt:lpstr>
      <vt:lpstr>Transformations of graph G</vt:lpstr>
      <vt:lpstr>Associated graph G*</vt:lpstr>
      <vt:lpstr> </vt:lpstr>
      <vt:lpstr> </vt:lpstr>
      <vt:lpstr>The proofs may be found in</vt:lpstr>
      <vt:lpstr>Thank you for the attention!</vt:lpstr>
      <vt:lpstr>Addendum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ЖЁСТКОСТЬ И ИЗГИБАЕМОСТЬ МНОГОГРАННИКОВ И ШАРНИРНЫХ КОНСТРУКЦИЙ</dc:title>
  <dc:creator>ABC</dc:creator>
  <cp:lastModifiedBy>Professor</cp:lastModifiedBy>
  <cp:revision>231</cp:revision>
  <dcterms:created xsi:type="dcterms:W3CDTF">2014-11-04T17:04:22Z</dcterms:created>
  <dcterms:modified xsi:type="dcterms:W3CDTF">2021-05-14T06:14:16Z</dcterms:modified>
</cp:coreProperties>
</file>