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30"/>
  </p:notesMasterIdLst>
  <p:sldIdLst>
    <p:sldId id="256" r:id="rId2"/>
    <p:sldId id="289" r:id="rId3"/>
    <p:sldId id="290" r:id="rId4"/>
    <p:sldId id="291" r:id="rId5"/>
    <p:sldId id="283" r:id="rId6"/>
    <p:sldId id="257" r:id="rId7"/>
    <p:sldId id="282" r:id="rId8"/>
    <p:sldId id="292" r:id="rId9"/>
    <p:sldId id="284" r:id="rId10"/>
    <p:sldId id="285" r:id="rId11"/>
    <p:sldId id="288" r:id="rId12"/>
    <p:sldId id="293" r:id="rId13"/>
    <p:sldId id="286" r:id="rId14"/>
    <p:sldId id="287" r:id="rId15"/>
    <p:sldId id="294" r:id="rId16"/>
    <p:sldId id="295" r:id="rId17"/>
    <p:sldId id="296" r:id="rId18"/>
    <p:sldId id="297" r:id="rId19"/>
    <p:sldId id="298" r:id="rId20"/>
    <p:sldId id="299" r:id="rId21"/>
    <p:sldId id="300" r:id="rId22"/>
    <p:sldId id="301" r:id="rId23"/>
    <p:sldId id="302" r:id="rId24"/>
    <p:sldId id="303" r:id="rId25"/>
    <p:sldId id="304" r:id="rId26"/>
    <p:sldId id="309" r:id="rId27"/>
    <p:sldId id="305" r:id="rId28"/>
    <p:sldId id="30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DC4716-AD39-492C-A2C6-4B33702D8642}" type="datetimeFigureOut">
              <a:rPr lang="en-CA" smtClean="0"/>
              <a:t>2021-02-24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505D19-8691-4C43-9490-F6D387B9CF60}" type="slidenum">
              <a:rPr lang="en-CA" smtClean="0"/>
              <a:t>‹#›</a:t>
            </a:fld>
            <a:endParaRPr lang="en-CA"/>
          </a:p>
        </p:txBody>
      </p:sp>
    </p:spTree>
    <p:extLst>
      <p:ext uri="{BB962C8B-B14F-4D97-AF65-F5344CB8AC3E}">
        <p14:creationId xmlns:p14="http://schemas.microsoft.com/office/powerpoint/2010/main" val="1617950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D505D19-8691-4C43-9490-F6D387B9CF60}" type="slidenum">
              <a:rPr lang="en-CA" smtClean="0"/>
              <a:t>8</a:t>
            </a:fld>
            <a:endParaRPr lang="en-CA"/>
          </a:p>
        </p:txBody>
      </p:sp>
    </p:spTree>
    <p:extLst>
      <p:ext uri="{BB962C8B-B14F-4D97-AF65-F5344CB8AC3E}">
        <p14:creationId xmlns:p14="http://schemas.microsoft.com/office/powerpoint/2010/main" val="2104462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D505D19-8691-4C43-9490-F6D387B9CF60}" type="slidenum">
              <a:rPr lang="en-CA" smtClean="0"/>
              <a:t>12</a:t>
            </a:fld>
            <a:endParaRPr lang="en-CA"/>
          </a:p>
        </p:txBody>
      </p:sp>
    </p:spTree>
    <p:extLst>
      <p:ext uri="{BB962C8B-B14F-4D97-AF65-F5344CB8AC3E}">
        <p14:creationId xmlns:p14="http://schemas.microsoft.com/office/powerpoint/2010/main" val="4178795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D505D19-8691-4C43-9490-F6D387B9CF60}" type="slidenum">
              <a:rPr lang="en-CA" smtClean="0"/>
              <a:t>14</a:t>
            </a:fld>
            <a:endParaRPr lang="en-CA"/>
          </a:p>
        </p:txBody>
      </p:sp>
    </p:spTree>
    <p:extLst>
      <p:ext uri="{BB962C8B-B14F-4D97-AF65-F5344CB8AC3E}">
        <p14:creationId xmlns:p14="http://schemas.microsoft.com/office/powerpoint/2010/main" val="3273856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F527D-6A94-4400-BC92-2208379EEF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66FB118E-AB7D-41F8-BF1D-C80BF60F47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41750B00-2766-4683-878F-0A284B39B0E2}"/>
              </a:ext>
            </a:extLst>
          </p:cNvPr>
          <p:cNvSpPr>
            <a:spLocks noGrp="1"/>
          </p:cNvSpPr>
          <p:nvPr>
            <p:ph type="dt" sz="half" idx="10"/>
          </p:nvPr>
        </p:nvSpPr>
        <p:spPr/>
        <p:txBody>
          <a:bodyPr/>
          <a:lstStyle/>
          <a:p>
            <a:fld id="{A1C678F7-8880-49C2-B18E-D1AC93C27562}" type="datetime1">
              <a:rPr lang="en-CA" smtClean="0"/>
              <a:t>2021-02-24</a:t>
            </a:fld>
            <a:endParaRPr lang="en-CA"/>
          </a:p>
        </p:txBody>
      </p:sp>
      <p:sp>
        <p:nvSpPr>
          <p:cNvPr id="5" name="Footer Placeholder 4">
            <a:extLst>
              <a:ext uri="{FF2B5EF4-FFF2-40B4-BE49-F238E27FC236}">
                <a16:creationId xmlns:a16="http://schemas.microsoft.com/office/drawing/2014/main" id="{0C555A82-4D47-48F9-9DAC-60A312D672D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78A5A08-4BBF-403C-8B8C-9130E6D76838}"/>
              </a:ext>
            </a:extLst>
          </p:cNvPr>
          <p:cNvSpPr>
            <a:spLocks noGrp="1"/>
          </p:cNvSpPr>
          <p:nvPr>
            <p:ph type="sldNum" sz="quarter" idx="12"/>
          </p:nvPr>
        </p:nvSpPr>
        <p:spPr/>
        <p:txBody>
          <a:bodyPr/>
          <a:lstStyle/>
          <a:p>
            <a:fld id="{4461EEA2-34B4-44D6-87A9-644130E02E34}" type="slidenum">
              <a:rPr lang="en-CA" smtClean="0"/>
              <a:t>‹#›</a:t>
            </a:fld>
            <a:endParaRPr lang="en-CA"/>
          </a:p>
        </p:txBody>
      </p:sp>
    </p:spTree>
    <p:extLst>
      <p:ext uri="{BB962C8B-B14F-4D97-AF65-F5344CB8AC3E}">
        <p14:creationId xmlns:p14="http://schemas.microsoft.com/office/powerpoint/2010/main" val="823165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3C5DE-8D63-480E-9688-D0106B85A670}"/>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A2EF250-9132-4C67-A9BA-5F9D363078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4ECA8E0-2395-4F3B-B2CE-54F113087493}"/>
              </a:ext>
            </a:extLst>
          </p:cNvPr>
          <p:cNvSpPr>
            <a:spLocks noGrp="1"/>
          </p:cNvSpPr>
          <p:nvPr>
            <p:ph type="dt" sz="half" idx="10"/>
          </p:nvPr>
        </p:nvSpPr>
        <p:spPr/>
        <p:txBody>
          <a:bodyPr/>
          <a:lstStyle/>
          <a:p>
            <a:fld id="{539D19E8-DAC4-4610-89F7-2D4C1E6E3179}" type="datetime1">
              <a:rPr lang="en-CA" smtClean="0"/>
              <a:t>2021-02-24</a:t>
            </a:fld>
            <a:endParaRPr lang="en-CA"/>
          </a:p>
        </p:txBody>
      </p:sp>
      <p:sp>
        <p:nvSpPr>
          <p:cNvPr id="5" name="Footer Placeholder 4">
            <a:extLst>
              <a:ext uri="{FF2B5EF4-FFF2-40B4-BE49-F238E27FC236}">
                <a16:creationId xmlns:a16="http://schemas.microsoft.com/office/drawing/2014/main" id="{B4CDA4E9-D023-450E-A8CE-CCC38D97F45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A4FC3AB-7B47-4AD5-9970-3C77D3C9EA81}"/>
              </a:ext>
            </a:extLst>
          </p:cNvPr>
          <p:cNvSpPr>
            <a:spLocks noGrp="1"/>
          </p:cNvSpPr>
          <p:nvPr>
            <p:ph type="sldNum" sz="quarter" idx="12"/>
          </p:nvPr>
        </p:nvSpPr>
        <p:spPr/>
        <p:txBody>
          <a:bodyPr/>
          <a:lstStyle/>
          <a:p>
            <a:fld id="{4461EEA2-34B4-44D6-87A9-644130E02E34}" type="slidenum">
              <a:rPr lang="en-CA" smtClean="0"/>
              <a:t>‹#›</a:t>
            </a:fld>
            <a:endParaRPr lang="en-CA"/>
          </a:p>
        </p:txBody>
      </p:sp>
    </p:spTree>
    <p:extLst>
      <p:ext uri="{BB962C8B-B14F-4D97-AF65-F5344CB8AC3E}">
        <p14:creationId xmlns:p14="http://schemas.microsoft.com/office/powerpoint/2010/main" val="1971845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1428F0-9D1E-45B3-A731-5FEBC07656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E3A5DF8-7B9A-42F2-B57D-9635424E29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E5C99DA-CFB4-4CC9-B5D6-16D38C81136E}"/>
              </a:ext>
            </a:extLst>
          </p:cNvPr>
          <p:cNvSpPr>
            <a:spLocks noGrp="1"/>
          </p:cNvSpPr>
          <p:nvPr>
            <p:ph type="dt" sz="half" idx="10"/>
          </p:nvPr>
        </p:nvSpPr>
        <p:spPr/>
        <p:txBody>
          <a:bodyPr/>
          <a:lstStyle/>
          <a:p>
            <a:fld id="{1E3D403A-A795-46E3-BFD1-CF71CA308152}" type="datetime1">
              <a:rPr lang="en-CA" smtClean="0"/>
              <a:t>2021-02-24</a:t>
            </a:fld>
            <a:endParaRPr lang="en-CA"/>
          </a:p>
        </p:txBody>
      </p:sp>
      <p:sp>
        <p:nvSpPr>
          <p:cNvPr id="5" name="Footer Placeholder 4">
            <a:extLst>
              <a:ext uri="{FF2B5EF4-FFF2-40B4-BE49-F238E27FC236}">
                <a16:creationId xmlns:a16="http://schemas.microsoft.com/office/drawing/2014/main" id="{DC2E7E35-30FD-4033-9CEA-61FE8C65A0C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3573C71-7BAB-4DAB-8625-A5892ECFC612}"/>
              </a:ext>
            </a:extLst>
          </p:cNvPr>
          <p:cNvSpPr>
            <a:spLocks noGrp="1"/>
          </p:cNvSpPr>
          <p:nvPr>
            <p:ph type="sldNum" sz="quarter" idx="12"/>
          </p:nvPr>
        </p:nvSpPr>
        <p:spPr/>
        <p:txBody>
          <a:bodyPr/>
          <a:lstStyle/>
          <a:p>
            <a:fld id="{4461EEA2-34B4-44D6-87A9-644130E02E34}" type="slidenum">
              <a:rPr lang="en-CA" smtClean="0"/>
              <a:t>‹#›</a:t>
            </a:fld>
            <a:endParaRPr lang="en-CA"/>
          </a:p>
        </p:txBody>
      </p:sp>
    </p:spTree>
    <p:extLst>
      <p:ext uri="{BB962C8B-B14F-4D97-AF65-F5344CB8AC3E}">
        <p14:creationId xmlns:p14="http://schemas.microsoft.com/office/powerpoint/2010/main" val="11590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E2B77-BD98-4FB9-AE0D-36EAE3009CD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1E0CAE1-53D1-402C-8F90-58E1672977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96A2E86-8FB5-4FC8-9038-C59675FC3968}"/>
              </a:ext>
            </a:extLst>
          </p:cNvPr>
          <p:cNvSpPr>
            <a:spLocks noGrp="1"/>
          </p:cNvSpPr>
          <p:nvPr>
            <p:ph type="dt" sz="half" idx="10"/>
          </p:nvPr>
        </p:nvSpPr>
        <p:spPr/>
        <p:txBody>
          <a:bodyPr/>
          <a:lstStyle/>
          <a:p>
            <a:fld id="{5EFEC186-3B65-49F8-972C-856875621DD0}" type="datetime1">
              <a:rPr lang="en-CA" smtClean="0"/>
              <a:t>2021-02-24</a:t>
            </a:fld>
            <a:endParaRPr lang="en-CA"/>
          </a:p>
        </p:txBody>
      </p:sp>
      <p:sp>
        <p:nvSpPr>
          <p:cNvPr id="5" name="Footer Placeholder 4">
            <a:extLst>
              <a:ext uri="{FF2B5EF4-FFF2-40B4-BE49-F238E27FC236}">
                <a16:creationId xmlns:a16="http://schemas.microsoft.com/office/drawing/2014/main" id="{545A16D9-4B42-4E17-AE19-8C8D9F0D267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95A6D50-5B74-4521-8D3A-47EA61855738}"/>
              </a:ext>
            </a:extLst>
          </p:cNvPr>
          <p:cNvSpPr>
            <a:spLocks noGrp="1"/>
          </p:cNvSpPr>
          <p:nvPr>
            <p:ph type="sldNum" sz="quarter" idx="12"/>
          </p:nvPr>
        </p:nvSpPr>
        <p:spPr/>
        <p:txBody>
          <a:bodyPr/>
          <a:lstStyle/>
          <a:p>
            <a:fld id="{4461EEA2-34B4-44D6-87A9-644130E02E34}" type="slidenum">
              <a:rPr lang="en-CA" smtClean="0"/>
              <a:t>‹#›</a:t>
            </a:fld>
            <a:endParaRPr lang="en-CA"/>
          </a:p>
        </p:txBody>
      </p:sp>
    </p:spTree>
    <p:extLst>
      <p:ext uri="{BB962C8B-B14F-4D97-AF65-F5344CB8AC3E}">
        <p14:creationId xmlns:p14="http://schemas.microsoft.com/office/powerpoint/2010/main" val="1585096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30AF6-E46C-4E71-BFF1-AB85AFDD11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1060746D-0E74-4C05-A80D-DF9E05F67D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AD73A7-761E-490B-A4CB-AAF136690F5A}"/>
              </a:ext>
            </a:extLst>
          </p:cNvPr>
          <p:cNvSpPr>
            <a:spLocks noGrp="1"/>
          </p:cNvSpPr>
          <p:nvPr>
            <p:ph type="dt" sz="half" idx="10"/>
          </p:nvPr>
        </p:nvSpPr>
        <p:spPr/>
        <p:txBody>
          <a:bodyPr/>
          <a:lstStyle/>
          <a:p>
            <a:fld id="{6875916B-DFAB-4C85-B106-4450CD7F3931}" type="datetime1">
              <a:rPr lang="en-CA" smtClean="0"/>
              <a:t>2021-02-24</a:t>
            </a:fld>
            <a:endParaRPr lang="en-CA"/>
          </a:p>
        </p:txBody>
      </p:sp>
      <p:sp>
        <p:nvSpPr>
          <p:cNvPr id="5" name="Footer Placeholder 4">
            <a:extLst>
              <a:ext uri="{FF2B5EF4-FFF2-40B4-BE49-F238E27FC236}">
                <a16:creationId xmlns:a16="http://schemas.microsoft.com/office/drawing/2014/main" id="{295EADF7-AFEE-4159-AC4E-9D30F984DA2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3754953-183D-48C9-9534-7988F049E77F}"/>
              </a:ext>
            </a:extLst>
          </p:cNvPr>
          <p:cNvSpPr>
            <a:spLocks noGrp="1"/>
          </p:cNvSpPr>
          <p:nvPr>
            <p:ph type="sldNum" sz="quarter" idx="12"/>
          </p:nvPr>
        </p:nvSpPr>
        <p:spPr/>
        <p:txBody>
          <a:bodyPr/>
          <a:lstStyle/>
          <a:p>
            <a:fld id="{4461EEA2-34B4-44D6-87A9-644130E02E34}" type="slidenum">
              <a:rPr lang="en-CA" smtClean="0"/>
              <a:t>‹#›</a:t>
            </a:fld>
            <a:endParaRPr lang="en-CA"/>
          </a:p>
        </p:txBody>
      </p:sp>
    </p:spTree>
    <p:extLst>
      <p:ext uri="{BB962C8B-B14F-4D97-AF65-F5344CB8AC3E}">
        <p14:creationId xmlns:p14="http://schemas.microsoft.com/office/powerpoint/2010/main" val="2124407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457E1-855F-4F88-BE44-F44AD846977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3659C09-6148-49BF-A4D9-5868A63F22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5D7F118-AD00-4B26-880C-EA49F76F88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13E8095-E462-4D2A-A4BA-E217BC39716E}"/>
              </a:ext>
            </a:extLst>
          </p:cNvPr>
          <p:cNvSpPr>
            <a:spLocks noGrp="1"/>
          </p:cNvSpPr>
          <p:nvPr>
            <p:ph type="dt" sz="half" idx="10"/>
          </p:nvPr>
        </p:nvSpPr>
        <p:spPr/>
        <p:txBody>
          <a:bodyPr/>
          <a:lstStyle/>
          <a:p>
            <a:fld id="{A1CDC832-ABB1-4689-A347-6E45692476A6}" type="datetime1">
              <a:rPr lang="en-CA" smtClean="0"/>
              <a:t>2021-02-24</a:t>
            </a:fld>
            <a:endParaRPr lang="en-CA"/>
          </a:p>
        </p:txBody>
      </p:sp>
      <p:sp>
        <p:nvSpPr>
          <p:cNvPr id="6" name="Footer Placeholder 5">
            <a:extLst>
              <a:ext uri="{FF2B5EF4-FFF2-40B4-BE49-F238E27FC236}">
                <a16:creationId xmlns:a16="http://schemas.microsoft.com/office/drawing/2014/main" id="{352B1F4F-8E1E-4EC4-A281-D93F07BC0F5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3FFE2C1-5B70-4126-98CE-FE70786B9E13}"/>
              </a:ext>
            </a:extLst>
          </p:cNvPr>
          <p:cNvSpPr>
            <a:spLocks noGrp="1"/>
          </p:cNvSpPr>
          <p:nvPr>
            <p:ph type="sldNum" sz="quarter" idx="12"/>
          </p:nvPr>
        </p:nvSpPr>
        <p:spPr/>
        <p:txBody>
          <a:bodyPr/>
          <a:lstStyle/>
          <a:p>
            <a:fld id="{4461EEA2-34B4-44D6-87A9-644130E02E34}" type="slidenum">
              <a:rPr lang="en-CA" smtClean="0"/>
              <a:t>‹#›</a:t>
            </a:fld>
            <a:endParaRPr lang="en-CA"/>
          </a:p>
        </p:txBody>
      </p:sp>
    </p:spTree>
    <p:extLst>
      <p:ext uri="{BB962C8B-B14F-4D97-AF65-F5344CB8AC3E}">
        <p14:creationId xmlns:p14="http://schemas.microsoft.com/office/powerpoint/2010/main" val="3170312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5920C-ED80-47FE-A823-A34B547DFFE3}"/>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046B37B-5B62-41BE-9539-6D50CA6C23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D363B1-E194-461D-91B3-38554437EB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589C6AB-E749-4830-82C9-9EAEFA3DCD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78AC25-DA31-45B3-A1D9-4D3CEB161F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C8B2A1D-F96C-4919-82AE-B7565B6AA490}"/>
              </a:ext>
            </a:extLst>
          </p:cNvPr>
          <p:cNvSpPr>
            <a:spLocks noGrp="1"/>
          </p:cNvSpPr>
          <p:nvPr>
            <p:ph type="dt" sz="half" idx="10"/>
          </p:nvPr>
        </p:nvSpPr>
        <p:spPr/>
        <p:txBody>
          <a:bodyPr/>
          <a:lstStyle/>
          <a:p>
            <a:fld id="{7A8147E9-3744-4FD3-A480-8F8ED7BDB621}" type="datetime1">
              <a:rPr lang="en-CA" smtClean="0"/>
              <a:t>2021-02-24</a:t>
            </a:fld>
            <a:endParaRPr lang="en-CA"/>
          </a:p>
        </p:txBody>
      </p:sp>
      <p:sp>
        <p:nvSpPr>
          <p:cNvPr id="8" name="Footer Placeholder 7">
            <a:extLst>
              <a:ext uri="{FF2B5EF4-FFF2-40B4-BE49-F238E27FC236}">
                <a16:creationId xmlns:a16="http://schemas.microsoft.com/office/drawing/2014/main" id="{4937DAE0-2212-4541-8AA0-1516DCCEC987}"/>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04B21B23-22EF-40A4-B496-BD19F28B2568}"/>
              </a:ext>
            </a:extLst>
          </p:cNvPr>
          <p:cNvSpPr>
            <a:spLocks noGrp="1"/>
          </p:cNvSpPr>
          <p:nvPr>
            <p:ph type="sldNum" sz="quarter" idx="12"/>
          </p:nvPr>
        </p:nvSpPr>
        <p:spPr/>
        <p:txBody>
          <a:bodyPr/>
          <a:lstStyle/>
          <a:p>
            <a:fld id="{4461EEA2-34B4-44D6-87A9-644130E02E34}" type="slidenum">
              <a:rPr lang="en-CA" smtClean="0"/>
              <a:t>‹#›</a:t>
            </a:fld>
            <a:endParaRPr lang="en-CA"/>
          </a:p>
        </p:txBody>
      </p:sp>
    </p:spTree>
    <p:extLst>
      <p:ext uri="{BB962C8B-B14F-4D97-AF65-F5344CB8AC3E}">
        <p14:creationId xmlns:p14="http://schemas.microsoft.com/office/powerpoint/2010/main" val="3679112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F0F52-7749-40EF-AC1B-474471641D46}"/>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628E032-77A2-4059-8C41-1FB66A829A6F}"/>
              </a:ext>
            </a:extLst>
          </p:cNvPr>
          <p:cNvSpPr>
            <a:spLocks noGrp="1"/>
          </p:cNvSpPr>
          <p:nvPr>
            <p:ph type="dt" sz="half" idx="10"/>
          </p:nvPr>
        </p:nvSpPr>
        <p:spPr/>
        <p:txBody>
          <a:bodyPr/>
          <a:lstStyle/>
          <a:p>
            <a:fld id="{DEB3625E-6C2F-4231-A4FE-4DA1F63F1EF3}" type="datetime1">
              <a:rPr lang="en-CA" smtClean="0"/>
              <a:t>2021-02-24</a:t>
            </a:fld>
            <a:endParaRPr lang="en-CA"/>
          </a:p>
        </p:txBody>
      </p:sp>
      <p:sp>
        <p:nvSpPr>
          <p:cNvPr id="4" name="Footer Placeholder 3">
            <a:extLst>
              <a:ext uri="{FF2B5EF4-FFF2-40B4-BE49-F238E27FC236}">
                <a16:creationId xmlns:a16="http://schemas.microsoft.com/office/drawing/2014/main" id="{21ECB302-6884-419F-A62A-2274C3A06A83}"/>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F45C58C-D50C-4257-98E2-6D699EA92BBA}"/>
              </a:ext>
            </a:extLst>
          </p:cNvPr>
          <p:cNvSpPr>
            <a:spLocks noGrp="1"/>
          </p:cNvSpPr>
          <p:nvPr>
            <p:ph type="sldNum" sz="quarter" idx="12"/>
          </p:nvPr>
        </p:nvSpPr>
        <p:spPr/>
        <p:txBody>
          <a:bodyPr/>
          <a:lstStyle/>
          <a:p>
            <a:fld id="{4461EEA2-34B4-44D6-87A9-644130E02E34}" type="slidenum">
              <a:rPr lang="en-CA" smtClean="0"/>
              <a:t>‹#›</a:t>
            </a:fld>
            <a:endParaRPr lang="en-CA"/>
          </a:p>
        </p:txBody>
      </p:sp>
    </p:spTree>
    <p:extLst>
      <p:ext uri="{BB962C8B-B14F-4D97-AF65-F5344CB8AC3E}">
        <p14:creationId xmlns:p14="http://schemas.microsoft.com/office/powerpoint/2010/main" val="3826015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50FBF0-072F-4475-92C2-6A99BF7CD292}"/>
              </a:ext>
            </a:extLst>
          </p:cNvPr>
          <p:cNvSpPr>
            <a:spLocks noGrp="1"/>
          </p:cNvSpPr>
          <p:nvPr>
            <p:ph type="dt" sz="half" idx="10"/>
          </p:nvPr>
        </p:nvSpPr>
        <p:spPr/>
        <p:txBody>
          <a:bodyPr/>
          <a:lstStyle/>
          <a:p>
            <a:fld id="{3845FDBD-FC19-4AF2-AE02-245CA17B48C3}" type="datetime1">
              <a:rPr lang="en-CA" smtClean="0"/>
              <a:t>2021-02-24</a:t>
            </a:fld>
            <a:endParaRPr lang="en-CA"/>
          </a:p>
        </p:txBody>
      </p:sp>
      <p:sp>
        <p:nvSpPr>
          <p:cNvPr id="3" name="Footer Placeholder 2">
            <a:extLst>
              <a:ext uri="{FF2B5EF4-FFF2-40B4-BE49-F238E27FC236}">
                <a16:creationId xmlns:a16="http://schemas.microsoft.com/office/drawing/2014/main" id="{AFB5E893-61B9-4A00-A5A7-C3C5D53C54C6}"/>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F803B03-B8B4-4C7A-A7AA-B2E4D720619A}"/>
              </a:ext>
            </a:extLst>
          </p:cNvPr>
          <p:cNvSpPr>
            <a:spLocks noGrp="1"/>
          </p:cNvSpPr>
          <p:nvPr>
            <p:ph type="sldNum" sz="quarter" idx="12"/>
          </p:nvPr>
        </p:nvSpPr>
        <p:spPr/>
        <p:txBody>
          <a:bodyPr/>
          <a:lstStyle/>
          <a:p>
            <a:fld id="{4461EEA2-34B4-44D6-87A9-644130E02E34}" type="slidenum">
              <a:rPr lang="en-CA" smtClean="0"/>
              <a:t>‹#›</a:t>
            </a:fld>
            <a:endParaRPr lang="en-CA"/>
          </a:p>
        </p:txBody>
      </p:sp>
    </p:spTree>
    <p:extLst>
      <p:ext uri="{BB962C8B-B14F-4D97-AF65-F5344CB8AC3E}">
        <p14:creationId xmlns:p14="http://schemas.microsoft.com/office/powerpoint/2010/main" val="3785188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A1F50-9BD8-46E3-807F-9B5B894D7A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B3352723-57F7-40FA-BDB9-D746DEA25C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C5360B1-5A25-4905-902B-5FB55D265B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3EB631-5CCA-44E1-8D44-8C9CC336183F}"/>
              </a:ext>
            </a:extLst>
          </p:cNvPr>
          <p:cNvSpPr>
            <a:spLocks noGrp="1"/>
          </p:cNvSpPr>
          <p:nvPr>
            <p:ph type="dt" sz="half" idx="10"/>
          </p:nvPr>
        </p:nvSpPr>
        <p:spPr/>
        <p:txBody>
          <a:bodyPr/>
          <a:lstStyle/>
          <a:p>
            <a:fld id="{5E3C7068-584E-4D6E-AC7B-BBC03206F339}" type="datetime1">
              <a:rPr lang="en-CA" smtClean="0"/>
              <a:t>2021-02-24</a:t>
            </a:fld>
            <a:endParaRPr lang="en-CA"/>
          </a:p>
        </p:txBody>
      </p:sp>
      <p:sp>
        <p:nvSpPr>
          <p:cNvPr id="6" name="Footer Placeholder 5">
            <a:extLst>
              <a:ext uri="{FF2B5EF4-FFF2-40B4-BE49-F238E27FC236}">
                <a16:creationId xmlns:a16="http://schemas.microsoft.com/office/drawing/2014/main" id="{EFDF05C3-42B5-4EF6-926D-A52F9FB01FC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260901C-E25A-435F-A2AB-8D1140B12145}"/>
              </a:ext>
            </a:extLst>
          </p:cNvPr>
          <p:cNvSpPr>
            <a:spLocks noGrp="1"/>
          </p:cNvSpPr>
          <p:nvPr>
            <p:ph type="sldNum" sz="quarter" idx="12"/>
          </p:nvPr>
        </p:nvSpPr>
        <p:spPr/>
        <p:txBody>
          <a:bodyPr/>
          <a:lstStyle/>
          <a:p>
            <a:fld id="{4461EEA2-34B4-44D6-87A9-644130E02E34}" type="slidenum">
              <a:rPr lang="en-CA" smtClean="0"/>
              <a:t>‹#›</a:t>
            </a:fld>
            <a:endParaRPr lang="en-CA"/>
          </a:p>
        </p:txBody>
      </p:sp>
    </p:spTree>
    <p:extLst>
      <p:ext uri="{BB962C8B-B14F-4D97-AF65-F5344CB8AC3E}">
        <p14:creationId xmlns:p14="http://schemas.microsoft.com/office/powerpoint/2010/main" val="1238009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573DF-7586-4934-B120-9D54B0CE28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FC65C748-543D-4264-84B0-4C0E5DE630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B585B8B0-AF64-4D34-93C5-5D9D08F5AA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3E064F-7EC8-494C-A0AD-830547463A46}"/>
              </a:ext>
            </a:extLst>
          </p:cNvPr>
          <p:cNvSpPr>
            <a:spLocks noGrp="1"/>
          </p:cNvSpPr>
          <p:nvPr>
            <p:ph type="dt" sz="half" idx="10"/>
          </p:nvPr>
        </p:nvSpPr>
        <p:spPr/>
        <p:txBody>
          <a:bodyPr/>
          <a:lstStyle/>
          <a:p>
            <a:fld id="{B91F2CB5-7748-4554-9432-377953C3EE59}" type="datetime1">
              <a:rPr lang="en-CA" smtClean="0"/>
              <a:t>2021-02-24</a:t>
            </a:fld>
            <a:endParaRPr lang="en-CA"/>
          </a:p>
        </p:txBody>
      </p:sp>
      <p:sp>
        <p:nvSpPr>
          <p:cNvPr id="6" name="Footer Placeholder 5">
            <a:extLst>
              <a:ext uri="{FF2B5EF4-FFF2-40B4-BE49-F238E27FC236}">
                <a16:creationId xmlns:a16="http://schemas.microsoft.com/office/drawing/2014/main" id="{2DE840C5-CA60-4470-B619-DEC29C5F56D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FF59394-D7CB-4D3D-9CC5-A619622C34A6}"/>
              </a:ext>
            </a:extLst>
          </p:cNvPr>
          <p:cNvSpPr>
            <a:spLocks noGrp="1"/>
          </p:cNvSpPr>
          <p:nvPr>
            <p:ph type="sldNum" sz="quarter" idx="12"/>
          </p:nvPr>
        </p:nvSpPr>
        <p:spPr/>
        <p:txBody>
          <a:bodyPr/>
          <a:lstStyle/>
          <a:p>
            <a:fld id="{4461EEA2-34B4-44D6-87A9-644130E02E34}" type="slidenum">
              <a:rPr lang="en-CA" smtClean="0"/>
              <a:t>‹#›</a:t>
            </a:fld>
            <a:endParaRPr lang="en-CA"/>
          </a:p>
        </p:txBody>
      </p:sp>
    </p:spTree>
    <p:extLst>
      <p:ext uri="{BB962C8B-B14F-4D97-AF65-F5344CB8AC3E}">
        <p14:creationId xmlns:p14="http://schemas.microsoft.com/office/powerpoint/2010/main" val="1476805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270D2E-E798-4750-A1DA-59377F0812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AB591F2-FA24-403E-88D6-08E1B92A7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7E36B84-33C7-4AB8-8484-2240D4D3CD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A78D82-6B21-42AB-AC67-3D4F02D447B0}" type="datetime1">
              <a:rPr lang="en-CA" smtClean="0"/>
              <a:t>2021-02-24</a:t>
            </a:fld>
            <a:endParaRPr lang="en-CA"/>
          </a:p>
        </p:txBody>
      </p:sp>
      <p:sp>
        <p:nvSpPr>
          <p:cNvPr id="5" name="Footer Placeholder 4">
            <a:extLst>
              <a:ext uri="{FF2B5EF4-FFF2-40B4-BE49-F238E27FC236}">
                <a16:creationId xmlns:a16="http://schemas.microsoft.com/office/drawing/2014/main" id="{E1E4D474-0C4C-44E8-850E-777F563A0D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1AB96047-BA21-447B-B43A-D705F1B098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4800">
                <a:solidFill>
                  <a:schemeClr val="tx1">
                    <a:tint val="75000"/>
                  </a:schemeClr>
                </a:solidFill>
              </a:defRPr>
            </a:lvl1pPr>
          </a:lstStyle>
          <a:p>
            <a:fld id="{4461EEA2-34B4-44D6-87A9-644130E02E34}" type="slidenum">
              <a:rPr lang="en-CA" smtClean="0"/>
              <a:pPr/>
              <a:t>‹#›</a:t>
            </a:fld>
            <a:endParaRPr lang="en-CA" dirty="0"/>
          </a:p>
        </p:txBody>
      </p:sp>
    </p:spTree>
    <p:extLst>
      <p:ext uri="{BB962C8B-B14F-4D97-AF65-F5344CB8AC3E}">
        <p14:creationId xmlns:p14="http://schemas.microsoft.com/office/powerpoint/2010/main" val="3363082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2.xml"/><Relationship Id="rId13" Type="http://schemas.openxmlformats.org/officeDocument/2006/relationships/image" Target="../media/image30.png"/><Relationship Id="rId3" Type="http://schemas.openxmlformats.org/officeDocument/2006/relationships/tags" Target="../tags/tag24.xml"/><Relationship Id="rId7" Type="http://schemas.openxmlformats.org/officeDocument/2006/relationships/slideLayout" Target="../slideLayouts/slideLayout2.xml"/><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tags" Target="../tags/tag23.xml"/><Relationship Id="rId16" Type="http://schemas.openxmlformats.org/officeDocument/2006/relationships/image" Target="../media/image33.png"/><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image" Target="../media/image28.png"/><Relationship Id="rId5" Type="http://schemas.openxmlformats.org/officeDocument/2006/relationships/tags" Target="../tags/tag26.xml"/><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tags" Target="../tags/tag25.xml"/><Relationship Id="rId9" Type="http://schemas.openxmlformats.org/officeDocument/2006/relationships/image" Target="../media/image1.jpeg"/><Relationship Id="rId1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30.xml"/><Relationship Id="rId7" Type="http://schemas.openxmlformats.org/officeDocument/2006/relationships/image" Target="../media/image36.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5.png"/><Relationship Id="rId5" Type="http://schemas.openxmlformats.org/officeDocument/2006/relationships/image" Target="../media/image1.jpeg"/><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38.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37.xml"/><Relationship Id="rId7" Type="http://schemas.openxmlformats.org/officeDocument/2006/relationships/image" Target="../media/image43.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42.png"/><Relationship Id="rId5" Type="http://schemas.openxmlformats.org/officeDocument/2006/relationships/image" Target="../media/image1.jpeg"/><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jpeg"/><Relationship Id="rId11" Type="http://schemas.openxmlformats.org/officeDocument/2006/relationships/image" Target="../media/image6.jpg"/><Relationship Id="rId5" Type="http://schemas.openxmlformats.org/officeDocument/2006/relationships/slideLayout" Target="../slideLayouts/slideLayout2.xml"/><Relationship Id="rId10" Type="http://schemas.openxmlformats.org/officeDocument/2006/relationships/image" Target="../media/image5.png"/><Relationship Id="rId4" Type="http://schemas.openxmlformats.org/officeDocument/2006/relationships/tags" Target="../tags/tag4.xm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tags" Target="../tags/tag41.xml"/><Relationship Id="rId7" Type="http://schemas.openxmlformats.org/officeDocument/2006/relationships/image" Target="../media/image47.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46.png"/><Relationship Id="rId5" Type="http://schemas.openxmlformats.org/officeDocument/2006/relationships/image" Target="../media/image1.jpeg"/><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tags" Target="../tags/tag44.xml"/><Relationship Id="rId7" Type="http://schemas.openxmlformats.org/officeDocument/2006/relationships/image" Target="../media/image50.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49.png"/><Relationship Id="rId5" Type="http://schemas.openxmlformats.org/officeDocument/2006/relationships/image" Target="../media/image1.jpeg"/><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45.xml"/><Relationship Id="rId5" Type="http://schemas.openxmlformats.org/officeDocument/2006/relationships/image" Target="../media/image53.jp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46.xml"/><Relationship Id="rId5" Type="http://schemas.openxmlformats.org/officeDocument/2006/relationships/image" Target="../media/image55.png"/><Relationship Id="rId4" Type="http://schemas.openxmlformats.org/officeDocument/2006/relationships/image" Target="../media/image54.jp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47.xml"/><Relationship Id="rId5" Type="http://schemas.openxmlformats.org/officeDocument/2006/relationships/image" Target="../media/image57.png"/><Relationship Id="rId4" Type="http://schemas.openxmlformats.org/officeDocument/2006/relationships/image" Target="../media/image56.jp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48.xml"/><Relationship Id="rId5" Type="http://schemas.openxmlformats.org/officeDocument/2006/relationships/image" Target="../media/image59.pn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tags" Target="../tags/tag51.xml"/><Relationship Id="rId7" Type="http://schemas.openxmlformats.org/officeDocument/2006/relationships/image" Target="../media/image61.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60.png"/><Relationship Id="rId5" Type="http://schemas.openxmlformats.org/officeDocument/2006/relationships/image" Target="../media/image1.jpeg"/><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63.jpg"/><Relationship Id="rId13" Type="http://schemas.openxmlformats.org/officeDocument/2006/relationships/image" Target="../media/image68.png"/><Relationship Id="rId3" Type="http://schemas.openxmlformats.org/officeDocument/2006/relationships/tags" Target="../tags/tag54.xml"/><Relationship Id="rId7" Type="http://schemas.openxmlformats.org/officeDocument/2006/relationships/image" Target="../media/image1.jpeg"/><Relationship Id="rId12" Type="http://schemas.openxmlformats.org/officeDocument/2006/relationships/image" Target="../media/image67.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Layout" Target="../slideLayouts/slideLayout2.xml"/><Relationship Id="rId11" Type="http://schemas.openxmlformats.org/officeDocument/2006/relationships/image" Target="../media/image66.png"/><Relationship Id="rId5" Type="http://schemas.openxmlformats.org/officeDocument/2006/relationships/tags" Target="../tags/tag56.xml"/><Relationship Id="rId10" Type="http://schemas.openxmlformats.org/officeDocument/2006/relationships/image" Target="../media/image65.png"/><Relationship Id="rId4" Type="http://schemas.openxmlformats.org/officeDocument/2006/relationships/tags" Target="../tags/tag55.xml"/><Relationship Id="rId9" Type="http://schemas.openxmlformats.org/officeDocument/2006/relationships/image" Target="../media/image64.png"/></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5.xml"/><Relationship Id="rId7" Type="http://schemas.openxmlformats.org/officeDocument/2006/relationships/image" Target="../media/image18.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7.png"/><Relationship Id="rId5" Type="http://schemas.openxmlformats.org/officeDocument/2006/relationships/image" Target="../media/image1.jpe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20.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D7901-94FA-4604-8F0D-14E7E0AEEED3}"/>
              </a:ext>
            </a:extLst>
          </p:cNvPr>
          <p:cNvSpPr>
            <a:spLocks noGrp="1"/>
          </p:cNvSpPr>
          <p:nvPr>
            <p:ph type="ctrTitle"/>
          </p:nvPr>
        </p:nvSpPr>
        <p:spPr/>
        <p:txBody>
          <a:bodyPr>
            <a:normAutofit fontScale="90000"/>
          </a:bodyPr>
          <a:lstStyle/>
          <a:p>
            <a:r>
              <a:rPr lang="en-CA" sz="8800" b="1" dirty="0">
                <a:solidFill>
                  <a:schemeClr val="accent1">
                    <a:lumMod val="75000"/>
                  </a:schemeClr>
                </a:solidFill>
              </a:rPr>
              <a:t>Systemic Risk Driven Portfolio Selection</a:t>
            </a:r>
          </a:p>
        </p:txBody>
      </p:sp>
      <p:sp>
        <p:nvSpPr>
          <p:cNvPr id="3" name="Subtitle 2">
            <a:extLst>
              <a:ext uri="{FF2B5EF4-FFF2-40B4-BE49-F238E27FC236}">
                <a16:creationId xmlns:a16="http://schemas.microsoft.com/office/drawing/2014/main" id="{B6E1C649-3D33-476E-8422-40A21C6A3F6D}"/>
              </a:ext>
            </a:extLst>
          </p:cNvPr>
          <p:cNvSpPr>
            <a:spLocks noGrp="1"/>
          </p:cNvSpPr>
          <p:nvPr>
            <p:ph type="subTitle" idx="1"/>
          </p:nvPr>
        </p:nvSpPr>
        <p:spPr>
          <a:xfrm>
            <a:off x="1589988" y="4412744"/>
            <a:ext cx="9144000" cy="951108"/>
          </a:xfrm>
        </p:spPr>
        <p:txBody>
          <a:bodyPr/>
          <a:lstStyle/>
          <a:p>
            <a:r>
              <a:rPr lang="en-CA" b="1" dirty="0"/>
              <a:t>Agostino Capponi </a:t>
            </a:r>
            <a:r>
              <a:rPr lang="en-CA" dirty="0"/>
              <a:t>(Columbia University)</a:t>
            </a:r>
          </a:p>
          <a:p>
            <a:r>
              <a:rPr lang="en-CA" b="1" dirty="0"/>
              <a:t>Alexey Rubtsov </a:t>
            </a:r>
            <a:r>
              <a:rPr lang="en-CA" dirty="0"/>
              <a:t>(Ryerson University, Global Risk Institute) </a:t>
            </a:r>
          </a:p>
        </p:txBody>
      </p:sp>
    </p:spTree>
    <p:extLst>
      <p:ext uri="{BB962C8B-B14F-4D97-AF65-F5344CB8AC3E}">
        <p14:creationId xmlns:p14="http://schemas.microsoft.com/office/powerpoint/2010/main" val="3162422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D4ECE90-44D0-4CE6-9819-3D1440B4BD3C}"/>
              </a:ext>
            </a:extLst>
          </p:cNvPr>
          <p:cNvSpPr txBox="1">
            <a:spLocks/>
          </p:cNvSpPr>
          <p:nvPr/>
        </p:nvSpPr>
        <p:spPr>
          <a:xfrm>
            <a:off x="1421559" y="0"/>
            <a:ext cx="9144000" cy="7745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4800" b="1" dirty="0">
                <a:solidFill>
                  <a:schemeClr val="accent1">
                    <a:lumMod val="75000"/>
                  </a:schemeClr>
                </a:solidFill>
                <a:latin typeface="Times New Roman" panose="02020603050405020304" pitchFamily="18" charset="0"/>
                <a:cs typeface="Times New Roman" panose="02020603050405020304" pitchFamily="18" charset="0"/>
              </a:rPr>
              <a:t>Market is at </a:t>
            </a:r>
            <a:r>
              <a:rPr lang="en-CA" sz="4800" b="1" u="sng" dirty="0">
                <a:solidFill>
                  <a:schemeClr val="accent1">
                    <a:lumMod val="75000"/>
                  </a:schemeClr>
                </a:solidFill>
                <a:latin typeface="Times New Roman" panose="02020603050405020304" pitchFamily="18" charset="0"/>
                <a:cs typeface="Times New Roman" panose="02020603050405020304" pitchFamily="18" charset="0"/>
              </a:rPr>
              <a:t>least at </a:t>
            </a:r>
            <a:r>
              <a:rPr lang="en-CA" sz="4800" b="1" dirty="0">
                <a:solidFill>
                  <a:schemeClr val="accent1">
                    <a:lumMod val="75000"/>
                  </a:schemeClr>
                </a:solidFill>
                <a:latin typeface="Times New Roman" panose="02020603050405020304" pitchFamily="18" charset="0"/>
                <a:cs typeface="Times New Roman" panose="02020603050405020304" pitchFamily="18" charset="0"/>
              </a:rPr>
              <a:t>its </a:t>
            </a:r>
            <a:r>
              <a:rPr lang="en-CA" sz="4800" b="1" dirty="0" err="1">
                <a:solidFill>
                  <a:schemeClr val="accent1">
                    <a:lumMod val="75000"/>
                  </a:schemeClr>
                </a:solidFill>
                <a:latin typeface="Times New Roman" panose="02020603050405020304" pitchFamily="18" charset="0"/>
                <a:cs typeface="Times New Roman" panose="02020603050405020304" pitchFamily="18" charset="0"/>
              </a:rPr>
              <a:t>VaR</a:t>
            </a:r>
            <a:r>
              <a:rPr lang="en-CA" sz="4800" b="1" dirty="0">
                <a:solidFill>
                  <a:schemeClr val="accent1">
                    <a:lumMod val="75000"/>
                  </a:schemeClr>
                </a:solidFill>
                <a:latin typeface="Times New Roman" panose="02020603050405020304" pitchFamily="18" charset="0"/>
                <a:cs typeface="Times New Roman" panose="02020603050405020304" pitchFamily="18" charset="0"/>
              </a:rPr>
              <a:t> level</a:t>
            </a:r>
          </a:p>
        </p:txBody>
      </p:sp>
      <p:pic>
        <p:nvPicPr>
          <p:cNvPr id="4" name="Picture 3">
            <a:extLst>
              <a:ext uri="{FF2B5EF4-FFF2-40B4-BE49-F238E27FC236}">
                <a16:creationId xmlns:a16="http://schemas.microsoft.com/office/drawing/2014/main" id="{60AF93FD-F0FB-4AB5-8AC5-CD01B7527F56}"/>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558905" y="774531"/>
            <a:ext cx="8719238" cy="2118095"/>
          </a:xfrm>
          <a:prstGeom prst="rect">
            <a:avLst/>
          </a:prstGeom>
        </p:spPr>
      </p:pic>
      <p:pic>
        <p:nvPicPr>
          <p:cNvPr id="11" name="Picture 10" descr="Chart, surface chart&#10;&#10;Description automatically generated">
            <a:extLst>
              <a:ext uri="{FF2B5EF4-FFF2-40B4-BE49-F238E27FC236}">
                <a16:creationId xmlns:a16="http://schemas.microsoft.com/office/drawing/2014/main" id="{50E82035-12D2-4BA4-B141-A3EFA1D585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9827" y="3206219"/>
            <a:ext cx="4437395" cy="3326778"/>
          </a:xfrm>
          <a:prstGeom prst="rect">
            <a:avLst/>
          </a:prstGeom>
        </p:spPr>
      </p:pic>
      <p:sp>
        <p:nvSpPr>
          <p:cNvPr id="12" name="Slide Number Placeholder 11">
            <a:extLst>
              <a:ext uri="{FF2B5EF4-FFF2-40B4-BE49-F238E27FC236}">
                <a16:creationId xmlns:a16="http://schemas.microsoft.com/office/drawing/2014/main" id="{BDA0AE2F-6D8E-4F36-8A22-DE4D13782DF1}"/>
              </a:ext>
            </a:extLst>
          </p:cNvPr>
          <p:cNvSpPr>
            <a:spLocks noGrp="1"/>
          </p:cNvSpPr>
          <p:nvPr>
            <p:ph type="sldNum" sz="quarter" idx="12"/>
          </p:nvPr>
        </p:nvSpPr>
        <p:spPr/>
        <p:txBody>
          <a:bodyPr/>
          <a:lstStyle/>
          <a:p>
            <a:fld id="{4461EEA2-34B4-44D6-87A9-644130E02E34}" type="slidenum">
              <a:rPr lang="en-CA" smtClean="0"/>
              <a:t>9</a:t>
            </a:fld>
            <a:endParaRPr lang="en-CA"/>
          </a:p>
        </p:txBody>
      </p:sp>
    </p:spTree>
    <p:extLst>
      <p:ext uri="{BB962C8B-B14F-4D97-AF65-F5344CB8AC3E}">
        <p14:creationId xmlns:p14="http://schemas.microsoft.com/office/powerpoint/2010/main" val="1039214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DB0328-2BCB-4FEA-9D0E-F9A656336D5A}"/>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971724" y="563759"/>
            <a:ext cx="7067428" cy="966095"/>
          </a:xfrm>
          <a:prstGeom prst="rect">
            <a:avLst/>
          </a:prstGeom>
        </p:spPr>
      </p:pic>
      <p:pic>
        <p:nvPicPr>
          <p:cNvPr id="5" name="Picture 4">
            <a:extLst>
              <a:ext uri="{FF2B5EF4-FFF2-40B4-BE49-F238E27FC236}">
                <a16:creationId xmlns:a16="http://schemas.microsoft.com/office/drawing/2014/main" id="{55AF5C46-9BC3-48ED-BE33-2DD274876039}"/>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1971724" y="2370318"/>
            <a:ext cx="8320000" cy="1709714"/>
          </a:xfrm>
          <a:prstGeom prst="rect">
            <a:avLst/>
          </a:prstGeom>
        </p:spPr>
      </p:pic>
      <p:sp>
        <p:nvSpPr>
          <p:cNvPr id="6" name="Slide Number Placeholder 5">
            <a:extLst>
              <a:ext uri="{FF2B5EF4-FFF2-40B4-BE49-F238E27FC236}">
                <a16:creationId xmlns:a16="http://schemas.microsoft.com/office/drawing/2014/main" id="{D1B8F4DB-E4D8-47C6-A2A4-7613B7760CA8}"/>
              </a:ext>
            </a:extLst>
          </p:cNvPr>
          <p:cNvSpPr>
            <a:spLocks noGrp="1"/>
          </p:cNvSpPr>
          <p:nvPr>
            <p:ph type="sldNum" sz="quarter" idx="12"/>
          </p:nvPr>
        </p:nvSpPr>
        <p:spPr/>
        <p:txBody>
          <a:bodyPr/>
          <a:lstStyle/>
          <a:p>
            <a:fld id="{4461EEA2-34B4-44D6-87A9-644130E02E34}" type="slidenum">
              <a:rPr lang="en-CA" smtClean="0"/>
              <a:t>10</a:t>
            </a:fld>
            <a:endParaRPr lang="en-CA"/>
          </a:p>
        </p:txBody>
      </p:sp>
    </p:spTree>
    <p:extLst>
      <p:ext uri="{BB962C8B-B14F-4D97-AF65-F5344CB8AC3E}">
        <p14:creationId xmlns:p14="http://schemas.microsoft.com/office/powerpoint/2010/main" val="286893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5F591B3-3FE1-4F35-A345-7B811DF1A337}"/>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734859" y="588651"/>
            <a:ext cx="8722282" cy="2243048"/>
          </a:xfrm>
          <a:prstGeom prst="rect">
            <a:avLst/>
          </a:prstGeom>
        </p:spPr>
      </p:pic>
      <p:sp>
        <p:nvSpPr>
          <p:cNvPr id="9" name="Slide Number Placeholder 8">
            <a:extLst>
              <a:ext uri="{FF2B5EF4-FFF2-40B4-BE49-F238E27FC236}">
                <a16:creationId xmlns:a16="http://schemas.microsoft.com/office/drawing/2014/main" id="{205DE63A-3AE5-4CCF-8F37-9DBE85084D19}"/>
              </a:ext>
            </a:extLst>
          </p:cNvPr>
          <p:cNvSpPr>
            <a:spLocks noGrp="1"/>
          </p:cNvSpPr>
          <p:nvPr>
            <p:ph type="sldNum" sz="quarter" idx="12"/>
          </p:nvPr>
        </p:nvSpPr>
        <p:spPr/>
        <p:txBody>
          <a:bodyPr/>
          <a:lstStyle/>
          <a:p>
            <a:fld id="{4461EEA2-34B4-44D6-87A9-644130E02E34}" type="slidenum">
              <a:rPr lang="en-CA" smtClean="0"/>
              <a:t>11</a:t>
            </a:fld>
            <a:endParaRPr lang="en-CA"/>
          </a:p>
        </p:txBody>
      </p:sp>
      <p:pic>
        <p:nvPicPr>
          <p:cNvPr id="20" name="Picture 19">
            <a:extLst>
              <a:ext uri="{FF2B5EF4-FFF2-40B4-BE49-F238E27FC236}">
                <a16:creationId xmlns:a16="http://schemas.microsoft.com/office/drawing/2014/main" id="{22365BB9-3DEF-4E4C-929C-049F510A6730}"/>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1559612" y="3878607"/>
            <a:ext cx="8722286" cy="591238"/>
          </a:xfrm>
          <a:prstGeom prst="rect">
            <a:avLst/>
          </a:prstGeom>
        </p:spPr>
      </p:pic>
    </p:spTree>
    <p:extLst>
      <p:ext uri="{BB962C8B-B14F-4D97-AF65-F5344CB8AC3E}">
        <p14:creationId xmlns:p14="http://schemas.microsoft.com/office/powerpoint/2010/main" val="253108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9"/>
          <a:tile tx="0" ty="0" sx="100000" sy="100000" flip="none" algn="tl"/>
        </a:blipFill>
        <a:effectLst/>
      </p:bgPr>
    </p:bg>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881104EB-558E-470E-AAA3-D04A9BE3995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0649" y="283211"/>
            <a:ext cx="5333559" cy="3998645"/>
          </a:xfrm>
          <a:prstGeom prst="rect">
            <a:avLst/>
          </a:prstGeom>
        </p:spPr>
      </p:pic>
      <p:pic>
        <p:nvPicPr>
          <p:cNvPr id="5" name="Picture 4" descr="Chart&#10;&#10;Description automatically generated">
            <a:extLst>
              <a:ext uri="{FF2B5EF4-FFF2-40B4-BE49-F238E27FC236}">
                <a16:creationId xmlns:a16="http://schemas.microsoft.com/office/drawing/2014/main" id="{3DDBFE1C-0156-4698-8998-5174F104F10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33910" y="283211"/>
            <a:ext cx="5333559" cy="3998645"/>
          </a:xfrm>
          <a:prstGeom prst="rect">
            <a:avLst/>
          </a:prstGeom>
        </p:spPr>
      </p:pic>
      <p:sp>
        <p:nvSpPr>
          <p:cNvPr id="6" name="TextBox 5">
            <a:extLst>
              <a:ext uri="{FF2B5EF4-FFF2-40B4-BE49-F238E27FC236}">
                <a16:creationId xmlns:a16="http://schemas.microsoft.com/office/drawing/2014/main" id="{7B5913E5-8392-41A4-9E30-D4B74380C383}"/>
              </a:ext>
            </a:extLst>
          </p:cNvPr>
          <p:cNvSpPr txBox="1"/>
          <p:nvPr/>
        </p:nvSpPr>
        <p:spPr>
          <a:xfrm>
            <a:off x="3223837" y="-81611"/>
            <a:ext cx="546885" cy="400110"/>
          </a:xfrm>
          <a:prstGeom prst="rect">
            <a:avLst/>
          </a:prstGeom>
          <a:noFill/>
        </p:spPr>
        <p:txBody>
          <a:bodyPr wrap="square" rtlCol="0">
            <a:spAutoFit/>
          </a:bodyPr>
          <a:lstStyle/>
          <a:p>
            <a:r>
              <a:rPr lang="en-CA" sz="2000" b="1" dirty="0"/>
              <a:t>(a)</a:t>
            </a:r>
          </a:p>
        </p:txBody>
      </p:sp>
      <p:sp>
        <p:nvSpPr>
          <p:cNvPr id="8" name="TextBox 7">
            <a:extLst>
              <a:ext uri="{FF2B5EF4-FFF2-40B4-BE49-F238E27FC236}">
                <a16:creationId xmlns:a16="http://schemas.microsoft.com/office/drawing/2014/main" id="{CE061F5E-BC02-466C-A2D1-E213FABD8D53}"/>
              </a:ext>
            </a:extLst>
          </p:cNvPr>
          <p:cNvSpPr txBox="1"/>
          <p:nvPr/>
        </p:nvSpPr>
        <p:spPr>
          <a:xfrm>
            <a:off x="8704253" y="-86121"/>
            <a:ext cx="546885" cy="400110"/>
          </a:xfrm>
          <a:prstGeom prst="rect">
            <a:avLst/>
          </a:prstGeom>
          <a:noFill/>
        </p:spPr>
        <p:txBody>
          <a:bodyPr wrap="square" rtlCol="0">
            <a:spAutoFit/>
          </a:bodyPr>
          <a:lstStyle/>
          <a:p>
            <a:r>
              <a:rPr lang="en-CA" sz="2000" b="1" dirty="0"/>
              <a:t>(b)</a:t>
            </a:r>
          </a:p>
        </p:txBody>
      </p:sp>
      <p:pic>
        <p:nvPicPr>
          <p:cNvPr id="23" name="Picture 22">
            <a:extLst>
              <a:ext uri="{FF2B5EF4-FFF2-40B4-BE49-F238E27FC236}">
                <a16:creationId xmlns:a16="http://schemas.microsoft.com/office/drawing/2014/main" id="{3D07C208-4196-4EA9-9AA6-E68CCDBB8124}"/>
              </a:ext>
            </a:extLst>
          </p:cNvPr>
          <p:cNvPicPr>
            <a:picLocks noChangeAspect="1"/>
          </p:cNvPicPr>
          <p:nvPr>
            <p:custDataLst>
              <p:tags r:id="rId1"/>
            </p:custDataLst>
          </p:nvPr>
        </p:nvPicPr>
        <p:blipFill>
          <a:blip r:embed="rId12">
            <a:extLst>
              <a:ext uri="{28A0092B-C50C-407E-A947-70E740481C1C}">
                <a14:useLocalDpi xmlns:a14="http://schemas.microsoft.com/office/drawing/2010/main" val="0"/>
              </a:ext>
            </a:extLst>
          </a:blip>
          <a:stretch>
            <a:fillRect/>
          </a:stretch>
        </p:blipFill>
        <p:spPr>
          <a:xfrm>
            <a:off x="2251733" y="4378319"/>
            <a:ext cx="7484950" cy="286476"/>
          </a:xfrm>
          <a:prstGeom prst="rect">
            <a:avLst/>
          </a:prstGeom>
        </p:spPr>
      </p:pic>
      <p:sp>
        <p:nvSpPr>
          <p:cNvPr id="17" name="Slide Number Placeholder 16">
            <a:extLst>
              <a:ext uri="{FF2B5EF4-FFF2-40B4-BE49-F238E27FC236}">
                <a16:creationId xmlns:a16="http://schemas.microsoft.com/office/drawing/2014/main" id="{5FF6A528-ED03-46B6-A959-A370035D5BA6}"/>
              </a:ext>
            </a:extLst>
          </p:cNvPr>
          <p:cNvSpPr>
            <a:spLocks noGrp="1"/>
          </p:cNvSpPr>
          <p:nvPr>
            <p:ph type="sldNum" sz="quarter" idx="12"/>
          </p:nvPr>
        </p:nvSpPr>
        <p:spPr/>
        <p:txBody>
          <a:bodyPr/>
          <a:lstStyle/>
          <a:p>
            <a:fld id="{4461EEA2-34B4-44D6-87A9-644130E02E34}" type="slidenum">
              <a:rPr lang="en-CA" smtClean="0"/>
              <a:t>12</a:t>
            </a:fld>
            <a:endParaRPr lang="en-CA"/>
          </a:p>
        </p:txBody>
      </p:sp>
      <p:pic>
        <p:nvPicPr>
          <p:cNvPr id="19" name="Picture 18">
            <a:extLst>
              <a:ext uri="{FF2B5EF4-FFF2-40B4-BE49-F238E27FC236}">
                <a16:creationId xmlns:a16="http://schemas.microsoft.com/office/drawing/2014/main" id="{7180BDBB-F376-470E-BFC0-93DBECEAF0D1}"/>
              </a:ext>
            </a:extLst>
          </p:cNvPr>
          <p:cNvPicPr>
            <a:picLocks noChangeAspect="1"/>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a:xfrm>
            <a:off x="2118345" y="313989"/>
            <a:ext cx="2697143" cy="262095"/>
          </a:xfrm>
          <a:prstGeom prst="rect">
            <a:avLst/>
          </a:prstGeom>
        </p:spPr>
      </p:pic>
      <p:pic>
        <p:nvPicPr>
          <p:cNvPr id="21" name="Picture 20">
            <a:extLst>
              <a:ext uri="{FF2B5EF4-FFF2-40B4-BE49-F238E27FC236}">
                <a16:creationId xmlns:a16="http://schemas.microsoft.com/office/drawing/2014/main" id="{6CE0B788-B882-4D77-BD99-1C643AE305EE}"/>
              </a:ext>
            </a:extLst>
          </p:cNvPr>
          <p:cNvPicPr>
            <a:picLocks noChangeAspect="1"/>
          </p:cNvPicPr>
          <p:nvPr>
            <p:custDataLst>
              <p:tags r:id="rId3"/>
            </p:custDataLst>
          </p:nvPr>
        </p:nvPicPr>
        <p:blipFill>
          <a:blip r:embed="rId14">
            <a:extLst>
              <a:ext uri="{28A0092B-C50C-407E-A947-70E740481C1C}">
                <a14:useLocalDpi xmlns:a14="http://schemas.microsoft.com/office/drawing/2010/main" val="0"/>
              </a:ext>
            </a:extLst>
          </a:blip>
          <a:stretch>
            <a:fillRect/>
          </a:stretch>
        </p:blipFill>
        <p:spPr>
          <a:xfrm>
            <a:off x="7652117" y="313988"/>
            <a:ext cx="2697143" cy="262095"/>
          </a:xfrm>
          <a:prstGeom prst="rect">
            <a:avLst/>
          </a:prstGeom>
        </p:spPr>
      </p:pic>
      <p:pic>
        <p:nvPicPr>
          <p:cNvPr id="25" name="Picture 24">
            <a:extLst>
              <a:ext uri="{FF2B5EF4-FFF2-40B4-BE49-F238E27FC236}">
                <a16:creationId xmlns:a16="http://schemas.microsoft.com/office/drawing/2014/main" id="{507B1EFA-14F7-4006-A98D-CD46E09C1A0C}"/>
              </a:ext>
            </a:extLst>
          </p:cNvPr>
          <p:cNvPicPr>
            <a:picLocks noChangeAspect="1"/>
          </p:cNvPicPr>
          <p:nvPr>
            <p:custDataLst>
              <p:tags r:id="rId4"/>
            </p:custDataLst>
          </p:nvPr>
        </p:nvPicPr>
        <p:blipFill>
          <a:blip r:embed="rId15">
            <a:extLst>
              <a:ext uri="{28A0092B-C50C-407E-A947-70E740481C1C}">
                <a14:useLocalDpi xmlns:a14="http://schemas.microsoft.com/office/drawing/2010/main" val="0"/>
              </a:ext>
            </a:extLst>
          </a:blip>
          <a:stretch>
            <a:fillRect/>
          </a:stretch>
        </p:blipFill>
        <p:spPr>
          <a:xfrm>
            <a:off x="1220246" y="4761258"/>
            <a:ext cx="8356571" cy="536381"/>
          </a:xfrm>
          <a:prstGeom prst="rect">
            <a:avLst/>
          </a:prstGeom>
        </p:spPr>
      </p:pic>
      <p:pic>
        <p:nvPicPr>
          <p:cNvPr id="28" name="Picture 27">
            <a:extLst>
              <a:ext uri="{FF2B5EF4-FFF2-40B4-BE49-F238E27FC236}">
                <a16:creationId xmlns:a16="http://schemas.microsoft.com/office/drawing/2014/main" id="{52EB3CED-416B-4792-B14E-8302E1FB6A70}"/>
              </a:ext>
            </a:extLst>
          </p:cNvPr>
          <p:cNvPicPr>
            <a:picLocks noChangeAspect="1"/>
          </p:cNvPicPr>
          <p:nvPr>
            <p:custDataLst>
              <p:tags r:id="rId5"/>
            </p:custDataLst>
          </p:nvPr>
        </p:nvPicPr>
        <p:blipFill>
          <a:blip r:embed="rId16">
            <a:extLst>
              <a:ext uri="{28A0092B-C50C-407E-A947-70E740481C1C}">
                <a14:useLocalDpi xmlns:a14="http://schemas.microsoft.com/office/drawing/2010/main" val="0"/>
              </a:ext>
            </a:extLst>
          </a:blip>
          <a:stretch>
            <a:fillRect/>
          </a:stretch>
        </p:blipFill>
        <p:spPr>
          <a:xfrm>
            <a:off x="1220246" y="5437030"/>
            <a:ext cx="8335238" cy="536381"/>
          </a:xfrm>
          <a:prstGeom prst="rect">
            <a:avLst/>
          </a:prstGeom>
        </p:spPr>
      </p:pic>
      <p:pic>
        <p:nvPicPr>
          <p:cNvPr id="31" name="Picture 30">
            <a:extLst>
              <a:ext uri="{FF2B5EF4-FFF2-40B4-BE49-F238E27FC236}">
                <a16:creationId xmlns:a16="http://schemas.microsoft.com/office/drawing/2014/main" id="{DD641CE3-11E3-43B4-A5F8-DCC15902077D}"/>
              </a:ext>
            </a:extLst>
          </p:cNvPr>
          <p:cNvPicPr>
            <a:picLocks noChangeAspect="1"/>
          </p:cNvPicPr>
          <p:nvPr>
            <p:custDataLst>
              <p:tags r:id="rId6"/>
            </p:custDataLst>
          </p:nvPr>
        </p:nvPicPr>
        <p:blipFill>
          <a:blip r:embed="rId17">
            <a:extLst>
              <a:ext uri="{28A0092B-C50C-407E-A947-70E740481C1C}">
                <a14:useLocalDpi xmlns:a14="http://schemas.microsoft.com/office/drawing/2010/main" val="0"/>
              </a:ext>
            </a:extLst>
          </a:blip>
          <a:stretch>
            <a:fillRect/>
          </a:stretch>
        </p:blipFill>
        <p:spPr>
          <a:xfrm>
            <a:off x="1220246" y="6112801"/>
            <a:ext cx="8332189" cy="545524"/>
          </a:xfrm>
          <a:prstGeom prst="rect">
            <a:avLst/>
          </a:prstGeom>
        </p:spPr>
      </p:pic>
    </p:spTree>
    <p:extLst>
      <p:ext uri="{BB962C8B-B14F-4D97-AF65-F5344CB8AC3E}">
        <p14:creationId xmlns:p14="http://schemas.microsoft.com/office/powerpoint/2010/main" val="413927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5"/>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9AD249-C759-4A15-96C9-3399BDD8318E}"/>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220248" y="588651"/>
            <a:ext cx="8725333" cy="533333"/>
          </a:xfrm>
          <a:prstGeom prst="rect">
            <a:avLst/>
          </a:prstGeom>
        </p:spPr>
      </p:pic>
      <p:pic>
        <p:nvPicPr>
          <p:cNvPr id="4" name="Picture 3">
            <a:extLst>
              <a:ext uri="{FF2B5EF4-FFF2-40B4-BE49-F238E27FC236}">
                <a16:creationId xmlns:a16="http://schemas.microsoft.com/office/drawing/2014/main" id="{1A51F821-E4BB-41A8-BE25-CE46FE9924BF}"/>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1220248" y="1685761"/>
            <a:ext cx="9325719" cy="2014476"/>
          </a:xfrm>
          <a:prstGeom prst="rect">
            <a:avLst/>
          </a:prstGeom>
        </p:spPr>
      </p:pic>
      <p:pic>
        <p:nvPicPr>
          <p:cNvPr id="13" name="Picture 12">
            <a:extLst>
              <a:ext uri="{FF2B5EF4-FFF2-40B4-BE49-F238E27FC236}">
                <a16:creationId xmlns:a16="http://schemas.microsoft.com/office/drawing/2014/main" id="{CA1B32B5-4BF9-4FC3-9047-2C47AB4CC1F3}"/>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1229392" y="4489544"/>
            <a:ext cx="8716189" cy="2005334"/>
          </a:xfrm>
          <a:prstGeom prst="rect">
            <a:avLst/>
          </a:prstGeom>
        </p:spPr>
      </p:pic>
      <p:sp>
        <p:nvSpPr>
          <p:cNvPr id="14" name="Slide Number Placeholder 13">
            <a:extLst>
              <a:ext uri="{FF2B5EF4-FFF2-40B4-BE49-F238E27FC236}">
                <a16:creationId xmlns:a16="http://schemas.microsoft.com/office/drawing/2014/main" id="{9A03D148-A321-49BD-A414-05E916FF8193}"/>
              </a:ext>
            </a:extLst>
          </p:cNvPr>
          <p:cNvSpPr>
            <a:spLocks noGrp="1"/>
          </p:cNvSpPr>
          <p:nvPr>
            <p:ph type="sldNum" sz="quarter" idx="12"/>
          </p:nvPr>
        </p:nvSpPr>
        <p:spPr/>
        <p:txBody>
          <a:bodyPr/>
          <a:lstStyle/>
          <a:p>
            <a:fld id="{4461EEA2-34B4-44D6-87A9-644130E02E34}" type="slidenum">
              <a:rPr lang="en-CA" smtClean="0"/>
              <a:t>13</a:t>
            </a:fld>
            <a:endParaRPr lang="en-CA"/>
          </a:p>
        </p:txBody>
      </p:sp>
    </p:spTree>
    <p:extLst>
      <p:ext uri="{BB962C8B-B14F-4D97-AF65-F5344CB8AC3E}">
        <p14:creationId xmlns:p14="http://schemas.microsoft.com/office/powerpoint/2010/main" val="252066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28854-2678-4F99-9EB8-36392CFF1FA9}"/>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455919" y="2059233"/>
            <a:ext cx="8710096" cy="2142474"/>
          </a:xfrm>
          <a:prstGeom prst="rect">
            <a:avLst/>
          </a:prstGeom>
        </p:spPr>
      </p:pic>
      <p:sp>
        <p:nvSpPr>
          <p:cNvPr id="14" name="Slide Number Placeholder 13">
            <a:extLst>
              <a:ext uri="{FF2B5EF4-FFF2-40B4-BE49-F238E27FC236}">
                <a16:creationId xmlns:a16="http://schemas.microsoft.com/office/drawing/2014/main" id="{77738329-AC4E-4916-B0C3-81DDB89A61FC}"/>
              </a:ext>
            </a:extLst>
          </p:cNvPr>
          <p:cNvSpPr>
            <a:spLocks noGrp="1"/>
          </p:cNvSpPr>
          <p:nvPr>
            <p:ph type="sldNum" sz="quarter" idx="12"/>
          </p:nvPr>
        </p:nvSpPr>
        <p:spPr/>
        <p:txBody>
          <a:bodyPr/>
          <a:lstStyle/>
          <a:p>
            <a:fld id="{4461EEA2-34B4-44D6-87A9-644130E02E34}" type="slidenum">
              <a:rPr lang="en-CA" smtClean="0"/>
              <a:t>14</a:t>
            </a:fld>
            <a:endParaRPr lang="en-CA"/>
          </a:p>
        </p:txBody>
      </p:sp>
    </p:spTree>
    <p:extLst>
      <p:ext uri="{BB962C8B-B14F-4D97-AF65-F5344CB8AC3E}">
        <p14:creationId xmlns:p14="http://schemas.microsoft.com/office/powerpoint/2010/main" val="2079796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37F0F1-4FC0-4EA0-B777-D89075D52663}"/>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269059" y="590820"/>
            <a:ext cx="8713141" cy="640000"/>
          </a:xfrm>
          <a:prstGeom prst="rect">
            <a:avLst/>
          </a:prstGeom>
        </p:spPr>
      </p:pic>
      <p:pic>
        <p:nvPicPr>
          <p:cNvPr id="12" name="Picture 11">
            <a:extLst>
              <a:ext uri="{FF2B5EF4-FFF2-40B4-BE49-F238E27FC236}">
                <a16:creationId xmlns:a16="http://schemas.microsoft.com/office/drawing/2014/main" id="{A03587D9-FEAA-4719-94A0-42BBFCD9D851}"/>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1201393" y="2846885"/>
            <a:ext cx="8722286" cy="917334"/>
          </a:xfrm>
          <a:prstGeom prst="rect">
            <a:avLst/>
          </a:prstGeom>
        </p:spPr>
      </p:pic>
      <p:sp>
        <p:nvSpPr>
          <p:cNvPr id="14" name="Slide Number Placeholder 13">
            <a:extLst>
              <a:ext uri="{FF2B5EF4-FFF2-40B4-BE49-F238E27FC236}">
                <a16:creationId xmlns:a16="http://schemas.microsoft.com/office/drawing/2014/main" id="{319DC4DE-C7F6-40B0-9BDA-C7EBD64D62E7}"/>
              </a:ext>
            </a:extLst>
          </p:cNvPr>
          <p:cNvSpPr>
            <a:spLocks noGrp="1"/>
          </p:cNvSpPr>
          <p:nvPr>
            <p:ph type="sldNum" sz="quarter" idx="12"/>
          </p:nvPr>
        </p:nvSpPr>
        <p:spPr/>
        <p:txBody>
          <a:bodyPr/>
          <a:lstStyle/>
          <a:p>
            <a:fld id="{4461EEA2-34B4-44D6-87A9-644130E02E34}" type="slidenum">
              <a:rPr lang="en-CA" smtClean="0"/>
              <a:t>15</a:t>
            </a:fld>
            <a:endParaRPr lang="en-CA"/>
          </a:p>
        </p:txBody>
      </p:sp>
    </p:spTree>
    <p:extLst>
      <p:ext uri="{BB962C8B-B14F-4D97-AF65-F5344CB8AC3E}">
        <p14:creationId xmlns:p14="http://schemas.microsoft.com/office/powerpoint/2010/main" val="70762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B29836B-726B-4CB5-837A-E6E7A4C4FD6F}"/>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361650" y="833749"/>
            <a:ext cx="8359621" cy="1776761"/>
          </a:xfrm>
          <a:prstGeom prst="rect">
            <a:avLst/>
          </a:prstGeom>
        </p:spPr>
      </p:pic>
      <p:sp>
        <p:nvSpPr>
          <p:cNvPr id="8" name="Slide Number Placeholder 7">
            <a:extLst>
              <a:ext uri="{FF2B5EF4-FFF2-40B4-BE49-F238E27FC236}">
                <a16:creationId xmlns:a16="http://schemas.microsoft.com/office/drawing/2014/main" id="{454B92E1-4DCB-4304-B6D9-4A0BD1AD8402}"/>
              </a:ext>
            </a:extLst>
          </p:cNvPr>
          <p:cNvSpPr>
            <a:spLocks noGrp="1"/>
          </p:cNvSpPr>
          <p:nvPr>
            <p:ph type="sldNum" sz="quarter" idx="12"/>
          </p:nvPr>
        </p:nvSpPr>
        <p:spPr/>
        <p:txBody>
          <a:bodyPr/>
          <a:lstStyle/>
          <a:p>
            <a:fld id="{4461EEA2-34B4-44D6-87A9-644130E02E34}" type="slidenum">
              <a:rPr lang="en-CA" smtClean="0"/>
              <a:t>16</a:t>
            </a:fld>
            <a:endParaRPr lang="en-CA"/>
          </a:p>
        </p:txBody>
      </p:sp>
      <p:sp>
        <p:nvSpPr>
          <p:cNvPr id="9" name="Rectangle: Rounded Corners 8">
            <a:extLst>
              <a:ext uri="{FF2B5EF4-FFF2-40B4-BE49-F238E27FC236}">
                <a16:creationId xmlns:a16="http://schemas.microsoft.com/office/drawing/2014/main" id="{C0F28822-7DD8-471E-96F7-9691C20B0281}"/>
              </a:ext>
            </a:extLst>
          </p:cNvPr>
          <p:cNvSpPr/>
          <p:nvPr/>
        </p:nvSpPr>
        <p:spPr>
          <a:xfrm>
            <a:off x="2696066" y="1423447"/>
            <a:ext cx="2479249" cy="63159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D6DD98F2-7972-48BF-B184-56EE12427FCB}"/>
              </a:ext>
            </a:extLst>
          </p:cNvPr>
          <p:cNvSpPr txBox="1"/>
          <p:nvPr/>
        </p:nvSpPr>
        <p:spPr>
          <a:xfrm>
            <a:off x="4823381" y="4506014"/>
            <a:ext cx="2545237" cy="369332"/>
          </a:xfrm>
          <a:prstGeom prst="rect">
            <a:avLst/>
          </a:prstGeom>
          <a:noFill/>
        </p:spPr>
        <p:txBody>
          <a:bodyPr wrap="square" rtlCol="0">
            <a:spAutoFit/>
          </a:bodyPr>
          <a:lstStyle/>
          <a:p>
            <a:r>
              <a:rPr lang="en-CA" dirty="0"/>
              <a:t>Mean--Variance portfolio</a:t>
            </a:r>
          </a:p>
        </p:txBody>
      </p:sp>
      <p:sp>
        <p:nvSpPr>
          <p:cNvPr id="11" name="Rectangle: Rounded Corners 10">
            <a:extLst>
              <a:ext uri="{FF2B5EF4-FFF2-40B4-BE49-F238E27FC236}">
                <a16:creationId xmlns:a16="http://schemas.microsoft.com/office/drawing/2014/main" id="{1FC957DC-40D0-421E-AE8E-77E72E6698A3}"/>
              </a:ext>
            </a:extLst>
          </p:cNvPr>
          <p:cNvSpPr/>
          <p:nvPr/>
        </p:nvSpPr>
        <p:spPr>
          <a:xfrm>
            <a:off x="5382705" y="1263192"/>
            <a:ext cx="4449451" cy="97096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C2068A90-13F6-414D-97D3-964C96A74D68}"/>
              </a:ext>
            </a:extLst>
          </p:cNvPr>
          <p:cNvSpPr txBox="1"/>
          <p:nvPr/>
        </p:nvSpPr>
        <p:spPr>
          <a:xfrm>
            <a:off x="8914193" y="3565121"/>
            <a:ext cx="2545237" cy="369332"/>
          </a:xfrm>
          <a:prstGeom prst="rect">
            <a:avLst/>
          </a:prstGeom>
          <a:noFill/>
        </p:spPr>
        <p:txBody>
          <a:bodyPr wrap="square" rtlCol="0">
            <a:spAutoFit/>
          </a:bodyPr>
          <a:lstStyle/>
          <a:p>
            <a:r>
              <a:rPr lang="en-CA" dirty="0"/>
              <a:t>Systemic risk adjustment</a:t>
            </a:r>
          </a:p>
        </p:txBody>
      </p:sp>
      <p:sp>
        <p:nvSpPr>
          <p:cNvPr id="15" name="Arrow: Left 14">
            <a:extLst>
              <a:ext uri="{FF2B5EF4-FFF2-40B4-BE49-F238E27FC236}">
                <a16:creationId xmlns:a16="http://schemas.microsoft.com/office/drawing/2014/main" id="{1C327382-AE16-4C60-94B9-DC302C7A3B49}"/>
              </a:ext>
            </a:extLst>
          </p:cNvPr>
          <p:cNvSpPr/>
          <p:nvPr/>
        </p:nvSpPr>
        <p:spPr>
          <a:xfrm rot="4109987">
            <a:off x="3955568" y="3037196"/>
            <a:ext cx="2364707" cy="4077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Arrow: Left 15">
            <a:extLst>
              <a:ext uri="{FF2B5EF4-FFF2-40B4-BE49-F238E27FC236}">
                <a16:creationId xmlns:a16="http://schemas.microsoft.com/office/drawing/2014/main" id="{7FB7EDEB-2BA2-40AC-842D-7F3B60589418}"/>
              </a:ext>
            </a:extLst>
          </p:cNvPr>
          <p:cNvSpPr/>
          <p:nvPr/>
        </p:nvSpPr>
        <p:spPr>
          <a:xfrm rot="4109987">
            <a:off x="8505226" y="2710713"/>
            <a:ext cx="1262655" cy="4077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3173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5"/>
          <a:tile tx="0" ty="0" sx="100000" sy="100000" flip="none" algn="tl"/>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41A799-83D3-4C06-A68D-7539311B5DF2}"/>
              </a:ext>
            </a:extLst>
          </p:cNvPr>
          <p:cNvSpPr txBox="1">
            <a:spLocks/>
          </p:cNvSpPr>
          <p:nvPr/>
        </p:nvSpPr>
        <p:spPr>
          <a:xfrm>
            <a:off x="1421559" y="0"/>
            <a:ext cx="9144000" cy="7745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4800" b="1" dirty="0">
                <a:solidFill>
                  <a:schemeClr val="accent1">
                    <a:lumMod val="75000"/>
                  </a:schemeClr>
                </a:solidFill>
                <a:latin typeface="Times New Roman" panose="02020603050405020304" pitchFamily="18" charset="0"/>
                <a:cs typeface="Times New Roman" panose="02020603050405020304" pitchFamily="18" charset="0"/>
              </a:rPr>
              <a:t>Empirical analysis</a:t>
            </a:r>
          </a:p>
        </p:txBody>
      </p:sp>
      <p:sp>
        <p:nvSpPr>
          <p:cNvPr id="3" name="Slide Number Placeholder 2">
            <a:extLst>
              <a:ext uri="{FF2B5EF4-FFF2-40B4-BE49-F238E27FC236}">
                <a16:creationId xmlns:a16="http://schemas.microsoft.com/office/drawing/2014/main" id="{E5407A62-8381-4A0D-89A8-03549F54F953}"/>
              </a:ext>
            </a:extLst>
          </p:cNvPr>
          <p:cNvSpPr>
            <a:spLocks noGrp="1"/>
          </p:cNvSpPr>
          <p:nvPr>
            <p:ph type="sldNum" sz="quarter" idx="12"/>
          </p:nvPr>
        </p:nvSpPr>
        <p:spPr/>
        <p:txBody>
          <a:bodyPr/>
          <a:lstStyle/>
          <a:p>
            <a:fld id="{4461EEA2-34B4-44D6-87A9-644130E02E34}" type="slidenum">
              <a:rPr lang="en-CA" smtClean="0"/>
              <a:t>17</a:t>
            </a:fld>
            <a:endParaRPr lang="en-CA"/>
          </a:p>
        </p:txBody>
      </p:sp>
      <p:pic>
        <p:nvPicPr>
          <p:cNvPr id="9" name="Picture 8">
            <a:extLst>
              <a:ext uri="{FF2B5EF4-FFF2-40B4-BE49-F238E27FC236}">
                <a16:creationId xmlns:a16="http://schemas.microsoft.com/office/drawing/2014/main" id="{7FE9FB25-05AD-43DA-BEA6-51B5C35C9036}"/>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421559" y="1550185"/>
            <a:ext cx="8332190" cy="1148952"/>
          </a:xfrm>
          <a:prstGeom prst="rect">
            <a:avLst/>
          </a:prstGeom>
        </p:spPr>
      </p:pic>
      <p:pic>
        <p:nvPicPr>
          <p:cNvPr id="14" name="Picture 13">
            <a:extLst>
              <a:ext uri="{FF2B5EF4-FFF2-40B4-BE49-F238E27FC236}">
                <a16:creationId xmlns:a16="http://schemas.microsoft.com/office/drawing/2014/main" id="{E75D500C-F71C-4148-B314-823275D86089}"/>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1415465" y="3139536"/>
            <a:ext cx="8338284" cy="545524"/>
          </a:xfrm>
          <a:prstGeom prst="rect">
            <a:avLst/>
          </a:prstGeom>
        </p:spPr>
      </p:pic>
      <p:pic>
        <p:nvPicPr>
          <p:cNvPr id="16" name="Picture 15">
            <a:extLst>
              <a:ext uri="{FF2B5EF4-FFF2-40B4-BE49-F238E27FC236}">
                <a16:creationId xmlns:a16="http://schemas.microsoft.com/office/drawing/2014/main" id="{86FC17FF-9DD4-4E86-94B1-25CDD27877D9}"/>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1421559" y="4317458"/>
            <a:ext cx="7305143" cy="228572"/>
          </a:xfrm>
          <a:prstGeom prst="rect">
            <a:avLst/>
          </a:prstGeom>
        </p:spPr>
      </p:pic>
    </p:spTree>
    <p:extLst>
      <p:ext uri="{BB962C8B-B14F-4D97-AF65-F5344CB8AC3E}">
        <p14:creationId xmlns:p14="http://schemas.microsoft.com/office/powerpoint/2010/main" val="294314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249D61E-4951-48A5-9F34-79F45A2F4F40}"/>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323942" y="466101"/>
            <a:ext cx="8719235" cy="4635431"/>
          </a:xfrm>
          <a:prstGeom prst="rect">
            <a:avLst/>
          </a:prstGeom>
        </p:spPr>
      </p:pic>
      <p:sp>
        <p:nvSpPr>
          <p:cNvPr id="10" name="Slide Number Placeholder 9">
            <a:extLst>
              <a:ext uri="{FF2B5EF4-FFF2-40B4-BE49-F238E27FC236}">
                <a16:creationId xmlns:a16="http://schemas.microsoft.com/office/drawing/2014/main" id="{3A67B6FD-5278-470C-A1F3-4FC04A457C08}"/>
              </a:ext>
            </a:extLst>
          </p:cNvPr>
          <p:cNvSpPr>
            <a:spLocks noGrp="1"/>
          </p:cNvSpPr>
          <p:nvPr>
            <p:ph type="sldNum" sz="quarter" idx="12"/>
          </p:nvPr>
        </p:nvSpPr>
        <p:spPr/>
        <p:txBody>
          <a:bodyPr/>
          <a:lstStyle/>
          <a:p>
            <a:fld id="{4461EEA2-34B4-44D6-87A9-644130E02E34}" type="slidenum">
              <a:rPr lang="en-CA" smtClean="0"/>
              <a:t>18</a:t>
            </a:fld>
            <a:endParaRPr lang="en-CA"/>
          </a:p>
        </p:txBody>
      </p:sp>
    </p:spTree>
    <p:extLst>
      <p:ext uri="{BB962C8B-B14F-4D97-AF65-F5344CB8AC3E}">
        <p14:creationId xmlns:p14="http://schemas.microsoft.com/office/powerpoint/2010/main" val="1044193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6"/>
          <a:tile tx="0" ty="0" sx="100000" sy="100000" flip="none" algn="tl"/>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77E2411-A00B-49F1-8C0D-23B425D1A4ED}"/>
              </a:ext>
            </a:extLst>
          </p:cNvPr>
          <p:cNvSpPr txBox="1">
            <a:spLocks/>
          </p:cNvSpPr>
          <p:nvPr/>
        </p:nvSpPr>
        <p:spPr>
          <a:xfrm>
            <a:off x="1412132" y="341873"/>
            <a:ext cx="9144000" cy="497113"/>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4800" b="1" dirty="0">
                <a:solidFill>
                  <a:schemeClr val="accent1">
                    <a:lumMod val="75000"/>
                  </a:schemeClr>
                </a:solidFill>
                <a:latin typeface="Times New Roman" panose="02020603050405020304" pitchFamily="18" charset="0"/>
                <a:cs typeface="Times New Roman" panose="02020603050405020304" pitchFamily="18" charset="0"/>
              </a:rPr>
              <a:t>Introduction</a:t>
            </a:r>
          </a:p>
        </p:txBody>
      </p:sp>
      <p:pic>
        <p:nvPicPr>
          <p:cNvPr id="5" name="Picture 4">
            <a:extLst>
              <a:ext uri="{FF2B5EF4-FFF2-40B4-BE49-F238E27FC236}">
                <a16:creationId xmlns:a16="http://schemas.microsoft.com/office/drawing/2014/main" id="{FFD2C955-8647-4844-A0C8-03A2455C85A1}"/>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1223596" y="1068052"/>
            <a:ext cx="5680762" cy="252953"/>
          </a:xfrm>
          <a:prstGeom prst="rect">
            <a:avLst/>
          </a:prstGeom>
        </p:spPr>
      </p:pic>
      <p:pic>
        <p:nvPicPr>
          <p:cNvPr id="6" name="Picture 5">
            <a:extLst>
              <a:ext uri="{FF2B5EF4-FFF2-40B4-BE49-F238E27FC236}">
                <a16:creationId xmlns:a16="http://schemas.microsoft.com/office/drawing/2014/main" id="{9C149913-1825-4B67-9F4A-B3F5EF771CA8}"/>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3762978" y="4422645"/>
            <a:ext cx="5522475" cy="1600479"/>
          </a:xfrm>
          <a:prstGeom prst="rect">
            <a:avLst/>
          </a:prstGeom>
        </p:spPr>
      </p:pic>
      <p:pic>
        <p:nvPicPr>
          <p:cNvPr id="11" name="Picture 10">
            <a:extLst>
              <a:ext uri="{FF2B5EF4-FFF2-40B4-BE49-F238E27FC236}">
                <a16:creationId xmlns:a16="http://schemas.microsoft.com/office/drawing/2014/main" id="{B22537AF-F19F-4C01-BD20-8EF2F0672D06}"/>
              </a:ext>
            </a:extLst>
          </p:cNvPr>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1223595" y="1635115"/>
            <a:ext cx="8341334" cy="1593905"/>
          </a:xfrm>
          <a:prstGeom prst="rect">
            <a:avLst/>
          </a:prstGeom>
        </p:spPr>
      </p:pic>
      <p:pic>
        <p:nvPicPr>
          <p:cNvPr id="25" name="Picture 24">
            <a:extLst>
              <a:ext uri="{FF2B5EF4-FFF2-40B4-BE49-F238E27FC236}">
                <a16:creationId xmlns:a16="http://schemas.microsoft.com/office/drawing/2014/main" id="{479FF5D7-85B9-4341-8544-239F7A6D663D}"/>
              </a:ext>
            </a:extLst>
          </p:cNvPr>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1036167" y="3594489"/>
            <a:ext cx="8716191" cy="521143"/>
          </a:xfrm>
          <a:prstGeom prst="rect">
            <a:avLst/>
          </a:prstGeom>
        </p:spPr>
      </p:pic>
      <p:pic>
        <p:nvPicPr>
          <p:cNvPr id="28" name="Picture 27">
            <a:extLst>
              <a:ext uri="{FF2B5EF4-FFF2-40B4-BE49-F238E27FC236}">
                <a16:creationId xmlns:a16="http://schemas.microsoft.com/office/drawing/2014/main" id="{E66DFA94-65FC-4408-82E1-84618B156DF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13406" y="122123"/>
            <a:ext cx="2732923" cy="2660515"/>
          </a:xfrm>
          <a:prstGeom prst="rect">
            <a:avLst/>
          </a:prstGeom>
          <a:effectLst>
            <a:softEdge rad="127000"/>
          </a:effectLst>
        </p:spPr>
      </p:pic>
      <p:sp>
        <p:nvSpPr>
          <p:cNvPr id="30" name="Slide Number Placeholder 29">
            <a:extLst>
              <a:ext uri="{FF2B5EF4-FFF2-40B4-BE49-F238E27FC236}">
                <a16:creationId xmlns:a16="http://schemas.microsoft.com/office/drawing/2014/main" id="{AA070A12-2BB7-4870-A56B-0F79613EF540}"/>
              </a:ext>
            </a:extLst>
          </p:cNvPr>
          <p:cNvSpPr>
            <a:spLocks noGrp="1"/>
          </p:cNvSpPr>
          <p:nvPr>
            <p:ph type="sldNum" sz="quarter" idx="12"/>
          </p:nvPr>
        </p:nvSpPr>
        <p:spPr/>
        <p:txBody>
          <a:bodyPr/>
          <a:lstStyle/>
          <a:p>
            <a:fld id="{4461EEA2-34B4-44D6-87A9-644130E02E34}" type="slidenum">
              <a:rPr lang="en-CA" smtClean="0"/>
              <a:t>1</a:t>
            </a:fld>
            <a:endParaRPr lang="en-CA"/>
          </a:p>
        </p:txBody>
      </p:sp>
    </p:spTree>
    <p:extLst>
      <p:ext uri="{BB962C8B-B14F-4D97-AF65-F5344CB8AC3E}">
        <p14:creationId xmlns:p14="http://schemas.microsoft.com/office/powerpoint/2010/main" val="185658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5"/>
          <a:tile tx="0" ty="0" sx="100000" sy="100000" flip="none" algn="tl"/>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AC6DF20-BDF7-4273-95F9-47E50477C5B4}"/>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587893" y="626359"/>
            <a:ext cx="8335239" cy="746667"/>
          </a:xfrm>
          <a:prstGeom prst="rect">
            <a:avLst/>
          </a:prstGeom>
        </p:spPr>
      </p:pic>
      <p:pic>
        <p:nvPicPr>
          <p:cNvPr id="5" name="Picture 4">
            <a:extLst>
              <a:ext uri="{FF2B5EF4-FFF2-40B4-BE49-F238E27FC236}">
                <a16:creationId xmlns:a16="http://schemas.microsoft.com/office/drawing/2014/main" id="{E58EE379-BE03-4C06-A615-230F2420D4D4}"/>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1587893" y="2096941"/>
            <a:ext cx="6942476" cy="533333"/>
          </a:xfrm>
          <a:prstGeom prst="rect">
            <a:avLst/>
          </a:prstGeom>
        </p:spPr>
      </p:pic>
      <p:pic>
        <p:nvPicPr>
          <p:cNvPr id="7" name="Picture 6">
            <a:extLst>
              <a:ext uri="{FF2B5EF4-FFF2-40B4-BE49-F238E27FC236}">
                <a16:creationId xmlns:a16="http://schemas.microsoft.com/office/drawing/2014/main" id="{8163F0E0-B04F-43AA-8334-2A85515ACD02}"/>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1587893" y="3429000"/>
            <a:ext cx="8405333" cy="1846857"/>
          </a:xfrm>
          <a:prstGeom prst="rect">
            <a:avLst/>
          </a:prstGeom>
        </p:spPr>
      </p:pic>
      <p:sp>
        <p:nvSpPr>
          <p:cNvPr id="10" name="Slide Number Placeholder 9">
            <a:extLst>
              <a:ext uri="{FF2B5EF4-FFF2-40B4-BE49-F238E27FC236}">
                <a16:creationId xmlns:a16="http://schemas.microsoft.com/office/drawing/2014/main" id="{0810DA67-276F-4B58-97AE-A455442F5203}"/>
              </a:ext>
            </a:extLst>
          </p:cNvPr>
          <p:cNvSpPr>
            <a:spLocks noGrp="1"/>
          </p:cNvSpPr>
          <p:nvPr>
            <p:ph type="sldNum" sz="quarter" idx="12"/>
          </p:nvPr>
        </p:nvSpPr>
        <p:spPr/>
        <p:txBody>
          <a:bodyPr/>
          <a:lstStyle/>
          <a:p>
            <a:fld id="{4461EEA2-34B4-44D6-87A9-644130E02E34}" type="slidenum">
              <a:rPr lang="en-CA" smtClean="0"/>
              <a:t>19</a:t>
            </a:fld>
            <a:endParaRPr lang="en-CA"/>
          </a:p>
        </p:txBody>
      </p:sp>
    </p:spTree>
    <p:extLst>
      <p:ext uri="{BB962C8B-B14F-4D97-AF65-F5344CB8AC3E}">
        <p14:creationId xmlns:p14="http://schemas.microsoft.com/office/powerpoint/2010/main" val="304910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5"/>
          <a:tile tx="0" ty="0" sx="100000" sy="100000" flip="none" algn="tl"/>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2EBE59-57C3-4641-BC9E-0E2D2FD53195}"/>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276809" y="1041138"/>
            <a:ext cx="7875046" cy="228571"/>
          </a:xfrm>
          <a:prstGeom prst="rect">
            <a:avLst/>
          </a:prstGeom>
        </p:spPr>
      </p:pic>
      <p:pic>
        <p:nvPicPr>
          <p:cNvPr id="7" name="Picture 6">
            <a:extLst>
              <a:ext uri="{FF2B5EF4-FFF2-40B4-BE49-F238E27FC236}">
                <a16:creationId xmlns:a16="http://schemas.microsoft.com/office/drawing/2014/main" id="{CC3AB14F-D312-4E39-B3C8-4FED954D3594}"/>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946872" y="2092732"/>
            <a:ext cx="8725333" cy="847238"/>
          </a:xfrm>
          <a:prstGeom prst="rect">
            <a:avLst/>
          </a:prstGeom>
        </p:spPr>
      </p:pic>
      <p:pic>
        <p:nvPicPr>
          <p:cNvPr id="12" name="Picture 11">
            <a:extLst>
              <a:ext uri="{FF2B5EF4-FFF2-40B4-BE49-F238E27FC236}">
                <a16:creationId xmlns:a16="http://schemas.microsoft.com/office/drawing/2014/main" id="{B78CFC85-4F58-4CC2-AD79-F18C60DC77F9}"/>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971254" y="3762994"/>
            <a:ext cx="8700953" cy="557714"/>
          </a:xfrm>
          <a:prstGeom prst="rect">
            <a:avLst/>
          </a:prstGeom>
        </p:spPr>
      </p:pic>
      <p:sp>
        <p:nvSpPr>
          <p:cNvPr id="10" name="Slide Number Placeholder 9">
            <a:extLst>
              <a:ext uri="{FF2B5EF4-FFF2-40B4-BE49-F238E27FC236}">
                <a16:creationId xmlns:a16="http://schemas.microsoft.com/office/drawing/2014/main" id="{290FF3C9-3C74-411F-A5A2-D7CA1F50FE7A}"/>
              </a:ext>
            </a:extLst>
          </p:cNvPr>
          <p:cNvSpPr>
            <a:spLocks noGrp="1"/>
          </p:cNvSpPr>
          <p:nvPr>
            <p:ph type="sldNum" sz="quarter" idx="12"/>
          </p:nvPr>
        </p:nvSpPr>
        <p:spPr/>
        <p:txBody>
          <a:bodyPr/>
          <a:lstStyle/>
          <a:p>
            <a:fld id="{4461EEA2-34B4-44D6-87A9-644130E02E34}" type="slidenum">
              <a:rPr lang="en-CA" smtClean="0"/>
              <a:t>20</a:t>
            </a:fld>
            <a:endParaRPr lang="en-CA"/>
          </a:p>
        </p:txBody>
      </p:sp>
    </p:spTree>
    <p:extLst>
      <p:ext uri="{BB962C8B-B14F-4D97-AF65-F5344CB8AC3E}">
        <p14:creationId xmlns:p14="http://schemas.microsoft.com/office/powerpoint/2010/main" val="56160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9BA2FE2-E1AB-4FC5-8A35-6552936A18D1}"/>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437065" y="5699906"/>
            <a:ext cx="8722282" cy="1158095"/>
          </a:xfrm>
          <a:prstGeom prst="rect">
            <a:avLst/>
          </a:prstGeom>
        </p:spPr>
      </p:pic>
      <p:pic>
        <p:nvPicPr>
          <p:cNvPr id="11" name="Picture 10" descr="A picture containing text, receipt&#10;&#10;Description automatically generated">
            <a:extLst>
              <a:ext uri="{FF2B5EF4-FFF2-40B4-BE49-F238E27FC236}">
                <a16:creationId xmlns:a16="http://schemas.microsoft.com/office/drawing/2014/main" id="{D9A67DB5-231B-47BA-88FE-595F9B5B88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1268" y="141754"/>
            <a:ext cx="5087606" cy="5344645"/>
          </a:xfrm>
          <a:prstGeom prst="rect">
            <a:avLst/>
          </a:prstGeom>
        </p:spPr>
      </p:pic>
      <p:sp>
        <p:nvSpPr>
          <p:cNvPr id="16" name="Slide Number Placeholder 15">
            <a:extLst>
              <a:ext uri="{FF2B5EF4-FFF2-40B4-BE49-F238E27FC236}">
                <a16:creationId xmlns:a16="http://schemas.microsoft.com/office/drawing/2014/main" id="{35C83D39-E9E8-4FD1-AD11-43FB3F7B27C5}"/>
              </a:ext>
            </a:extLst>
          </p:cNvPr>
          <p:cNvSpPr>
            <a:spLocks noGrp="1"/>
          </p:cNvSpPr>
          <p:nvPr>
            <p:ph type="sldNum" sz="quarter" idx="12"/>
          </p:nvPr>
        </p:nvSpPr>
        <p:spPr/>
        <p:txBody>
          <a:bodyPr/>
          <a:lstStyle/>
          <a:p>
            <a:fld id="{4461EEA2-34B4-44D6-87A9-644130E02E34}" type="slidenum">
              <a:rPr lang="en-CA" smtClean="0"/>
              <a:t>21</a:t>
            </a:fld>
            <a:endParaRPr lang="en-CA"/>
          </a:p>
        </p:txBody>
      </p:sp>
      <p:sp>
        <p:nvSpPr>
          <p:cNvPr id="17" name="Rectangle: Rounded Corners 16">
            <a:extLst>
              <a:ext uri="{FF2B5EF4-FFF2-40B4-BE49-F238E27FC236}">
                <a16:creationId xmlns:a16="http://schemas.microsoft.com/office/drawing/2014/main" id="{2EA20501-1949-4ADC-A5C5-1C727CFFE72A}"/>
              </a:ext>
            </a:extLst>
          </p:cNvPr>
          <p:cNvSpPr/>
          <p:nvPr/>
        </p:nvSpPr>
        <p:spPr>
          <a:xfrm>
            <a:off x="5476973" y="716437"/>
            <a:ext cx="1489435" cy="22624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Rounded Corners 17">
            <a:extLst>
              <a:ext uri="{FF2B5EF4-FFF2-40B4-BE49-F238E27FC236}">
                <a16:creationId xmlns:a16="http://schemas.microsoft.com/office/drawing/2014/main" id="{FEDBB861-581A-4885-8423-0030D00FAFE9}"/>
              </a:ext>
            </a:extLst>
          </p:cNvPr>
          <p:cNvSpPr/>
          <p:nvPr/>
        </p:nvSpPr>
        <p:spPr>
          <a:xfrm>
            <a:off x="6966408" y="716437"/>
            <a:ext cx="1489435" cy="22624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Rounded Corners 18">
            <a:extLst>
              <a:ext uri="{FF2B5EF4-FFF2-40B4-BE49-F238E27FC236}">
                <a16:creationId xmlns:a16="http://schemas.microsoft.com/office/drawing/2014/main" id="{B5BD1C49-8C9C-4DA6-8605-4BC0B59CDE95}"/>
              </a:ext>
            </a:extLst>
          </p:cNvPr>
          <p:cNvSpPr/>
          <p:nvPr/>
        </p:nvSpPr>
        <p:spPr>
          <a:xfrm>
            <a:off x="5476973" y="1640264"/>
            <a:ext cx="1489435" cy="22624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Rounded Corners 19">
            <a:extLst>
              <a:ext uri="{FF2B5EF4-FFF2-40B4-BE49-F238E27FC236}">
                <a16:creationId xmlns:a16="http://schemas.microsoft.com/office/drawing/2014/main" id="{AE606BD1-97D1-47D5-81FA-F7BA769C8ABB}"/>
              </a:ext>
            </a:extLst>
          </p:cNvPr>
          <p:cNvSpPr/>
          <p:nvPr/>
        </p:nvSpPr>
        <p:spPr>
          <a:xfrm>
            <a:off x="6966408" y="1640264"/>
            <a:ext cx="1489435" cy="22624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Rounded Corners 20">
            <a:extLst>
              <a:ext uri="{FF2B5EF4-FFF2-40B4-BE49-F238E27FC236}">
                <a16:creationId xmlns:a16="http://schemas.microsoft.com/office/drawing/2014/main" id="{415B759D-EDDE-4048-B7B3-31DE2466D5AF}"/>
              </a:ext>
            </a:extLst>
          </p:cNvPr>
          <p:cNvSpPr/>
          <p:nvPr/>
        </p:nvSpPr>
        <p:spPr>
          <a:xfrm>
            <a:off x="5476973" y="3497344"/>
            <a:ext cx="1489435" cy="22624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Rounded Corners 21">
            <a:extLst>
              <a:ext uri="{FF2B5EF4-FFF2-40B4-BE49-F238E27FC236}">
                <a16:creationId xmlns:a16="http://schemas.microsoft.com/office/drawing/2014/main" id="{ADA3CF4C-6214-42C2-BA79-81B16F6BE409}"/>
              </a:ext>
            </a:extLst>
          </p:cNvPr>
          <p:cNvSpPr/>
          <p:nvPr/>
        </p:nvSpPr>
        <p:spPr>
          <a:xfrm>
            <a:off x="6966408" y="3497344"/>
            <a:ext cx="1489435" cy="22624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Rounded Corners 22">
            <a:extLst>
              <a:ext uri="{FF2B5EF4-FFF2-40B4-BE49-F238E27FC236}">
                <a16:creationId xmlns:a16="http://schemas.microsoft.com/office/drawing/2014/main" id="{561492D4-2983-4E5A-87C2-B6445325A71E}"/>
              </a:ext>
            </a:extLst>
          </p:cNvPr>
          <p:cNvSpPr/>
          <p:nvPr/>
        </p:nvSpPr>
        <p:spPr>
          <a:xfrm>
            <a:off x="5476973" y="4421171"/>
            <a:ext cx="1489435" cy="22624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Rounded Corners 23">
            <a:extLst>
              <a:ext uri="{FF2B5EF4-FFF2-40B4-BE49-F238E27FC236}">
                <a16:creationId xmlns:a16="http://schemas.microsoft.com/office/drawing/2014/main" id="{6864F34D-EFD4-47E3-9028-B45D587B401B}"/>
              </a:ext>
            </a:extLst>
          </p:cNvPr>
          <p:cNvSpPr/>
          <p:nvPr/>
        </p:nvSpPr>
        <p:spPr>
          <a:xfrm>
            <a:off x="6966408" y="4421171"/>
            <a:ext cx="1489435" cy="22624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488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 name="Picture 3" descr="A picture containing text, receipt&#10;&#10;Description automatically generated">
            <a:extLst>
              <a:ext uri="{FF2B5EF4-FFF2-40B4-BE49-F238E27FC236}">
                <a16:creationId xmlns:a16="http://schemas.microsoft.com/office/drawing/2014/main" id="{827D022D-A353-4FA6-B3B3-3B3CEA92CF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701" y="192398"/>
            <a:ext cx="5109906" cy="5303730"/>
          </a:xfrm>
          <a:prstGeom prst="rect">
            <a:avLst/>
          </a:prstGeom>
        </p:spPr>
      </p:pic>
      <p:pic>
        <p:nvPicPr>
          <p:cNvPr id="8" name="Picture 7">
            <a:extLst>
              <a:ext uri="{FF2B5EF4-FFF2-40B4-BE49-F238E27FC236}">
                <a16:creationId xmlns:a16="http://schemas.microsoft.com/office/drawing/2014/main" id="{4B29C120-3E71-4C01-A5B7-92443F2FFAEE}"/>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437064" y="5699905"/>
            <a:ext cx="8722286" cy="1158095"/>
          </a:xfrm>
          <a:prstGeom prst="rect">
            <a:avLst/>
          </a:prstGeom>
        </p:spPr>
      </p:pic>
      <p:sp>
        <p:nvSpPr>
          <p:cNvPr id="9" name="Slide Number Placeholder 8">
            <a:extLst>
              <a:ext uri="{FF2B5EF4-FFF2-40B4-BE49-F238E27FC236}">
                <a16:creationId xmlns:a16="http://schemas.microsoft.com/office/drawing/2014/main" id="{AB1852CC-A61C-4619-9633-01D41B298680}"/>
              </a:ext>
            </a:extLst>
          </p:cNvPr>
          <p:cNvSpPr>
            <a:spLocks noGrp="1"/>
          </p:cNvSpPr>
          <p:nvPr>
            <p:ph type="sldNum" sz="quarter" idx="12"/>
          </p:nvPr>
        </p:nvSpPr>
        <p:spPr/>
        <p:txBody>
          <a:bodyPr/>
          <a:lstStyle/>
          <a:p>
            <a:fld id="{4461EEA2-34B4-44D6-87A9-644130E02E34}" type="slidenum">
              <a:rPr lang="en-CA" smtClean="0"/>
              <a:t>22</a:t>
            </a:fld>
            <a:endParaRPr lang="en-CA"/>
          </a:p>
        </p:txBody>
      </p:sp>
      <p:sp>
        <p:nvSpPr>
          <p:cNvPr id="10" name="Rectangle: Rounded Corners 9">
            <a:extLst>
              <a:ext uri="{FF2B5EF4-FFF2-40B4-BE49-F238E27FC236}">
                <a16:creationId xmlns:a16="http://schemas.microsoft.com/office/drawing/2014/main" id="{A6FDEB93-D246-41CA-8132-C0E8A59FF08F}"/>
              </a:ext>
            </a:extLst>
          </p:cNvPr>
          <p:cNvSpPr/>
          <p:nvPr/>
        </p:nvSpPr>
        <p:spPr>
          <a:xfrm>
            <a:off x="5351282" y="744717"/>
            <a:ext cx="1489435" cy="22624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Rounded Corners 10">
            <a:extLst>
              <a:ext uri="{FF2B5EF4-FFF2-40B4-BE49-F238E27FC236}">
                <a16:creationId xmlns:a16="http://schemas.microsoft.com/office/drawing/2014/main" id="{0816266C-7B8C-4703-BA4A-01F371FC3868}"/>
              </a:ext>
            </a:extLst>
          </p:cNvPr>
          <p:cNvSpPr/>
          <p:nvPr/>
        </p:nvSpPr>
        <p:spPr>
          <a:xfrm>
            <a:off x="6840717" y="744717"/>
            <a:ext cx="1489435" cy="22624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Rounded Corners 11">
            <a:extLst>
              <a:ext uri="{FF2B5EF4-FFF2-40B4-BE49-F238E27FC236}">
                <a16:creationId xmlns:a16="http://schemas.microsoft.com/office/drawing/2014/main" id="{ED45680D-7E17-4EE7-90B6-2E4126B354B1}"/>
              </a:ext>
            </a:extLst>
          </p:cNvPr>
          <p:cNvSpPr/>
          <p:nvPr/>
        </p:nvSpPr>
        <p:spPr>
          <a:xfrm>
            <a:off x="5351282" y="1668544"/>
            <a:ext cx="1489435" cy="22624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Rounded Corners 12">
            <a:extLst>
              <a:ext uri="{FF2B5EF4-FFF2-40B4-BE49-F238E27FC236}">
                <a16:creationId xmlns:a16="http://schemas.microsoft.com/office/drawing/2014/main" id="{D54C0A68-5432-4726-BC5D-ED5F0B33E887}"/>
              </a:ext>
            </a:extLst>
          </p:cNvPr>
          <p:cNvSpPr/>
          <p:nvPr/>
        </p:nvSpPr>
        <p:spPr>
          <a:xfrm>
            <a:off x="6840717" y="1668544"/>
            <a:ext cx="1489435" cy="22624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Rounded Corners 13">
            <a:extLst>
              <a:ext uri="{FF2B5EF4-FFF2-40B4-BE49-F238E27FC236}">
                <a16:creationId xmlns:a16="http://schemas.microsoft.com/office/drawing/2014/main" id="{ED2A167F-238C-4049-9564-518A1574E20C}"/>
              </a:ext>
            </a:extLst>
          </p:cNvPr>
          <p:cNvSpPr/>
          <p:nvPr/>
        </p:nvSpPr>
        <p:spPr>
          <a:xfrm>
            <a:off x="5351282" y="3525624"/>
            <a:ext cx="1489435" cy="22624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Rounded Corners 14">
            <a:extLst>
              <a:ext uri="{FF2B5EF4-FFF2-40B4-BE49-F238E27FC236}">
                <a16:creationId xmlns:a16="http://schemas.microsoft.com/office/drawing/2014/main" id="{1129FFC2-150E-472D-92E2-60F5CADD4AAC}"/>
              </a:ext>
            </a:extLst>
          </p:cNvPr>
          <p:cNvSpPr/>
          <p:nvPr/>
        </p:nvSpPr>
        <p:spPr>
          <a:xfrm>
            <a:off x="6840717" y="3525624"/>
            <a:ext cx="1489435" cy="22624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Rounded Corners 15">
            <a:extLst>
              <a:ext uri="{FF2B5EF4-FFF2-40B4-BE49-F238E27FC236}">
                <a16:creationId xmlns:a16="http://schemas.microsoft.com/office/drawing/2014/main" id="{3D070DB0-5168-42D4-ACD3-F5A495FF53C5}"/>
              </a:ext>
            </a:extLst>
          </p:cNvPr>
          <p:cNvSpPr/>
          <p:nvPr/>
        </p:nvSpPr>
        <p:spPr>
          <a:xfrm>
            <a:off x="5351282" y="4449451"/>
            <a:ext cx="1489435" cy="22624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Rounded Corners 16">
            <a:extLst>
              <a:ext uri="{FF2B5EF4-FFF2-40B4-BE49-F238E27FC236}">
                <a16:creationId xmlns:a16="http://schemas.microsoft.com/office/drawing/2014/main" id="{8B926B76-6D99-4BEE-B4E3-9EAE234E9ED6}"/>
              </a:ext>
            </a:extLst>
          </p:cNvPr>
          <p:cNvSpPr/>
          <p:nvPr/>
        </p:nvSpPr>
        <p:spPr>
          <a:xfrm>
            <a:off x="6840717" y="4449451"/>
            <a:ext cx="1489435" cy="22624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3862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 name="Picture 2" descr="A picture containing text, receipt&#10;&#10;Description automatically generated">
            <a:extLst>
              <a:ext uri="{FF2B5EF4-FFF2-40B4-BE49-F238E27FC236}">
                <a16:creationId xmlns:a16="http://schemas.microsoft.com/office/drawing/2014/main" id="{BBF32C63-EE2D-4AB4-A381-B51DB110AA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8487" y="107653"/>
            <a:ext cx="5135065" cy="5359893"/>
          </a:xfrm>
          <a:prstGeom prst="rect">
            <a:avLst/>
          </a:prstGeom>
        </p:spPr>
      </p:pic>
      <p:pic>
        <p:nvPicPr>
          <p:cNvPr id="5" name="Picture 4">
            <a:extLst>
              <a:ext uri="{FF2B5EF4-FFF2-40B4-BE49-F238E27FC236}">
                <a16:creationId xmlns:a16="http://schemas.microsoft.com/office/drawing/2014/main" id="{124EE402-3626-467C-83EC-4F98B5BC0D23}"/>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625600" y="5592252"/>
            <a:ext cx="8722286" cy="1158095"/>
          </a:xfrm>
          <a:prstGeom prst="rect">
            <a:avLst/>
          </a:prstGeom>
        </p:spPr>
      </p:pic>
      <p:sp>
        <p:nvSpPr>
          <p:cNvPr id="6" name="Slide Number Placeholder 5">
            <a:extLst>
              <a:ext uri="{FF2B5EF4-FFF2-40B4-BE49-F238E27FC236}">
                <a16:creationId xmlns:a16="http://schemas.microsoft.com/office/drawing/2014/main" id="{DC38D21F-F0C3-492E-B16F-920487057AF4}"/>
              </a:ext>
            </a:extLst>
          </p:cNvPr>
          <p:cNvSpPr>
            <a:spLocks noGrp="1"/>
          </p:cNvSpPr>
          <p:nvPr>
            <p:ph type="sldNum" sz="quarter" idx="12"/>
          </p:nvPr>
        </p:nvSpPr>
        <p:spPr/>
        <p:txBody>
          <a:bodyPr/>
          <a:lstStyle/>
          <a:p>
            <a:fld id="{4461EEA2-34B4-44D6-87A9-644130E02E34}" type="slidenum">
              <a:rPr lang="en-CA" smtClean="0"/>
              <a:t>23</a:t>
            </a:fld>
            <a:endParaRPr lang="en-CA"/>
          </a:p>
        </p:txBody>
      </p:sp>
      <p:sp>
        <p:nvSpPr>
          <p:cNvPr id="10" name="Rectangle: Rounded Corners 9">
            <a:extLst>
              <a:ext uri="{FF2B5EF4-FFF2-40B4-BE49-F238E27FC236}">
                <a16:creationId xmlns:a16="http://schemas.microsoft.com/office/drawing/2014/main" id="{CC336187-6F59-445F-BDA4-2705056FE953}"/>
              </a:ext>
            </a:extLst>
          </p:cNvPr>
          <p:cNvSpPr/>
          <p:nvPr/>
        </p:nvSpPr>
        <p:spPr>
          <a:xfrm>
            <a:off x="5241303" y="659877"/>
            <a:ext cx="1489435" cy="22624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Rounded Corners 10">
            <a:extLst>
              <a:ext uri="{FF2B5EF4-FFF2-40B4-BE49-F238E27FC236}">
                <a16:creationId xmlns:a16="http://schemas.microsoft.com/office/drawing/2014/main" id="{CE5823AB-4362-45AF-A320-30888880336A}"/>
              </a:ext>
            </a:extLst>
          </p:cNvPr>
          <p:cNvSpPr/>
          <p:nvPr/>
        </p:nvSpPr>
        <p:spPr>
          <a:xfrm>
            <a:off x="6796725" y="659877"/>
            <a:ext cx="1489435" cy="22624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Rounded Corners 12">
            <a:extLst>
              <a:ext uri="{FF2B5EF4-FFF2-40B4-BE49-F238E27FC236}">
                <a16:creationId xmlns:a16="http://schemas.microsoft.com/office/drawing/2014/main" id="{F5A7817D-C75C-4C7D-BFBD-7AEBE789D16E}"/>
              </a:ext>
            </a:extLst>
          </p:cNvPr>
          <p:cNvSpPr/>
          <p:nvPr/>
        </p:nvSpPr>
        <p:spPr>
          <a:xfrm>
            <a:off x="5241303" y="1583704"/>
            <a:ext cx="1489435" cy="22624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Rounded Corners 13">
            <a:extLst>
              <a:ext uri="{FF2B5EF4-FFF2-40B4-BE49-F238E27FC236}">
                <a16:creationId xmlns:a16="http://schemas.microsoft.com/office/drawing/2014/main" id="{0CAC1678-516F-474B-8759-50CC57AE20C0}"/>
              </a:ext>
            </a:extLst>
          </p:cNvPr>
          <p:cNvSpPr/>
          <p:nvPr/>
        </p:nvSpPr>
        <p:spPr>
          <a:xfrm>
            <a:off x="6796724" y="1583704"/>
            <a:ext cx="1489435" cy="22624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Rounded Corners 14">
            <a:extLst>
              <a:ext uri="{FF2B5EF4-FFF2-40B4-BE49-F238E27FC236}">
                <a16:creationId xmlns:a16="http://schemas.microsoft.com/office/drawing/2014/main" id="{A8CC381B-056C-4213-8D86-6DFB1BAC3EA9}"/>
              </a:ext>
            </a:extLst>
          </p:cNvPr>
          <p:cNvSpPr/>
          <p:nvPr/>
        </p:nvSpPr>
        <p:spPr>
          <a:xfrm>
            <a:off x="5241303" y="3497345"/>
            <a:ext cx="1489435" cy="22624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Rounded Corners 16">
            <a:extLst>
              <a:ext uri="{FF2B5EF4-FFF2-40B4-BE49-F238E27FC236}">
                <a16:creationId xmlns:a16="http://schemas.microsoft.com/office/drawing/2014/main" id="{BE666415-9DD5-4A59-B6C3-350ABC20ECC5}"/>
              </a:ext>
            </a:extLst>
          </p:cNvPr>
          <p:cNvSpPr/>
          <p:nvPr/>
        </p:nvSpPr>
        <p:spPr>
          <a:xfrm>
            <a:off x="6796724" y="3497345"/>
            <a:ext cx="1489435" cy="22624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Rounded Corners 17">
            <a:extLst>
              <a:ext uri="{FF2B5EF4-FFF2-40B4-BE49-F238E27FC236}">
                <a16:creationId xmlns:a16="http://schemas.microsoft.com/office/drawing/2014/main" id="{E00749B4-60F1-4FEF-8049-9E990E595224}"/>
              </a:ext>
            </a:extLst>
          </p:cNvPr>
          <p:cNvSpPr/>
          <p:nvPr/>
        </p:nvSpPr>
        <p:spPr>
          <a:xfrm>
            <a:off x="5241303" y="4421172"/>
            <a:ext cx="1489435" cy="22624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Rounded Corners 18">
            <a:extLst>
              <a:ext uri="{FF2B5EF4-FFF2-40B4-BE49-F238E27FC236}">
                <a16:creationId xmlns:a16="http://schemas.microsoft.com/office/drawing/2014/main" id="{7C7BEBC8-5DBD-42C9-B961-FDF77D499D26}"/>
              </a:ext>
            </a:extLst>
          </p:cNvPr>
          <p:cNvSpPr/>
          <p:nvPr/>
        </p:nvSpPr>
        <p:spPr>
          <a:xfrm>
            <a:off x="6796724" y="4421172"/>
            <a:ext cx="1489435" cy="22624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0993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5"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 name="Picture 2" descr="A picture containing text, receipt&#10;&#10;Description automatically generated">
            <a:extLst>
              <a:ext uri="{FF2B5EF4-FFF2-40B4-BE49-F238E27FC236}">
                <a16:creationId xmlns:a16="http://schemas.microsoft.com/office/drawing/2014/main" id="{F3D64405-549C-41C8-B9EE-F48B6AFC1B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0146" y="89201"/>
            <a:ext cx="5171019" cy="5425480"/>
          </a:xfrm>
          <a:prstGeom prst="rect">
            <a:avLst/>
          </a:prstGeom>
        </p:spPr>
      </p:pic>
      <p:pic>
        <p:nvPicPr>
          <p:cNvPr id="5" name="Picture 4">
            <a:extLst>
              <a:ext uri="{FF2B5EF4-FFF2-40B4-BE49-F238E27FC236}">
                <a16:creationId xmlns:a16="http://schemas.microsoft.com/office/drawing/2014/main" id="{DF1C71BD-949F-434D-B9C3-D4F9AA313FCD}"/>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578466" y="5610704"/>
            <a:ext cx="8725333" cy="1158095"/>
          </a:xfrm>
          <a:prstGeom prst="rect">
            <a:avLst/>
          </a:prstGeom>
        </p:spPr>
      </p:pic>
      <p:sp>
        <p:nvSpPr>
          <p:cNvPr id="6" name="Slide Number Placeholder 5">
            <a:extLst>
              <a:ext uri="{FF2B5EF4-FFF2-40B4-BE49-F238E27FC236}">
                <a16:creationId xmlns:a16="http://schemas.microsoft.com/office/drawing/2014/main" id="{71F519B7-05FF-47BC-B34C-96559331E512}"/>
              </a:ext>
            </a:extLst>
          </p:cNvPr>
          <p:cNvSpPr>
            <a:spLocks noGrp="1"/>
          </p:cNvSpPr>
          <p:nvPr>
            <p:ph type="sldNum" sz="quarter" idx="12"/>
          </p:nvPr>
        </p:nvSpPr>
        <p:spPr/>
        <p:txBody>
          <a:bodyPr/>
          <a:lstStyle/>
          <a:p>
            <a:fld id="{4461EEA2-34B4-44D6-87A9-644130E02E34}" type="slidenum">
              <a:rPr lang="en-CA" smtClean="0"/>
              <a:t>24</a:t>
            </a:fld>
            <a:endParaRPr lang="en-CA"/>
          </a:p>
        </p:txBody>
      </p:sp>
      <p:sp>
        <p:nvSpPr>
          <p:cNvPr id="10" name="Rectangle: Rounded Corners 9">
            <a:extLst>
              <a:ext uri="{FF2B5EF4-FFF2-40B4-BE49-F238E27FC236}">
                <a16:creationId xmlns:a16="http://schemas.microsoft.com/office/drawing/2014/main" id="{BA45A8D8-56FD-4615-9B4E-8486CA5EA5CF}"/>
              </a:ext>
            </a:extLst>
          </p:cNvPr>
          <p:cNvSpPr/>
          <p:nvPr/>
        </p:nvSpPr>
        <p:spPr>
          <a:xfrm>
            <a:off x="5552388" y="669303"/>
            <a:ext cx="1489435" cy="22624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Rounded Corners 10">
            <a:extLst>
              <a:ext uri="{FF2B5EF4-FFF2-40B4-BE49-F238E27FC236}">
                <a16:creationId xmlns:a16="http://schemas.microsoft.com/office/drawing/2014/main" id="{15F79431-B330-4310-94A1-F64E7393138D}"/>
              </a:ext>
            </a:extLst>
          </p:cNvPr>
          <p:cNvSpPr/>
          <p:nvPr/>
        </p:nvSpPr>
        <p:spPr>
          <a:xfrm>
            <a:off x="7121165" y="664590"/>
            <a:ext cx="1489435" cy="22624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Rounded Corners 11">
            <a:extLst>
              <a:ext uri="{FF2B5EF4-FFF2-40B4-BE49-F238E27FC236}">
                <a16:creationId xmlns:a16="http://schemas.microsoft.com/office/drawing/2014/main" id="{C16CB46C-7A27-478D-84FE-A8C70F4B28F8}"/>
              </a:ext>
            </a:extLst>
          </p:cNvPr>
          <p:cNvSpPr/>
          <p:nvPr/>
        </p:nvSpPr>
        <p:spPr>
          <a:xfrm>
            <a:off x="5552388" y="1593130"/>
            <a:ext cx="1489435" cy="22624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Rounded Corners 12">
            <a:extLst>
              <a:ext uri="{FF2B5EF4-FFF2-40B4-BE49-F238E27FC236}">
                <a16:creationId xmlns:a16="http://schemas.microsoft.com/office/drawing/2014/main" id="{5EF5C70E-FD13-4020-8046-0EFCB96592E9}"/>
              </a:ext>
            </a:extLst>
          </p:cNvPr>
          <p:cNvSpPr/>
          <p:nvPr/>
        </p:nvSpPr>
        <p:spPr>
          <a:xfrm>
            <a:off x="7121164" y="1593130"/>
            <a:ext cx="1489435" cy="22624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Rounded Corners 13">
            <a:extLst>
              <a:ext uri="{FF2B5EF4-FFF2-40B4-BE49-F238E27FC236}">
                <a16:creationId xmlns:a16="http://schemas.microsoft.com/office/drawing/2014/main" id="{264C1946-0DB0-46A5-932B-D1DB040E45D7}"/>
              </a:ext>
            </a:extLst>
          </p:cNvPr>
          <p:cNvSpPr/>
          <p:nvPr/>
        </p:nvSpPr>
        <p:spPr>
          <a:xfrm>
            <a:off x="5631729" y="4185502"/>
            <a:ext cx="1489435" cy="29916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Rounded Corners 14">
            <a:extLst>
              <a:ext uri="{FF2B5EF4-FFF2-40B4-BE49-F238E27FC236}">
                <a16:creationId xmlns:a16="http://schemas.microsoft.com/office/drawing/2014/main" id="{E3BE9B3A-E069-4BE1-A438-390CF22B5FED}"/>
              </a:ext>
            </a:extLst>
          </p:cNvPr>
          <p:cNvSpPr/>
          <p:nvPr/>
        </p:nvSpPr>
        <p:spPr>
          <a:xfrm>
            <a:off x="7181956" y="4185502"/>
            <a:ext cx="1489435" cy="29916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Rounded Corners 15">
            <a:extLst>
              <a:ext uri="{FF2B5EF4-FFF2-40B4-BE49-F238E27FC236}">
                <a16:creationId xmlns:a16="http://schemas.microsoft.com/office/drawing/2014/main" id="{5B8EFF58-07E6-49E2-B50C-A9D5C476CFDB}"/>
              </a:ext>
            </a:extLst>
          </p:cNvPr>
          <p:cNvSpPr/>
          <p:nvPr/>
        </p:nvSpPr>
        <p:spPr>
          <a:xfrm>
            <a:off x="5631729" y="5109329"/>
            <a:ext cx="1489435" cy="29916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Rounded Corners 17">
            <a:extLst>
              <a:ext uri="{FF2B5EF4-FFF2-40B4-BE49-F238E27FC236}">
                <a16:creationId xmlns:a16="http://schemas.microsoft.com/office/drawing/2014/main" id="{6FF8D0E1-522A-41BA-8E20-2E34CCEA1735}"/>
              </a:ext>
            </a:extLst>
          </p:cNvPr>
          <p:cNvSpPr/>
          <p:nvPr/>
        </p:nvSpPr>
        <p:spPr>
          <a:xfrm>
            <a:off x="7181955" y="5109329"/>
            <a:ext cx="1489435" cy="29916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4026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5"/>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4C1919-378E-4832-AB17-BE4DC39CF851}"/>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592731" y="823787"/>
            <a:ext cx="8710096" cy="551619"/>
          </a:xfrm>
          <a:prstGeom prst="rect">
            <a:avLst/>
          </a:prstGeom>
        </p:spPr>
      </p:pic>
      <p:pic>
        <p:nvPicPr>
          <p:cNvPr id="9" name="Picture 8">
            <a:extLst>
              <a:ext uri="{FF2B5EF4-FFF2-40B4-BE49-F238E27FC236}">
                <a16:creationId xmlns:a16="http://schemas.microsoft.com/office/drawing/2014/main" id="{80D08038-4259-4D55-8A45-03F5DEAD3DE2}"/>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1592731" y="2243476"/>
            <a:ext cx="8716191" cy="2069334"/>
          </a:xfrm>
          <a:prstGeom prst="rect">
            <a:avLst/>
          </a:prstGeom>
        </p:spPr>
      </p:pic>
      <p:pic>
        <p:nvPicPr>
          <p:cNvPr id="11" name="Picture 10">
            <a:extLst>
              <a:ext uri="{FF2B5EF4-FFF2-40B4-BE49-F238E27FC236}">
                <a16:creationId xmlns:a16="http://schemas.microsoft.com/office/drawing/2014/main" id="{189CE881-8622-4944-A4F4-5A107D36D2BB}"/>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1913243" y="5063547"/>
            <a:ext cx="6966857" cy="234667"/>
          </a:xfrm>
          <a:prstGeom prst="rect">
            <a:avLst/>
          </a:prstGeom>
        </p:spPr>
      </p:pic>
      <p:sp>
        <p:nvSpPr>
          <p:cNvPr id="12" name="Slide Number Placeholder 11">
            <a:extLst>
              <a:ext uri="{FF2B5EF4-FFF2-40B4-BE49-F238E27FC236}">
                <a16:creationId xmlns:a16="http://schemas.microsoft.com/office/drawing/2014/main" id="{CF38D278-CB86-4666-BD8D-DB28E6FC81EE}"/>
              </a:ext>
            </a:extLst>
          </p:cNvPr>
          <p:cNvSpPr>
            <a:spLocks noGrp="1"/>
          </p:cNvSpPr>
          <p:nvPr>
            <p:ph type="sldNum" sz="quarter" idx="12"/>
          </p:nvPr>
        </p:nvSpPr>
        <p:spPr/>
        <p:txBody>
          <a:bodyPr/>
          <a:lstStyle/>
          <a:p>
            <a:fld id="{4461EEA2-34B4-44D6-87A9-644130E02E34}" type="slidenum">
              <a:rPr lang="en-CA" smtClean="0"/>
              <a:t>25</a:t>
            </a:fld>
            <a:endParaRPr lang="en-CA"/>
          </a:p>
        </p:txBody>
      </p:sp>
    </p:spTree>
    <p:extLst>
      <p:ext uri="{BB962C8B-B14F-4D97-AF65-F5344CB8AC3E}">
        <p14:creationId xmlns:p14="http://schemas.microsoft.com/office/powerpoint/2010/main" val="125912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7"/>
          <a:tile tx="0" ty="0" sx="100000" sy="100000" flip="none" algn="tl"/>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065705F-F332-49EE-86F8-0A127BC847E4}"/>
              </a:ext>
            </a:extLst>
          </p:cNvPr>
          <p:cNvSpPr txBox="1">
            <a:spLocks/>
          </p:cNvSpPr>
          <p:nvPr/>
        </p:nvSpPr>
        <p:spPr>
          <a:xfrm>
            <a:off x="1421559" y="0"/>
            <a:ext cx="9144000" cy="7745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CA" sz="48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DF7CB1F-76BB-4B2E-A7DC-140A70CE74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96260" y="81346"/>
            <a:ext cx="6374625" cy="5671911"/>
          </a:xfrm>
          <a:prstGeom prst="rect">
            <a:avLst/>
          </a:prstGeom>
        </p:spPr>
      </p:pic>
      <p:pic>
        <p:nvPicPr>
          <p:cNvPr id="19" name="Picture 18">
            <a:extLst>
              <a:ext uri="{FF2B5EF4-FFF2-40B4-BE49-F238E27FC236}">
                <a16:creationId xmlns:a16="http://schemas.microsoft.com/office/drawing/2014/main" id="{D3832DB0-9374-46B7-B6EB-7E5C0F9F5237}"/>
              </a:ext>
            </a:extLst>
          </p:cNvPr>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1346145" y="6122095"/>
            <a:ext cx="8719236" cy="545524"/>
          </a:xfrm>
          <a:prstGeom prst="rect">
            <a:avLst/>
          </a:prstGeom>
        </p:spPr>
      </p:pic>
      <p:pic>
        <p:nvPicPr>
          <p:cNvPr id="11" name="Picture 10">
            <a:extLst>
              <a:ext uri="{FF2B5EF4-FFF2-40B4-BE49-F238E27FC236}">
                <a16:creationId xmlns:a16="http://schemas.microsoft.com/office/drawing/2014/main" id="{070A920A-4EC7-4772-BB28-8E219511F15F}"/>
              </a:ext>
            </a:extLst>
          </p:cNvPr>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3486029" y="367010"/>
            <a:ext cx="1993143" cy="240762"/>
          </a:xfrm>
          <a:prstGeom prst="rect">
            <a:avLst/>
          </a:prstGeom>
        </p:spPr>
      </p:pic>
      <p:pic>
        <p:nvPicPr>
          <p:cNvPr id="13" name="Picture 12">
            <a:extLst>
              <a:ext uri="{FF2B5EF4-FFF2-40B4-BE49-F238E27FC236}">
                <a16:creationId xmlns:a16="http://schemas.microsoft.com/office/drawing/2014/main" id="{505A5D10-F6F2-42B5-8D7E-AA363E531D09}"/>
              </a:ext>
            </a:extLst>
          </p:cNvPr>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6804264" y="346700"/>
            <a:ext cx="1993143" cy="240762"/>
          </a:xfrm>
          <a:prstGeom prst="rect">
            <a:avLst/>
          </a:prstGeom>
        </p:spPr>
      </p:pic>
      <p:pic>
        <p:nvPicPr>
          <p:cNvPr id="15" name="Picture 14">
            <a:extLst>
              <a:ext uri="{FF2B5EF4-FFF2-40B4-BE49-F238E27FC236}">
                <a16:creationId xmlns:a16="http://schemas.microsoft.com/office/drawing/2014/main" id="{9AE32A2A-C8B3-4FF9-BCDC-58053252A85D}"/>
              </a:ext>
            </a:extLst>
          </p:cNvPr>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3410615" y="3132152"/>
            <a:ext cx="1993143" cy="246857"/>
          </a:xfrm>
          <a:prstGeom prst="rect">
            <a:avLst/>
          </a:prstGeom>
        </p:spPr>
      </p:pic>
      <p:pic>
        <p:nvPicPr>
          <p:cNvPr id="17" name="Picture 16">
            <a:extLst>
              <a:ext uri="{FF2B5EF4-FFF2-40B4-BE49-F238E27FC236}">
                <a16:creationId xmlns:a16="http://schemas.microsoft.com/office/drawing/2014/main" id="{FB341E42-D1AC-41E9-B829-AC61A814374C}"/>
              </a:ext>
            </a:extLst>
          </p:cNvPr>
          <p:cNvPicPr>
            <a:picLocks noChangeAspect="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6878459" y="3132152"/>
            <a:ext cx="1993143" cy="246857"/>
          </a:xfrm>
          <a:prstGeom prst="rect">
            <a:avLst/>
          </a:prstGeom>
        </p:spPr>
      </p:pic>
      <p:sp>
        <p:nvSpPr>
          <p:cNvPr id="20" name="Slide Number Placeholder 19">
            <a:extLst>
              <a:ext uri="{FF2B5EF4-FFF2-40B4-BE49-F238E27FC236}">
                <a16:creationId xmlns:a16="http://schemas.microsoft.com/office/drawing/2014/main" id="{50108D79-E1D6-44CA-AECC-2712EAFD117F}"/>
              </a:ext>
            </a:extLst>
          </p:cNvPr>
          <p:cNvSpPr>
            <a:spLocks noGrp="1"/>
          </p:cNvSpPr>
          <p:nvPr>
            <p:ph type="sldNum" sz="quarter" idx="12"/>
          </p:nvPr>
        </p:nvSpPr>
        <p:spPr/>
        <p:txBody>
          <a:bodyPr/>
          <a:lstStyle/>
          <a:p>
            <a:fld id="{4461EEA2-34B4-44D6-87A9-644130E02E34}" type="slidenum">
              <a:rPr lang="en-CA" smtClean="0"/>
              <a:t>26</a:t>
            </a:fld>
            <a:endParaRPr lang="en-CA"/>
          </a:p>
        </p:txBody>
      </p:sp>
    </p:spTree>
    <p:extLst>
      <p:ext uri="{BB962C8B-B14F-4D97-AF65-F5344CB8AC3E}">
        <p14:creationId xmlns:p14="http://schemas.microsoft.com/office/powerpoint/2010/main" val="133370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0987A58-699E-4F45-A447-B3A17F5540B8}"/>
              </a:ext>
            </a:extLst>
          </p:cNvPr>
          <p:cNvSpPr>
            <a:spLocks noGrp="1"/>
          </p:cNvSpPr>
          <p:nvPr>
            <p:ph type="sldNum" sz="quarter" idx="12"/>
          </p:nvPr>
        </p:nvSpPr>
        <p:spPr/>
        <p:txBody>
          <a:bodyPr/>
          <a:lstStyle/>
          <a:p>
            <a:fld id="{4461EEA2-34B4-44D6-87A9-644130E02E34}" type="slidenum">
              <a:rPr lang="en-CA" smtClean="0"/>
              <a:t>27</a:t>
            </a:fld>
            <a:endParaRPr lang="en-CA"/>
          </a:p>
        </p:txBody>
      </p:sp>
      <p:sp>
        <p:nvSpPr>
          <p:cNvPr id="4" name="Title 1">
            <a:extLst>
              <a:ext uri="{FF2B5EF4-FFF2-40B4-BE49-F238E27FC236}">
                <a16:creationId xmlns:a16="http://schemas.microsoft.com/office/drawing/2014/main" id="{E7E5CAA2-7674-4F73-9C42-53BECC5D0C22}"/>
              </a:ext>
            </a:extLst>
          </p:cNvPr>
          <p:cNvSpPr txBox="1">
            <a:spLocks/>
          </p:cNvSpPr>
          <p:nvPr/>
        </p:nvSpPr>
        <p:spPr>
          <a:xfrm>
            <a:off x="1346144" y="2422688"/>
            <a:ext cx="9144000" cy="7745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4800" b="1" dirty="0">
                <a:solidFill>
                  <a:schemeClr val="accent1">
                    <a:lumMod val="75000"/>
                  </a:schemeClr>
                </a:solidFill>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827536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5DA5D6-A140-460A-A02A-F06349A015D4}"/>
              </a:ext>
            </a:extLst>
          </p:cNvPr>
          <p:cNvSpPr txBox="1"/>
          <p:nvPr/>
        </p:nvSpPr>
        <p:spPr>
          <a:xfrm>
            <a:off x="725864" y="612742"/>
            <a:ext cx="10199802" cy="400110"/>
          </a:xfrm>
          <a:prstGeom prst="rect">
            <a:avLst/>
          </a:prstGeom>
          <a:noFill/>
        </p:spPr>
        <p:txBody>
          <a:bodyPr wrap="square" rtlCol="0">
            <a:spAutoFit/>
          </a:bodyPr>
          <a:lstStyle/>
          <a:p>
            <a:r>
              <a:rPr lang="en-CA" sz="2000" dirty="0"/>
              <a:t>The model has been extended and modified in a variety of ways …</a:t>
            </a:r>
          </a:p>
        </p:txBody>
      </p:sp>
      <p:sp>
        <p:nvSpPr>
          <p:cNvPr id="5" name="TextBox 4">
            <a:extLst>
              <a:ext uri="{FF2B5EF4-FFF2-40B4-BE49-F238E27FC236}">
                <a16:creationId xmlns:a16="http://schemas.microsoft.com/office/drawing/2014/main" id="{F2641E61-D940-4DB6-A49F-A6A41B748B73}"/>
              </a:ext>
            </a:extLst>
          </p:cNvPr>
          <p:cNvSpPr txBox="1"/>
          <p:nvPr/>
        </p:nvSpPr>
        <p:spPr>
          <a:xfrm>
            <a:off x="725863" y="1327078"/>
            <a:ext cx="8917757" cy="400110"/>
          </a:xfrm>
          <a:prstGeom prst="rect">
            <a:avLst/>
          </a:prstGeom>
          <a:noFill/>
        </p:spPr>
        <p:txBody>
          <a:bodyPr wrap="square" rtlCol="0">
            <a:spAutoFit/>
          </a:bodyPr>
          <a:lstStyle/>
          <a:p>
            <a:r>
              <a:rPr lang="en-CA" sz="2000" dirty="0"/>
              <a:t>Asymmetric risk: Use risk measures such as Value-at-Risk (</a:t>
            </a:r>
            <a:r>
              <a:rPr lang="en-CA" sz="2000" dirty="0" err="1"/>
              <a:t>VaR</a:t>
            </a:r>
            <a:r>
              <a:rPr lang="en-CA" sz="2000" dirty="0"/>
              <a:t>), instead of Variance </a:t>
            </a:r>
          </a:p>
        </p:txBody>
      </p:sp>
      <p:pic>
        <p:nvPicPr>
          <p:cNvPr id="4" name="Picture 3" descr="A picture containing diagram&#10;&#10;Description automatically generated">
            <a:extLst>
              <a:ext uri="{FF2B5EF4-FFF2-40B4-BE49-F238E27FC236}">
                <a16:creationId xmlns:a16="http://schemas.microsoft.com/office/drawing/2014/main" id="{BB1DAA91-4EA4-4A62-9B89-64FE14D6F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0098" y="2041414"/>
            <a:ext cx="6271803" cy="2011854"/>
          </a:xfrm>
          <a:prstGeom prst="rect">
            <a:avLst/>
          </a:prstGeom>
        </p:spPr>
      </p:pic>
      <p:sp>
        <p:nvSpPr>
          <p:cNvPr id="7" name="TextBox 6">
            <a:extLst>
              <a:ext uri="{FF2B5EF4-FFF2-40B4-BE49-F238E27FC236}">
                <a16:creationId xmlns:a16="http://schemas.microsoft.com/office/drawing/2014/main" id="{232929DF-2006-449F-8E13-C501745A6147}"/>
              </a:ext>
            </a:extLst>
          </p:cNvPr>
          <p:cNvSpPr txBox="1"/>
          <p:nvPr/>
        </p:nvSpPr>
        <p:spPr>
          <a:xfrm>
            <a:off x="4493443" y="4053010"/>
            <a:ext cx="1602556" cy="369332"/>
          </a:xfrm>
          <a:prstGeom prst="rect">
            <a:avLst/>
          </a:prstGeom>
          <a:noFill/>
        </p:spPr>
        <p:txBody>
          <a:bodyPr wrap="square" rtlCol="0">
            <a:spAutoFit/>
          </a:bodyPr>
          <a:lstStyle/>
          <a:p>
            <a:r>
              <a:rPr lang="en-CA" b="1" dirty="0"/>
              <a:t>Portfolio Loss</a:t>
            </a:r>
          </a:p>
        </p:txBody>
      </p:sp>
      <p:sp>
        <p:nvSpPr>
          <p:cNvPr id="9" name="Arrow: Down 8">
            <a:extLst>
              <a:ext uri="{FF2B5EF4-FFF2-40B4-BE49-F238E27FC236}">
                <a16:creationId xmlns:a16="http://schemas.microsoft.com/office/drawing/2014/main" id="{8E6D013F-FD3C-46B0-8C91-F6BCB03E97E4}"/>
              </a:ext>
            </a:extLst>
          </p:cNvPr>
          <p:cNvSpPr/>
          <p:nvPr/>
        </p:nvSpPr>
        <p:spPr>
          <a:xfrm rot="2103462">
            <a:off x="7709380" y="2549157"/>
            <a:ext cx="329070" cy="12266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69E5B6CC-E5E6-4D97-BE6D-D09C3D76A364}"/>
              </a:ext>
            </a:extLst>
          </p:cNvPr>
          <p:cNvSpPr txBox="1"/>
          <p:nvPr/>
        </p:nvSpPr>
        <p:spPr>
          <a:xfrm>
            <a:off x="8100684" y="2271688"/>
            <a:ext cx="1225484" cy="369332"/>
          </a:xfrm>
          <a:prstGeom prst="rect">
            <a:avLst/>
          </a:prstGeom>
          <a:noFill/>
        </p:spPr>
        <p:txBody>
          <a:bodyPr wrap="square" rtlCol="0">
            <a:spAutoFit/>
          </a:bodyPr>
          <a:lstStyle/>
          <a:p>
            <a:r>
              <a:rPr lang="en-CA" b="1" dirty="0"/>
              <a:t>Area is 5%</a:t>
            </a:r>
          </a:p>
        </p:txBody>
      </p:sp>
      <p:sp>
        <p:nvSpPr>
          <p:cNvPr id="11" name="TextBox 10">
            <a:extLst>
              <a:ext uri="{FF2B5EF4-FFF2-40B4-BE49-F238E27FC236}">
                <a16:creationId xmlns:a16="http://schemas.microsoft.com/office/drawing/2014/main" id="{9F4BADEA-3EB2-4C00-824C-6A4417AD015A}"/>
              </a:ext>
            </a:extLst>
          </p:cNvPr>
          <p:cNvSpPr txBox="1"/>
          <p:nvPr/>
        </p:nvSpPr>
        <p:spPr>
          <a:xfrm>
            <a:off x="6796158" y="4053268"/>
            <a:ext cx="638406" cy="369332"/>
          </a:xfrm>
          <a:prstGeom prst="rect">
            <a:avLst/>
          </a:prstGeom>
          <a:noFill/>
        </p:spPr>
        <p:txBody>
          <a:bodyPr wrap="square" rtlCol="0">
            <a:spAutoFit/>
          </a:bodyPr>
          <a:lstStyle/>
          <a:p>
            <a:r>
              <a:rPr lang="en-CA" b="1" dirty="0" err="1"/>
              <a:t>VaR</a:t>
            </a:r>
            <a:endParaRPr lang="en-CA" b="1" dirty="0"/>
          </a:p>
        </p:txBody>
      </p:sp>
      <p:pic>
        <p:nvPicPr>
          <p:cNvPr id="14" name="Picture 13">
            <a:extLst>
              <a:ext uri="{FF2B5EF4-FFF2-40B4-BE49-F238E27FC236}">
                <a16:creationId xmlns:a16="http://schemas.microsoft.com/office/drawing/2014/main" id="{05525EA6-75A4-43AF-AFDA-F5D51BFEDD2B}"/>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3499027" y="4730682"/>
            <a:ext cx="5522475" cy="1551058"/>
          </a:xfrm>
          <a:prstGeom prst="rect">
            <a:avLst/>
          </a:prstGeom>
        </p:spPr>
      </p:pic>
      <p:sp>
        <p:nvSpPr>
          <p:cNvPr id="15" name="Slide Number Placeholder 14">
            <a:extLst>
              <a:ext uri="{FF2B5EF4-FFF2-40B4-BE49-F238E27FC236}">
                <a16:creationId xmlns:a16="http://schemas.microsoft.com/office/drawing/2014/main" id="{58F4FA0B-AC5B-4761-A676-A30162A9F4C1}"/>
              </a:ext>
            </a:extLst>
          </p:cNvPr>
          <p:cNvSpPr>
            <a:spLocks noGrp="1"/>
          </p:cNvSpPr>
          <p:nvPr>
            <p:ph type="sldNum" sz="quarter" idx="12"/>
          </p:nvPr>
        </p:nvSpPr>
        <p:spPr/>
        <p:txBody>
          <a:bodyPr/>
          <a:lstStyle/>
          <a:p>
            <a:fld id="{4461EEA2-34B4-44D6-87A9-644130E02E34}" type="slidenum">
              <a:rPr lang="en-CA" smtClean="0"/>
              <a:t>2</a:t>
            </a:fld>
            <a:endParaRPr lang="en-CA"/>
          </a:p>
        </p:txBody>
      </p:sp>
    </p:spTree>
    <p:extLst>
      <p:ext uri="{BB962C8B-B14F-4D97-AF65-F5344CB8AC3E}">
        <p14:creationId xmlns:p14="http://schemas.microsoft.com/office/powerpoint/2010/main" val="164098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animBg="1"/>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77E2411-A00B-49F1-8C0D-23B425D1A4ED}"/>
              </a:ext>
            </a:extLst>
          </p:cNvPr>
          <p:cNvSpPr txBox="1">
            <a:spLocks/>
          </p:cNvSpPr>
          <p:nvPr/>
        </p:nvSpPr>
        <p:spPr>
          <a:xfrm>
            <a:off x="1412132" y="77922"/>
            <a:ext cx="9144000" cy="7745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4800" b="1" dirty="0">
                <a:solidFill>
                  <a:schemeClr val="accent1">
                    <a:lumMod val="75000"/>
                  </a:schemeClr>
                </a:solidFill>
                <a:latin typeface="Times New Roman" panose="02020603050405020304" pitchFamily="18" charset="0"/>
                <a:cs typeface="Times New Roman" panose="02020603050405020304" pitchFamily="18" charset="0"/>
              </a:rPr>
              <a:t>Systemic Risk</a:t>
            </a:r>
          </a:p>
        </p:txBody>
      </p:sp>
      <p:pic>
        <p:nvPicPr>
          <p:cNvPr id="12" name="Picture 11">
            <a:extLst>
              <a:ext uri="{FF2B5EF4-FFF2-40B4-BE49-F238E27FC236}">
                <a16:creationId xmlns:a16="http://schemas.microsoft.com/office/drawing/2014/main" id="{918ADEC9-A304-4E20-B0C7-7A8C9A7600D1}"/>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412132" y="2542142"/>
            <a:ext cx="5305904" cy="1737144"/>
          </a:xfrm>
          <a:prstGeom prst="rect">
            <a:avLst/>
          </a:prstGeom>
        </p:spPr>
      </p:pic>
      <p:pic>
        <p:nvPicPr>
          <p:cNvPr id="6" name="Picture 5">
            <a:extLst>
              <a:ext uri="{FF2B5EF4-FFF2-40B4-BE49-F238E27FC236}">
                <a16:creationId xmlns:a16="http://schemas.microsoft.com/office/drawing/2014/main" id="{97929F69-DF7B-4C15-9026-6A564210C7A5}"/>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1138454" y="1069419"/>
            <a:ext cx="8710095" cy="1091048"/>
          </a:xfrm>
          <a:prstGeom prst="rect">
            <a:avLst/>
          </a:prstGeom>
        </p:spPr>
      </p:pic>
      <p:sp>
        <p:nvSpPr>
          <p:cNvPr id="18" name="Slide Number Placeholder 17">
            <a:extLst>
              <a:ext uri="{FF2B5EF4-FFF2-40B4-BE49-F238E27FC236}">
                <a16:creationId xmlns:a16="http://schemas.microsoft.com/office/drawing/2014/main" id="{56F0C259-71D4-45CD-97EA-7E246C7451F4}"/>
              </a:ext>
            </a:extLst>
          </p:cNvPr>
          <p:cNvSpPr>
            <a:spLocks noGrp="1"/>
          </p:cNvSpPr>
          <p:nvPr>
            <p:ph type="sldNum" sz="quarter" idx="12"/>
          </p:nvPr>
        </p:nvSpPr>
        <p:spPr/>
        <p:txBody>
          <a:bodyPr/>
          <a:lstStyle/>
          <a:p>
            <a:fld id="{4461EEA2-34B4-44D6-87A9-644130E02E34}" type="slidenum">
              <a:rPr lang="en-CA" smtClean="0"/>
              <a:t>3</a:t>
            </a:fld>
            <a:endParaRPr lang="en-CA"/>
          </a:p>
        </p:txBody>
      </p:sp>
    </p:spTree>
    <p:extLst>
      <p:ext uri="{BB962C8B-B14F-4D97-AF65-F5344CB8AC3E}">
        <p14:creationId xmlns:p14="http://schemas.microsoft.com/office/powerpoint/2010/main" val="211357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A3563D-F549-411B-8922-2A8C6AAA1D22}"/>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599238" y="390689"/>
            <a:ext cx="8993524" cy="3663238"/>
          </a:xfrm>
          <a:prstGeom prst="rect">
            <a:avLst/>
          </a:prstGeom>
        </p:spPr>
      </p:pic>
      <p:sp>
        <p:nvSpPr>
          <p:cNvPr id="4" name="Slide Number Placeholder 3">
            <a:extLst>
              <a:ext uri="{FF2B5EF4-FFF2-40B4-BE49-F238E27FC236}">
                <a16:creationId xmlns:a16="http://schemas.microsoft.com/office/drawing/2014/main" id="{22E2A44F-F14E-4C8D-AE8E-3C485441BDA3}"/>
              </a:ext>
            </a:extLst>
          </p:cNvPr>
          <p:cNvSpPr>
            <a:spLocks noGrp="1"/>
          </p:cNvSpPr>
          <p:nvPr>
            <p:ph type="sldNum" sz="quarter" idx="12"/>
          </p:nvPr>
        </p:nvSpPr>
        <p:spPr/>
        <p:txBody>
          <a:bodyPr/>
          <a:lstStyle/>
          <a:p>
            <a:fld id="{4461EEA2-34B4-44D6-87A9-644130E02E34}" type="slidenum">
              <a:rPr lang="en-CA" smtClean="0"/>
              <a:t>4</a:t>
            </a:fld>
            <a:endParaRPr lang="en-CA"/>
          </a:p>
        </p:txBody>
      </p:sp>
    </p:spTree>
    <p:extLst>
      <p:ext uri="{BB962C8B-B14F-4D97-AF65-F5344CB8AC3E}">
        <p14:creationId xmlns:p14="http://schemas.microsoft.com/office/powerpoint/2010/main" val="1764737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1A481F9-64DE-4279-B161-B16EF7878E1A}"/>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829951" y="724892"/>
            <a:ext cx="6756569" cy="1340952"/>
          </a:xfrm>
          <a:prstGeom prst="rect">
            <a:avLst/>
          </a:prstGeom>
        </p:spPr>
      </p:pic>
      <p:pic>
        <p:nvPicPr>
          <p:cNvPr id="15" name="Picture 14">
            <a:extLst>
              <a:ext uri="{FF2B5EF4-FFF2-40B4-BE49-F238E27FC236}">
                <a16:creationId xmlns:a16="http://schemas.microsoft.com/office/drawing/2014/main" id="{6CFBF985-83CE-4EFA-BC10-A69EC93B42E9}"/>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1923768" y="2215890"/>
            <a:ext cx="8478477" cy="1523810"/>
          </a:xfrm>
          <a:prstGeom prst="rect">
            <a:avLst/>
          </a:prstGeom>
        </p:spPr>
      </p:pic>
      <p:pic>
        <p:nvPicPr>
          <p:cNvPr id="19" name="Picture 18" descr="Chart, surface chart&#10;&#10;Description automatically generated">
            <a:extLst>
              <a:ext uri="{FF2B5EF4-FFF2-40B4-BE49-F238E27FC236}">
                <a16:creationId xmlns:a16="http://schemas.microsoft.com/office/drawing/2014/main" id="{F4379F85-91AC-40E9-A2B0-7E8EE550C1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89941" y="3839681"/>
            <a:ext cx="4010475" cy="3006711"/>
          </a:xfrm>
          <a:prstGeom prst="rect">
            <a:avLst/>
          </a:prstGeom>
        </p:spPr>
      </p:pic>
      <p:sp>
        <p:nvSpPr>
          <p:cNvPr id="48" name="Title 1">
            <a:extLst>
              <a:ext uri="{FF2B5EF4-FFF2-40B4-BE49-F238E27FC236}">
                <a16:creationId xmlns:a16="http://schemas.microsoft.com/office/drawing/2014/main" id="{5F100A5D-7875-419E-ADDC-FEC252394B53}"/>
              </a:ext>
            </a:extLst>
          </p:cNvPr>
          <p:cNvSpPr txBox="1">
            <a:spLocks/>
          </p:cNvSpPr>
          <p:nvPr/>
        </p:nvSpPr>
        <p:spPr>
          <a:xfrm>
            <a:off x="1421559" y="-49639"/>
            <a:ext cx="9144000" cy="7745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4800" b="1" dirty="0">
                <a:solidFill>
                  <a:schemeClr val="accent1">
                    <a:lumMod val="75000"/>
                  </a:schemeClr>
                </a:solidFill>
                <a:latin typeface="Times New Roman" panose="02020603050405020304" pitchFamily="18" charset="0"/>
                <a:cs typeface="Times New Roman" panose="02020603050405020304" pitchFamily="18" charset="0"/>
              </a:rPr>
              <a:t>Market is at its </a:t>
            </a:r>
            <a:r>
              <a:rPr lang="en-CA" sz="4800" b="1" dirty="0" err="1">
                <a:solidFill>
                  <a:schemeClr val="accent1">
                    <a:lumMod val="75000"/>
                  </a:schemeClr>
                </a:solidFill>
                <a:latin typeface="Times New Roman" panose="02020603050405020304" pitchFamily="18" charset="0"/>
                <a:cs typeface="Times New Roman" panose="02020603050405020304" pitchFamily="18" charset="0"/>
              </a:rPr>
              <a:t>VaR</a:t>
            </a:r>
            <a:r>
              <a:rPr lang="en-CA" sz="4800" b="1" dirty="0">
                <a:solidFill>
                  <a:schemeClr val="accent1">
                    <a:lumMod val="75000"/>
                  </a:schemeClr>
                </a:solidFill>
                <a:latin typeface="Times New Roman" panose="02020603050405020304" pitchFamily="18" charset="0"/>
                <a:cs typeface="Times New Roman" panose="02020603050405020304" pitchFamily="18" charset="0"/>
              </a:rPr>
              <a:t> level</a:t>
            </a:r>
          </a:p>
        </p:txBody>
      </p:sp>
      <p:sp>
        <p:nvSpPr>
          <p:cNvPr id="33" name="Slide Number Placeholder 32">
            <a:extLst>
              <a:ext uri="{FF2B5EF4-FFF2-40B4-BE49-F238E27FC236}">
                <a16:creationId xmlns:a16="http://schemas.microsoft.com/office/drawing/2014/main" id="{FD7FAB3E-72F2-4368-A122-FBF560981744}"/>
              </a:ext>
            </a:extLst>
          </p:cNvPr>
          <p:cNvSpPr>
            <a:spLocks noGrp="1"/>
          </p:cNvSpPr>
          <p:nvPr>
            <p:ph type="sldNum" sz="quarter" idx="12"/>
          </p:nvPr>
        </p:nvSpPr>
        <p:spPr/>
        <p:txBody>
          <a:bodyPr/>
          <a:lstStyle/>
          <a:p>
            <a:fld id="{4461EEA2-34B4-44D6-87A9-644130E02E34}" type="slidenum">
              <a:rPr lang="en-CA" smtClean="0"/>
              <a:t>5</a:t>
            </a:fld>
            <a:endParaRPr lang="en-CA"/>
          </a:p>
        </p:txBody>
      </p:sp>
    </p:spTree>
    <p:extLst>
      <p:ext uri="{BB962C8B-B14F-4D97-AF65-F5344CB8AC3E}">
        <p14:creationId xmlns:p14="http://schemas.microsoft.com/office/powerpoint/2010/main" val="102069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10DA5A3-CD8A-46A7-ACD6-47D42C7CE89D}"/>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493624" y="541516"/>
            <a:ext cx="8722283" cy="1828572"/>
          </a:xfrm>
          <a:prstGeom prst="rect">
            <a:avLst/>
          </a:prstGeom>
        </p:spPr>
      </p:pic>
      <p:pic>
        <p:nvPicPr>
          <p:cNvPr id="19" name="Picture 18">
            <a:extLst>
              <a:ext uri="{FF2B5EF4-FFF2-40B4-BE49-F238E27FC236}">
                <a16:creationId xmlns:a16="http://schemas.microsoft.com/office/drawing/2014/main" id="{DE2A301B-2D1B-4457-ACF4-5E6E69A3882F}"/>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1935999" y="3039620"/>
            <a:ext cx="8320001" cy="1664000"/>
          </a:xfrm>
          <a:prstGeom prst="rect">
            <a:avLst/>
          </a:prstGeom>
        </p:spPr>
      </p:pic>
      <p:sp>
        <p:nvSpPr>
          <p:cNvPr id="20" name="Slide Number Placeholder 19">
            <a:extLst>
              <a:ext uri="{FF2B5EF4-FFF2-40B4-BE49-F238E27FC236}">
                <a16:creationId xmlns:a16="http://schemas.microsoft.com/office/drawing/2014/main" id="{60BF0083-E01E-49EC-B1B2-99555572A833}"/>
              </a:ext>
            </a:extLst>
          </p:cNvPr>
          <p:cNvSpPr>
            <a:spLocks noGrp="1"/>
          </p:cNvSpPr>
          <p:nvPr>
            <p:ph type="sldNum" sz="quarter" idx="12"/>
          </p:nvPr>
        </p:nvSpPr>
        <p:spPr/>
        <p:txBody>
          <a:bodyPr/>
          <a:lstStyle/>
          <a:p>
            <a:fld id="{4461EEA2-34B4-44D6-87A9-644130E02E34}" type="slidenum">
              <a:rPr lang="en-CA" smtClean="0"/>
              <a:t>6</a:t>
            </a:fld>
            <a:endParaRPr lang="en-CA"/>
          </a:p>
        </p:txBody>
      </p:sp>
    </p:spTree>
    <p:extLst>
      <p:ext uri="{BB962C8B-B14F-4D97-AF65-F5344CB8AC3E}">
        <p14:creationId xmlns:p14="http://schemas.microsoft.com/office/powerpoint/2010/main" val="269502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5"/>
          <a:tile tx="0" ty="0" sx="100000" sy="100000" flip="none" algn="tl"/>
        </a:blip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7557BC58-C87B-4035-8ED7-3760F99A28C7}"/>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369786" y="498998"/>
            <a:ext cx="9984014" cy="2809906"/>
          </a:xfrm>
          <a:prstGeom prst="rect">
            <a:avLst/>
          </a:prstGeom>
        </p:spPr>
      </p:pic>
      <p:sp>
        <p:nvSpPr>
          <p:cNvPr id="26" name="Slide Number Placeholder 25">
            <a:extLst>
              <a:ext uri="{FF2B5EF4-FFF2-40B4-BE49-F238E27FC236}">
                <a16:creationId xmlns:a16="http://schemas.microsoft.com/office/drawing/2014/main" id="{D7DA2213-E98C-4C5E-ADCD-28C6044C9D6E}"/>
              </a:ext>
            </a:extLst>
          </p:cNvPr>
          <p:cNvSpPr>
            <a:spLocks noGrp="1"/>
          </p:cNvSpPr>
          <p:nvPr>
            <p:ph type="sldNum" sz="quarter" idx="12"/>
          </p:nvPr>
        </p:nvSpPr>
        <p:spPr/>
        <p:txBody>
          <a:bodyPr/>
          <a:lstStyle/>
          <a:p>
            <a:fld id="{4461EEA2-34B4-44D6-87A9-644130E02E34}" type="slidenum">
              <a:rPr lang="en-CA" smtClean="0"/>
              <a:t>7</a:t>
            </a:fld>
            <a:endParaRPr lang="en-CA"/>
          </a:p>
        </p:txBody>
      </p:sp>
      <p:pic>
        <p:nvPicPr>
          <p:cNvPr id="3" name="Picture 2">
            <a:extLst>
              <a:ext uri="{FF2B5EF4-FFF2-40B4-BE49-F238E27FC236}">
                <a16:creationId xmlns:a16="http://schemas.microsoft.com/office/drawing/2014/main" id="{CD1C8CF5-9178-4DEE-84E6-F65F45EB8074}"/>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1681438" y="3938145"/>
            <a:ext cx="8332192" cy="536381"/>
          </a:xfrm>
          <a:prstGeom prst="rect">
            <a:avLst/>
          </a:prstGeom>
        </p:spPr>
      </p:pic>
      <p:pic>
        <p:nvPicPr>
          <p:cNvPr id="5" name="Picture 4">
            <a:extLst>
              <a:ext uri="{FF2B5EF4-FFF2-40B4-BE49-F238E27FC236}">
                <a16:creationId xmlns:a16="http://schemas.microsoft.com/office/drawing/2014/main" id="{D7598374-5D59-4F83-B4F6-9D1DE6E55B4B}"/>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1699726" y="5103767"/>
            <a:ext cx="8295617" cy="249905"/>
          </a:xfrm>
          <a:prstGeom prst="rect">
            <a:avLst/>
          </a:prstGeom>
        </p:spPr>
      </p:pic>
    </p:spTree>
    <p:extLst>
      <p:ext uri="{BB962C8B-B14F-4D97-AF65-F5344CB8AC3E}">
        <p14:creationId xmlns:p14="http://schemas.microsoft.com/office/powerpoint/2010/main" val="19147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00CAB9-CCDB-42A5-9D4F-343960B9E98F}"/>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737904" y="1748147"/>
            <a:ext cx="8716192" cy="2105906"/>
          </a:xfrm>
          <a:prstGeom prst="rect">
            <a:avLst/>
          </a:prstGeom>
        </p:spPr>
      </p:pic>
      <p:sp>
        <p:nvSpPr>
          <p:cNvPr id="6" name="Slide Number Placeholder 5">
            <a:extLst>
              <a:ext uri="{FF2B5EF4-FFF2-40B4-BE49-F238E27FC236}">
                <a16:creationId xmlns:a16="http://schemas.microsoft.com/office/drawing/2014/main" id="{2DC78FEF-FEF7-4EF9-B1EB-E316A5769B40}"/>
              </a:ext>
            </a:extLst>
          </p:cNvPr>
          <p:cNvSpPr>
            <a:spLocks noGrp="1"/>
          </p:cNvSpPr>
          <p:nvPr>
            <p:ph type="sldNum" sz="quarter" idx="12"/>
          </p:nvPr>
        </p:nvSpPr>
        <p:spPr/>
        <p:txBody>
          <a:bodyPr/>
          <a:lstStyle/>
          <a:p>
            <a:fld id="{4461EEA2-34B4-44D6-87A9-644130E02E34}" type="slidenum">
              <a:rPr lang="en-CA" smtClean="0"/>
              <a:t>8</a:t>
            </a:fld>
            <a:endParaRPr lang="en-CA"/>
          </a:p>
        </p:txBody>
      </p:sp>
    </p:spTree>
    <p:extLst>
      <p:ext uri="{BB962C8B-B14F-4D97-AF65-F5344CB8AC3E}">
        <p14:creationId xmlns:p14="http://schemas.microsoft.com/office/powerpoint/2010/main" val="23771226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UTPUTDPI" val="600"/>
  <p:tag name="ORIGINALHEIGHT" val="62.24221"/>
  <p:tag name="ORIGINALWIDTH" val="1397.825"/>
  <p:tag name="LATEXADDIN" val="\documentclass{article}&#10;\usepackage{amsmath}&#10;\pagestyle{empty}&#10;\begin{document}&#10;&#10;\textbf{Mean--Variance Analysis (Markowitz (1952))} &#10;&#10;&#10;\end{document}"/>
  <p:tag name="IGUANATEXSIZE" val="20"/>
  <p:tag name="IGUANATEXCURSOR" val="133"/>
  <p:tag name="TRANSPARENCY" val="True"/>
  <p:tag name="FILENAME" val=""/>
  <p:tag name="LATEXENGINEID" val="0"/>
  <p:tag name="TEMPFOLDER" val=".\temp\"/>
  <p:tag name="LATEXFORMHEIGHT" val="312"/>
  <p:tag name="LATEXFORMWIDTH" val="384"/>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600"/>
  <p:tag name="ORIGINALHEIGHT" val="374.9532"/>
  <p:tag name="ORIGINALWIDTH" val="2086.239"/>
  <p:tag name="LATEXADDIN" val="\documentclass{article}&#10;\usepackage{amsmath,amssymb}&#10;\pagestyle{empty}&#10;\begin{document}&#10;&#10;We also define the CoVaR of a portfolio as the value $CoVaR_{q_p}$ satisfying&#10;\begin{flalign} &#10;\mathbb P\left(-R_p \leq CoVaR_{q_p} \Big| -R_m = VaR_{q_m}\right)=q_p, \nonumber&#10;\end{flalign}&#10;where $q_p$ is a confidence level for conditional portfolio returns. &#10;&#10;&#10;&#10;\end{document}"/>
  <p:tag name="IGUANATEXSIZE" val="20"/>
  <p:tag name="IGUANATEXCURSOR" val="265"/>
  <p:tag name="TRANSPARENCY" val="True"/>
  <p:tag name="FILENAME" val=""/>
  <p:tag name="LATEXENGINEID" val="0"/>
  <p:tag name="TEMPFOLDER" val=".\temp\"/>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600"/>
  <p:tag name="ORIGINALHEIGHT" val="449.9438"/>
  <p:tag name="ORIGINALWIDTH" val="2146.232"/>
  <p:tag name="LATEXADDIN" val="\documentclass{article}&#10;\usepackage{amsmath,amssymb}&#10;\pagestyle{empty}&#10;\begin{document}&#10;&#10;The performance criterion of the investor is the \textbf{co-expected shortfall}&#10;\begin{flalign} &#10;CoES^= =\mathbb E\left[-R_p \Big| -R_p\geq CoVaR_{q_p}, -R_{m}=VaR_{q_m}\right]. \nonumber&#10;\end{flalign}&#10;We condition on the event of {low portfolio returns ($\left\{-R_p\geq CoVaR_{q_p}\right\}$) and stressed market conditions ($\left\{-R_{m}=VaR_{q_m}\right\}$)}&#10;&#10;&#10;\end{document}"/>
  <p:tag name="IGUANATEXSIZE" val="20"/>
  <p:tag name="IGUANATEXCURSOR" val="168"/>
  <p:tag name="TRANSPARENCY" val="True"/>
  <p:tag name="FILENAME" val=""/>
  <p:tag name="LATEXENGINEID" val="0"/>
  <p:tag name="TEMPFOLDER" val=".\temp\"/>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600"/>
  <p:tag name="ORIGINALHEIGHT" val="409.4488"/>
  <p:tag name="ORIGINALWIDTH" val="2047.244"/>
  <p:tag name="LATEXADDIN" val="\documentclass{article}&#10;\usepackage{amsmath,amssymb}&#10;\newcommand{\bs}{\boldsymbol}&#10;\pagestyle{empty}&#10;\begin{document}&#10;&#10;Portfolio selection problem&#10;\begin{flalign} \label{CoVaROptP1}&#10;\min\limits_{w} \quad &amp;CoES^=  \tag{\textbf{P1}}\\&#10;\text{s.t.} \quad &amp; w^{\mathsf T}\mu = \mu_p, \nonumber \\&#10;&amp; w^{\mathsf T}\bs 1=1. \nonumber&#10;\end{flalign}&#10;&#10;&#10;\end{document}"/>
  <p:tag name="IGUANATEXSIZE" val="20"/>
  <p:tag name="IGUANATEXCURSOR" val="315"/>
  <p:tag name="TRANSPARENCY" val="True"/>
  <p:tag name="FILENAME" val=""/>
  <p:tag name="LATEXENGINEID" val="0"/>
  <p:tag name="TEMPFOLDER" val=".\temp\"/>
  <p:tag name="LATEXFORMHEIGHT" val="312"/>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600"/>
  <p:tag name="ORIGINALHEIGHT" val="691.4135"/>
  <p:tag name="ORIGINALWIDTH" val="2456.693"/>
  <p:tag name="LATEXADDIN" val="\documentclass{article}&#10;\usepackage{amsmath,amssymb}&#10;\newtheorem{proposition}{Proposition}&#10;\newcommand*\diff{\mathop{}\!\mathrm{d}}&#10;\newcommand*\Diff[1]{\mathop{}\!\mathrm{d^#1}}&#10;\pagestyle{empty}&#10;\begin{document}&#10;&#10;\textbf{Proposition 1}&#10;Fix a vector $w$ of weights for each asset in the portfolio. &#10;\begin{flalign}  &#10;&amp;CoES^==-\underbrace{w^{\mathsf T}\mu}_{\substack{\text{} \\ \text{} \text{Portfolio} \\ \text{Expected} \\ \text{Return}}}-\smash{\frac{T_{\nu}^{-1}(1-q_m)}{\sigma_m}\sqrt{\frac{\nu-2}{\nu}}\mskip-23mu \underbrace{w^{\mathsf T}\sigma}_{\substack{\text{} \\ \text{} \\ \text{Portfolio-System} \\ \text{Covariance}}}}\mskip-23mu + \frac{F(q_m,q_p,\nu)}{1-q_p}\sqrt{\smash{\underbrace{w^{\mathsf T}\Sigma w}_{\substack{\text{} \\ \text{} \\ \text{Portfolio} \\ \text{Variance}}}}-\frac{1}{\sigma_m^2}\left(w^{\mathsf T}\sigma\right)^2}, \nonumber&#10;\end{flalign}&#10;where $q_m$ and $q_p$ are the confidence levels used in the definition of VaR and CoVaR, respectively, $\sigma$ is the column vector of covariances of each risky asset with the market.&#10;&#10;\end{document}"/>
  <p:tag name="IGUANATEXSIZE" val="20"/>
  <p:tag name="IGUANATEXCURSOR" val="1062"/>
  <p:tag name="TRANSPARENCY" val="True"/>
  <p:tag name="FILENAME" val=""/>
  <p:tag name="LATEXENGINEID" val="0"/>
  <p:tag name="TEMPFOLDER" val=".\temp\"/>
  <p:tag name="LATEXFORMHEIGHT" val="312"/>
  <p:tag name="LATEXFORMWIDTH" val="384"/>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600"/>
  <p:tag name="ORIGINALHEIGHT" val="131.9835"/>
  <p:tag name="ORIGINALWIDTH" val="2050.244"/>
  <p:tag name="LATEXADDIN" val="\documentclass{article}&#10;\usepackage{amsmath}&#10;\pagestyle{empty}&#10;\begin{document}&#10;&#10;\begin{itemize}&#10;\item A large value of $q_m$ implies a large weight given to the covariance of the portfolio with the market &#10;\end{itemize}&#10;&#10;&#10;&#10;\end{document}"/>
  <p:tag name="IGUANATEXSIZE" val="20"/>
  <p:tag name="IGUANATEXCURSOR" val="205"/>
  <p:tag name="TRANSPARENCY" val="True"/>
  <p:tag name="FILENAME" val=""/>
  <p:tag name="LATEXENGINEID" val="0"/>
  <p:tag name="TEMPFOLDER" val=".\temp\"/>
  <p:tag name="LATEXFORMHEIGHT" val="312"/>
  <p:tag name="LATEXFORMWIDTH" val="384"/>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600"/>
  <p:tag name="ORIGINALHEIGHT" val="61.49228"/>
  <p:tag name="ORIGINALWIDTH" val="2041.245"/>
  <p:tag name="LATEXADDIN" val="\documentclass{article}&#10;\usepackage{amsmath}&#10;\pagestyle{empty}&#10;\begin{document}&#10;&#10;\begin{itemize}&#10;\item If $q_p$ is large, the investor assigns a large weight to the portfolio variance &#10;\end{itemize}&#10;&#10;&#10;\end{document}"/>
  <p:tag name="IGUANATEXSIZE" val="20"/>
  <p:tag name="IGUANATEXCURSOR" val="183"/>
  <p:tag name="TRANSPARENCY" val="True"/>
  <p:tag name="FILENAME" val=""/>
  <p:tag name="LATEXENGINEID" val="0"/>
  <p:tag name="TEMPFOLDER" val=".\temp\"/>
  <p:tag name="LATEXFORMHEIGHT" val="312"/>
  <p:tag name="LATEXFORMWIDTH" val="384"/>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600"/>
  <p:tag name="ORIGINALHEIGHT" val="518.1852"/>
  <p:tag name="ORIGINALWIDTH" val="2144.732"/>
  <p:tag name="LATEXADDIN" val="\documentclass{article}&#10;\usepackage{amsmath,amssymb}&#10;\newcommand{\bs}{\boldsymbol}&#10;\pagestyle{empty}&#10;\begin{document}&#10;&#10;\textbf{Proposition 2}&#10;The portfolio that minimizes $CoES^=$ is given by&#10;\begin{flalign} &#10;w^* = \widehat\Sigma^{-1}B^{\mathsf T}(B\widehat\Sigma^{-1}B^{\mathsf T})^{-1}c+\sqrt{\frac{c^{\mathsf T}(B\widehat\Sigma^{-1}B^{\mathsf T})^{-1}c}{\lambda^2-\Delta^{\mathsf T}Q^{-1}\Delta}} &#10;\left[\begin{array}{c}&#10;(Q^{-1})^{\mathsf T}\Delta \\&#10;-D_{12}^{\mathsf T}(Q^{-1})^{\mathsf T}\Delta&#10;\end{array}\right] \nonumber&#10;\end{flalign}&#10;where $D_{12}$, $Q,B,c,\lambda,\widehat\Sigma$, and $\Delta$ depend on assets' expected returns and covariance of returns.&#10;&#10;&#10;&#10;\end{document}"/>
  <p:tag name="IGUANATEXSIZE" val="20"/>
  <p:tag name="IGUANATEXCURSOR" val="565"/>
  <p:tag name="TRANSPARENCY" val="True"/>
  <p:tag name="FILENAME" val=""/>
  <p:tag name="LATEXENGINEID" val="0"/>
  <p:tag name="TEMPFOLDER" val=".\temp\"/>
  <p:tag name="LATEXFORMHEIGHT" val="312"/>
  <p:tag name="LATEXFORMWIDTH" val="384"/>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600"/>
  <p:tag name="ORIGINALHEIGHT" val="521.1849"/>
  <p:tag name="ORIGINALWIDTH" val="2145.482"/>
  <p:tag name="LATEXADDIN" val="\documentclass{article}&#10;\usepackage{amsmath,amssymb}&#10;\pagestyle{empty}&#10;\begin{document}&#10;&#10;We account for more severe systemic events when selecting the optimal portfolio: condition on $-R_{m} \geq VaR_{q_m}$ rather than $-R_{m} = VaR_{q_m}$&#10;\begin{flalign} &#10;\mathbb P\left(-R_p \leq CoVaR_{q_p} \Big| -R_{m} \geq VaR_{q_m}\right)=q_p. \nonumber&#10;\end{flalign}&#10;Hence, losses that are farther out in the tail of the distribution, i.e. those beyond $VaR_{q_m}$, are accounted for. &#10;&#10;&#10;\end{document}"/>
  <p:tag name="IGUANATEXSIZE" val="20"/>
  <p:tag name="IGUANATEXCURSOR" val="477"/>
  <p:tag name="TRANSPARENCY" val="True"/>
  <p:tag name="FILENAME" val=""/>
  <p:tag name="LATEXENGINEID" val="0"/>
  <p:tag name="TEMPFOLDER" val=".\temp\"/>
  <p:tag name="LATEXFORMHEIGHT" val="312"/>
  <p:tag name="LATEXFORMWIDTH" val="384"/>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600"/>
  <p:tag name="ORIGINALHEIGHT" val="237.7203"/>
  <p:tag name="ORIGINALWIDTH" val="1739.033"/>
  <p:tag name="LATEXADDIN" val="\documentclass{article}&#10;\usepackage{amsmath,amssymb}&#10;\pagestyle{empty}&#10;\begin{document}&#10;&#10;We define the co-expected shortfall as&#10;\begin{flalign} &#10;CoES^{\leq}=\mathbb E\left[-R_p \Big| -R_p\geq CoVaR_{q_p}, -R_m \geq VaR_{q_m}\right]. \nonumber&#10;\end{flalign}&#10;&#10;&#10;\end{document}"/>
  <p:tag name="IGUANATEXSIZE" val="20"/>
  <p:tag name="IGUANATEXCURSOR" val="232"/>
  <p:tag name="TRANSPARENCY" val="True"/>
  <p:tag name="FILENAME" val=""/>
  <p:tag name="LATEXENGINEID" val="0"/>
  <p:tag name="TEMPFOLDER" val=".\temp\"/>
  <p:tag name="LATEXFORMHEIGHT" val="312"/>
  <p:tag name="LATEXFORMWIDTH" val="384"/>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600"/>
  <p:tag name="ORIGINALHEIGHT" val="420.6974"/>
  <p:tag name="ORIGINALWIDTH" val="2047.244"/>
  <p:tag name="LATEXADDIN" val="\documentclass{article}&#10;\usepackage{amsmath,amssymb}&#10;\newcommand{\bs}{\boldsymbol}&#10;\pagestyle{empty}&#10;\begin{document}&#10;&#10;Portfolio selection problem&#10;\begin{flalign} \label{CoVaROptP2}&#10;\min\limits_{w} \quad &amp;CoES^{\leq}   \tag{\textbf{P2}} \\&#10;\text{s.t.} \quad &amp; w^{\mathsf T}\mu = \mu_p, \nonumber \\&#10;&amp; w^{\mathsf T}\bs 1=1, \nonumber&#10;\end{flalign}&#10;&#10;&#10;\end{document}"/>
  <p:tag name="IGUANATEXSIZE" val="20"/>
  <p:tag name="IGUANATEXCURSOR" val="82"/>
  <p:tag name="TRANSPARENCY" val="True"/>
  <p:tag name="FILENAME" val=""/>
  <p:tag name="LATEXENGINEID" val="0"/>
  <p:tag name="TEMPFOLDER" val=".\temp\"/>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2000"/>
  <p:tag name="ORIGINALHEIGHT" val="947.1316"/>
  <p:tag name="ORIGINALWIDTH" val="3268.091"/>
  <p:tag name="LATEXADDIN" val="\documentclass{article}&#10;\usepackage{amsmath}&#10;\pagestyle{empty}&#10;\begin{document}&#10;&#10;\begin{flalign}&#10;\min\limits_w  &amp; \quad w^{\mathsf T}\Sigma w \quad (\text{Variance (Risk))} \nonumber \\&#10;s.t. &amp; \quad w^{\mathsf T}\mu = \mu_p \quad (\text{Expected return}) \nonumber \\&#10;&amp; \quad w^{\mathsf T}\boldsymbol 1 = 1. \nonumber&#10;\end{flalign}&#10;&#10;&#10;\end{document}"/>
  <p:tag name="IGUANATEXSIZE" val="20"/>
  <p:tag name="IGUANATEXCURSOR" val="302"/>
  <p:tag name="TRANSPARENCY" val="True"/>
  <p:tag name="FILENAME" val=""/>
  <p:tag name="LATEXENGINEID" val="0"/>
  <p:tag name="TEMPFOLDER" val=".\temp\"/>
  <p:tag name="LATEXFORMHEIGHT" val="312"/>
  <p:tag name="LATEXFORMWIDTH" val="384"/>
  <p:tag name="LATEXFORMWRAP" val="True"/>
  <p:tag name="BITMAPVECTOR" val="0"/>
</p:tagLst>
</file>

<file path=ppt/tags/tag20.xml><?xml version="1.0" encoding="utf-8"?>
<p:tagLst xmlns:a="http://schemas.openxmlformats.org/drawingml/2006/main" xmlns:r="http://schemas.openxmlformats.org/officeDocument/2006/relationships" xmlns:p="http://schemas.openxmlformats.org/presentationml/2006/main">
  <p:tag name="OUTPUTDPI" val="600"/>
  <p:tag name="ORIGINALHEIGHT" val="551.931"/>
  <p:tag name="ORIGINALWIDTH" val="2146.232"/>
  <p:tag name="LATEXADDIN" val="\documentclass{article}&#10;\usepackage{amsmath,amssymb}&#10;\newcommand*\diff{\mathop{}\!\mathrm{d}}&#10;\newcommand*\Diff[1]{\mathop{}\!\mathrm{d^#1}}&#10;\pagestyle{empty}&#10;\begin{document}&#10;&#10;\textbf{Proposition 3} Fix vector $w$ of weights for each asset in the portfolio. Then&#10;\begin{flalign} &#10;CoES^{\leq}=-\mu_p+\overline \lambda(\rho;\nu,q_m,q_p) \sigma_p, \nonumber&#10;\end{flalign}&#10;In addition, it holds that&#10;\begin{flalign} &#10;\frac{\diff \overline \lambda}{\diff\rho}&gt;0. \nonumber&#10;\end{flalign}&#10;&#10;&#10;&#10;\end{document}"/>
  <p:tag name="IGUANATEXSIZE" val="20"/>
  <p:tag name="IGUANATEXCURSOR" val="414"/>
  <p:tag name="TRANSPARENCY" val="True"/>
  <p:tag name="FILENAME" val=""/>
  <p:tag name="LATEXENGINEID" val="0"/>
  <p:tag name="TEMPFOLDER" val=".\temp\"/>
  <p:tag name="LATEXFORMHEIGHT" val="312"/>
  <p:tag name="LATEXFORMWIDTH" val="384"/>
  <p:tag name="LATEXFORMWRAP" val="True"/>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OUTPUTDPI" val="600"/>
  <p:tag name="ORIGINALHEIGHT" val="145.4818"/>
  <p:tag name="ORIGINALWIDTH" val="2146.232"/>
  <p:tag name="LATEXADDIN" val="\documentclass{article}&#10;\usepackage{amsmath}&#10;\pagestyle{empty}&#10;\begin{document}&#10;&#10;The function $\overline \lambda$ can be regarded as the weight that the investor assigns to the portfolio standard deviation $\sigma_p$. &#10;&#10;&#10;\end{document}"/>
  <p:tag name="IGUANATEXSIZE" val="20"/>
  <p:tag name="IGUANATEXCURSOR" val="218"/>
  <p:tag name="TRANSPARENCY" val="True"/>
  <p:tag name="FILENAME" val=""/>
  <p:tag name="LATEXENGINEID" val="0"/>
  <p:tag name="TEMPFOLDER" val=".\temp\"/>
  <p:tag name="LATEXFORMHEIGHT" val="312"/>
  <p:tag name="LATEXFORMWIDTH" val="384"/>
  <p:tag name="LATEXFORMWRAP" val="True"/>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OUTPUTDPI" val="600"/>
  <p:tag name="ORIGINALHEIGHT" val="70.49118"/>
  <p:tag name="ORIGINALWIDTH" val="1841.77"/>
  <p:tag name="LATEXADDIN" val="\documentclass{article}&#10;\usepackage{amsmath}&#10;\pagestyle{empty}&#10;\begin{document}&#10;&#10;\textbf{Figure 1:} Contour lines of $CoES^{\leq}$ for $\sigma_m=0.9$ and $\mu_p=\mu_m=0$. &#10;&#10;&#10;\end{document}"/>
  <p:tag name="IGUANATEXSIZE" val="20"/>
  <p:tag name="IGUANATEXCURSOR" val="170"/>
  <p:tag name="TRANSPARENCY" val="True"/>
  <p:tag name="FILENAME" val=""/>
  <p:tag name="LATEXENGINEID" val="0"/>
  <p:tag name="TEMPFOLDER" val=".\temp\"/>
  <p:tag name="LATEXFORMHEIGHT" val="312"/>
  <p:tag name="LATEXFORMWIDTH" val="384"/>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600"/>
  <p:tag name="ORIGINALHEIGHT" val="64.49197"/>
  <p:tag name="ORIGINALWIDTH" val="663.667"/>
  <p:tag name="LATEXADDIN" val="\documentclass{article}&#10;\usepackage{amsmath}&#10;\pagestyle{empty}&#10;\begin{document}&#10;&#10;$q_m=90\%$ and $q_p=90\%$&#10;&#10;&#10;\end{document}"/>
  <p:tag name="IGUANATEXSIZE" val="20"/>
  <p:tag name="IGUANATEXCURSOR" val="106"/>
  <p:tag name="TRANSPARENCY" val="True"/>
  <p:tag name="FILENAME" val=""/>
  <p:tag name="LATEXENGINEID" val="0"/>
  <p:tag name="TEMPFOLDER" val=".\temp\"/>
  <p:tag name="LATEXFORMHEIGHT" val="312"/>
  <p:tag name="LATEXFORMWIDTH" val="384"/>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600"/>
  <p:tag name="ORIGINALHEIGHT" val="64.49197"/>
  <p:tag name="ORIGINALWIDTH" val="663.667"/>
  <p:tag name="LATEXADDIN" val="\documentclass{article}&#10;\usepackage{amsmath}&#10;\pagestyle{empty}&#10;\begin{document}&#10;&#10;$q_m=90\%$ and $q_p=50\%$&#10;&#10;&#10;&#10;\end{document}"/>
  <p:tag name="IGUANATEXSIZE" val="20"/>
  <p:tag name="IGUANATEXCURSOR" val="107"/>
  <p:tag name="TRANSPARENCY" val="True"/>
  <p:tag name="FILENAME" val=""/>
  <p:tag name="LATEXENGINEID" val="0"/>
  <p:tag name="TEMPFOLDER" val=".\temp\"/>
  <p:tag name="LATEXFORMHEIGHT" val="312"/>
  <p:tag name="LATEXFORMWIDTH" val="384"/>
  <p:tag name="LATEXFORMWRAP" val="True"/>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OUTPUTDPI" val="600"/>
  <p:tag name="ORIGINALHEIGHT" val="131.9835"/>
  <p:tag name="ORIGINALWIDTH" val="2056.243"/>
  <p:tag name="LATEXADDIN" val="\documentclass{article}&#10;\usepackage{amsmath}&#10;\pagestyle{empty}&#10;\begin{document}&#10;&#10;\begin{itemize}&#10;\item As $q_p$ increases, the investor becomes less sensitive to the correlation of the portfolio with the market&#10;\end{itemize}&#10;&#10;&#10;\end{document}"/>
  <p:tag name="IGUANATEXSIZE" val="20"/>
  <p:tag name="IGUANATEXCURSOR" val="210"/>
  <p:tag name="TRANSPARENCY" val="True"/>
  <p:tag name="FILENAME" val=""/>
  <p:tag name="LATEXENGINEID" val="0"/>
  <p:tag name="TEMPFOLDER" val=".\temp\"/>
  <p:tag name="LATEXFORMHEIGHT" val="312"/>
  <p:tag name="LATEXFORMWIDTH" val="384"/>
  <p:tag name="LATEXFORMWRAP" val="True"/>
  <p:tag name="BITMAPVECTOR" val="0"/>
</p:tagLst>
</file>

<file path=ppt/tags/tag26.xml><?xml version="1.0" encoding="utf-8"?>
<p:tagLst xmlns:a="http://schemas.openxmlformats.org/drawingml/2006/main" xmlns:r="http://schemas.openxmlformats.org/officeDocument/2006/relationships" xmlns:p="http://schemas.openxmlformats.org/presentationml/2006/main">
  <p:tag name="OUTPUTDPI" val="600"/>
  <p:tag name="ORIGINALHEIGHT" val="131.9835"/>
  <p:tag name="ORIGINALWIDTH" val="2050.994"/>
  <p:tag name="LATEXADDIN" val="\documentclass{article}&#10;\usepackage{amsmath}&#10;\pagestyle{empty}&#10;\begin{document}&#10;&#10;\begin{itemize}&#10;\item As the standard deviation gets higher, the objective function becomes more sensitive to the correlation of the portfolio with the market&#10;\end{itemize}&#10;&#10;&#10;\end{document}"/>
  <p:tag name="IGUANATEXSIZE" val="20"/>
  <p:tag name="IGUANATEXCURSOR" val="173"/>
  <p:tag name="TRANSPARENCY" val="True"/>
  <p:tag name="FILENAME" val=""/>
  <p:tag name="LATEXENGINEID" val="0"/>
  <p:tag name="TEMPFOLDER" val=".\temp\"/>
  <p:tag name="LATEXFORMHEIGHT" val="312"/>
  <p:tag name="LATEXFORMWIDTH" val="384"/>
  <p:tag name="LATEXFORMWRAP" val="True"/>
  <p:tag name="BITMAPVECTOR" val="0"/>
</p:tagLst>
</file>

<file path=ppt/tags/tag27.xml><?xml version="1.0" encoding="utf-8"?>
<p:tagLst xmlns:a="http://schemas.openxmlformats.org/drawingml/2006/main" xmlns:r="http://schemas.openxmlformats.org/officeDocument/2006/relationships" xmlns:p="http://schemas.openxmlformats.org/presentationml/2006/main">
  <p:tag name="OUTPUTDPI" val="600"/>
  <p:tag name="ORIGINALHEIGHT" val="134.2332"/>
  <p:tag name="ORIGINALWIDTH" val="2050.244"/>
  <p:tag name="LATEXADDIN" val="\documentclass{article}&#10;\usepackage{amsmath}&#10;\pagestyle{empty}&#10;\begin{document}&#10;&#10;\begin{itemize}&#10;\item The level curves become flatter when the number of degrees of freedom $\nu$ decreases (i.e., the distribution of returns becomes more heavy-tailed)&#10;\end{itemize}&#10;&#10;&#10;\end{document}"/>
  <p:tag name="IGUANATEXSIZE" val="20"/>
  <p:tag name="IGUANATEXCURSOR" val="250"/>
  <p:tag name="TRANSPARENCY" val="True"/>
  <p:tag name="FILENAME" val=""/>
  <p:tag name="LATEXENGINEID" val="0"/>
  <p:tag name="TEMPFOLDER" val=".\temp\"/>
  <p:tag name="LATEXFORMHEIGHT" val="312"/>
  <p:tag name="LATEXFORMWIDTH" val="384"/>
  <p:tag name="LATEXFORMWRAP" val="True"/>
  <p:tag name="BITMAPVECTOR" val="0"/>
</p:tagLst>
</file>

<file path=ppt/tags/tag28.xml><?xml version="1.0" encoding="utf-8"?>
<p:tagLst xmlns:a="http://schemas.openxmlformats.org/drawingml/2006/main" xmlns:r="http://schemas.openxmlformats.org/officeDocument/2006/relationships" xmlns:p="http://schemas.openxmlformats.org/presentationml/2006/main">
  <p:tag name="OUTPUTDPI" val="600"/>
  <p:tag name="ORIGINALHEIGHT" val="131.2336"/>
  <p:tag name="ORIGINALWIDTH" val="2146.982"/>
  <p:tag name="LATEXADDIN" val="\documentclass{article}&#10;\usepackage{amsmath}&#10;\pagestyle{empty}&#10;\begin{document}&#10;&#10;Unlike $CoES^{=}$, there is no closed-form expression for the vector of portfolio weights $w^*$ which minimizes the criterion $CoES^{\leq}$.&#10;&#10;&#10;\end{document}"/>
  <p:tag name="IGUANATEXSIZE" val="20"/>
  <p:tag name="IGUANATEXCURSOR" val="221"/>
  <p:tag name="TRANSPARENCY" val="True"/>
  <p:tag name="FILENAME" val=""/>
  <p:tag name="LATEXENGINEID" val="0"/>
  <p:tag name="TEMPFOLDER" val=".\temp\"/>
  <p:tag name="LATEXFORMHEIGHT" val="312"/>
  <p:tag name="LATEXFORMWIDTH" val="384"/>
  <p:tag name="LATEXFORMWRAP" val="True"/>
  <p:tag name="BITMAPVECTOR" val="0"/>
</p:tagLst>
</file>

<file path=ppt/tags/tag29.xml><?xml version="1.0" encoding="utf-8"?>
<p:tagLst xmlns:a="http://schemas.openxmlformats.org/drawingml/2006/main" xmlns:r="http://schemas.openxmlformats.org/officeDocument/2006/relationships" xmlns:p="http://schemas.openxmlformats.org/presentationml/2006/main">
  <p:tag name="OUTPUTDPI" val="600"/>
  <p:tag name="ORIGINALHEIGHT" val="495.688"/>
  <p:tag name="ORIGINALWIDTH" val="2294.713"/>
  <p:tag name="LATEXADDIN" val="\documentclass{article}&#10;\usepackage{amsmath,amssymb}&#10;\newcommand*\diff{\mathop{}\!\mathrm{d}}&#10;\newcommand*\Diff[1]{\mathop{}\!\mathrm{d^#1}}&#10;\pagestyle{empty}&#10;\begin{document}&#10;&#10;We apply the first-order Taylor expansion of  $\overline\lambda(\rho;\nu,q_m,q_p)$ around an arbitrary $\rho_0 \in (-1,1)$, and obtain the following approximation of $CoES^{\leq}$:&#10;\begin{flalign}&#10;CoES^{\leq}(\rho_0) &amp;= -\underbrace{w^{\mathsf T}\mu}_{\substack{\text{} \\ \text{Expected} \\ \text{Portfolio} \\ \text{Return}}}+\smash{\frac{1}{\sigma_m}\frac{\diff \overline \lambda}{\diff\rho}\Big|_{\rho_0}\mskip-23mu\underbrace{w^{\mathsf T}\sigma}_{\substack{\text{} \\ \text{} \\ \text{Portfolio-System} \\ \text{Covariance}}}}\mskip-23mu  + \left(\overline\lambda(\rho_0;\nu,q_m,q_p)- \frac{\diff \overline \lambda}{\diff\rho}\Big|_{\rho_0}\rho_0\right) \smash{\underbrace{\sqrt{w^{\mathsf T}\Sigma w}}_{\substack{\text{} \\ \text{} \\ \text{Portfolio} \\ \text{St.Dev.}}}}. \nonumber&#10;\end{flalign}&#10;&#10;&#10;\end{document}"/>
  <p:tag name="IGUANATEXSIZE" val="20"/>
  <p:tag name="IGUANATEXCURSOR" val="397"/>
  <p:tag name="TRANSPARENCY" val="True"/>
  <p:tag name="FILENAME" val=""/>
  <p:tag name="LATEXENGINEID" val="0"/>
  <p:tag name="TEMPFOLDER" val=".\temp\"/>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600"/>
  <p:tag name="ORIGINALHEIGHT" val="392.201"/>
  <p:tag name="ORIGINALWIDTH" val="2052.493"/>
  <p:tag name="LATEXADDIN" val="\documentclass{article}&#10;\usepackage{amsmath}&#10;\pagestyle{empty}&#10;\begin{document}&#10;&#10;&#10;\begin{itemize}&#10;\item $\mu = (\mu_1 \mu_2 ... \mu_n)^{\mathsf T}$ -- expected returns on $n$ risky assets&#10;\item $\Sigma$ -- $n \times n$ covariance matrix of returns&#10;\item $w = (w_1 w_2 ... w_n)^{\mathsf T}$ -- vector of portfolio proportions ($w_i$ is the proportion of portfolio wealth invested in the $i$th asset)&#10;\end{itemize}&#10;&#10;&#10;\end{document}"/>
  <p:tag name="IGUANATEXSIZE" val="20"/>
  <p:tag name="IGUANATEXCURSOR" val="413"/>
  <p:tag name="TRANSPARENCY" val="True"/>
  <p:tag name="FILENAME" val=""/>
  <p:tag name="LATEXENGINEID" val="0"/>
  <p:tag name="TEMPFOLDER" val=".\temp\"/>
  <p:tag name="LATEXFORMHEIGHT" val="312"/>
  <p:tag name="LATEXFORMWIDTH" val="384"/>
  <p:tag name="LATEXFORMWRAP" val="True"/>
  <p:tag name="BITMAPVECTOR" val="0"/>
</p:tagLst>
</file>

<file path=ppt/tags/tag30.xml><?xml version="1.0" encoding="utf-8"?>
<p:tagLst xmlns:a="http://schemas.openxmlformats.org/drawingml/2006/main" xmlns:r="http://schemas.openxmlformats.org/officeDocument/2006/relationships" xmlns:p="http://schemas.openxmlformats.org/presentationml/2006/main">
  <p:tag name="OUTPUTDPI" val="600"/>
  <p:tag name="ORIGINALHEIGHT" val="493.4384"/>
  <p:tag name="ORIGINALWIDTH" val="2144.732"/>
  <p:tag name="LATEXADDIN" val="\documentclass{article}&#10;\usepackage{amsmath,amssymb}&#10;\newcommand{\bs}{\boldsymbol}&#10;\pagestyle{empty}&#10;\begin{document}&#10;&#10;Based on the approximation, we develop an approximate formulation of the original problem \textbf{(P2)}&#10;\begin{flalign} &#10;\min\limits_{w} \quad &amp;CoES^{\leq}(\rho_0)   \tag{$\widetilde{\mathbf{P2}}$} \\&#10;\text{s.t.} \quad &amp; w^{\mathsf T}\mu = \mu_p, \nonumber \\&#10;&amp; w^{\mathsf T}\bs 1=1. \nonumber&#10;\end{flalign}&#10;&#10;&#10;\end{document}"/>
  <p:tag name="IGUANATEXSIZE" val="20"/>
  <p:tag name="IGUANATEXCURSOR" val="221"/>
  <p:tag name="TRANSPARENCY" val="True"/>
  <p:tag name="FILENAME" val=""/>
  <p:tag name="LATEXENGINEID" val="0"/>
  <p:tag name="TEMPFOLDER" val=".\temp\"/>
  <p:tag name="LATEXFORMHEIGHT" val="312"/>
  <p:tag name="LATEXFORMWIDTH" val="384"/>
  <p:tag name="LATEXFORMWRAP" val="True"/>
  <p:tag name="BITMAPVECTOR" val="0"/>
</p:tagLst>
</file>

<file path=ppt/tags/tag31.xml><?xml version="1.0" encoding="utf-8"?>
<p:tagLst xmlns:a="http://schemas.openxmlformats.org/drawingml/2006/main" xmlns:r="http://schemas.openxmlformats.org/officeDocument/2006/relationships" xmlns:p="http://schemas.openxmlformats.org/presentationml/2006/main">
  <p:tag name="OUTPUTDPI" val="600"/>
  <p:tag name="ORIGINALHEIGHT" val="527.1841"/>
  <p:tag name="ORIGINALWIDTH" val="2143.232"/>
  <p:tag name="LATEXADDIN" val="\documentclass{article}&#10;\usepackage{amsmath}&#10;\newcommand*\diff{\mathop{}\!\mathrm{d}}&#10;\newcommand*\Diff[1]{\mathop{}\!\mathrm{d^#1}}&#10;\pagestyle{empty}&#10;\begin{document}&#10;&#10;\textbf{Proposition 4}&#10;The portfolio $w^*(\rho_0)$ that solves $\widetilde{\textbf{(P2)}}$ is given by&#10;\begin{flalign} &#10;w^*(\rho_0) = \Sigma^{-1}B^{\mathsf T}(B\Sigma^{-1}B^{\mathsf T})^{-1}c+\sqrt{\frac{c^{\mathsf T}(B\Sigma^{-1}B^{\mathsf T})^{-1}c}{\widetilde\lambda^2-\Delta^{\mathsf T}Q^{-1}\Delta}} &#10;\left[\begin{array}{c}&#10;(Q^{-1})^{\mathsf T}\Delta \\&#10;-D_{12}^{\mathsf T}(Q^{-1})^{\mathsf T}\Delta&#10;\end{array}\right] \nonumber&#10;\end{flalign}&#10;and the expressions of $Q$ and $\Delta$ depend on assets' expected returns and covariance of returns.&#10;&#10;&#10;&#10;\end{document}"/>
  <p:tag name="IGUANATEXSIZE" val="20"/>
  <p:tag name="IGUANATEXCURSOR" val="720"/>
  <p:tag name="TRANSPARENCY" val="True"/>
  <p:tag name="FILENAME" val=""/>
  <p:tag name="LATEXENGINEID" val="0"/>
  <p:tag name="TEMPFOLDER" val=".\temp\"/>
  <p:tag name="LATEXFORMHEIGHT" val="312"/>
  <p:tag name="LATEXFORMWIDTH" val="384"/>
  <p:tag name="LATEXFORMWRAP" val="True"/>
  <p:tag name="BITMAPVECTOR" val="0"/>
</p:tagLst>
</file>

<file path=ppt/tags/tag32.xml><?xml version="1.0" encoding="utf-8"?>
<p:tagLst xmlns:a="http://schemas.openxmlformats.org/drawingml/2006/main" xmlns:r="http://schemas.openxmlformats.org/officeDocument/2006/relationships" xmlns:p="http://schemas.openxmlformats.org/presentationml/2006/main">
  <p:tag name="OUTPUTDPI" val="600"/>
  <p:tag name="ORIGINALHEIGHT" val="157.4803"/>
  <p:tag name="ORIGINALWIDTH" val="2143.982"/>
  <p:tag name="LATEXADDIN" val="\documentclass{article}&#10;\usepackage{amsmath}&#10;\pagestyle{empty}&#10;\begin{document}&#10;&#10;The solution $w^*(\rho_0)$ of the approximation problem~$\widetilde{\textbf{(P2)}}$ can be used to find a candidate for a solution $w^*$ to the original problem~$\textbf{(P2)}$.&#10;&#10;&#10;\end{document}"/>
  <p:tag name="IGUANATEXSIZE" val="20"/>
  <p:tag name="IGUANATEXCURSOR" val="258"/>
  <p:tag name="TRANSPARENCY" val="True"/>
  <p:tag name="FILENAME" val=""/>
  <p:tag name="LATEXENGINEID" val="0"/>
  <p:tag name="TEMPFOLDER" val=".\temp\"/>
  <p:tag name="LATEXFORMHEIGHT" val="312"/>
  <p:tag name="LATEXFORMWIDTH" val="384"/>
  <p:tag name="LATEXFORMWRAP" val="True"/>
  <p:tag name="BITMAPVECTOR" val="0"/>
</p:tagLst>
</file>

<file path=ppt/tags/tag33.xml><?xml version="1.0" encoding="utf-8"?>
<p:tagLst xmlns:a="http://schemas.openxmlformats.org/drawingml/2006/main" xmlns:r="http://schemas.openxmlformats.org/officeDocument/2006/relationships" xmlns:p="http://schemas.openxmlformats.org/presentationml/2006/main">
  <p:tag name="OUTPUTDPI" val="600"/>
  <p:tag name="ORIGINALHEIGHT" val="225.7218"/>
  <p:tag name="ORIGINALWIDTH" val="2146.232"/>
  <p:tag name="LATEXADDIN" val="\documentclass{article}&#10;\usepackage{amsmath}&#10;\pagestyle{empty}&#10;\begin{document}&#10;&#10;\textbf{Proposition 5}&#10;Let $\rho_0=\rho(w^*(\rho_0))$, where $w^*(\rho_0)$ solves the approximate problem $\widetilde{\textbf{(P2)}}$. Then the  vector $w^*(\rho_0)$ satisfies the first-order conditions for the original problem $\textbf{(P2)}$.&#10;&#10;&#10;&#10;\end{document}"/>
  <p:tag name="IGUANATEXSIZE" val="20"/>
  <p:tag name="IGUANATEXCURSOR" val="325"/>
  <p:tag name="TRANSPARENCY" val="True"/>
  <p:tag name="FILENAME" val=""/>
  <p:tag name="LATEXENGINEID" val="0"/>
  <p:tag name="TEMPFOLDER" val=".\temp\"/>
  <p:tag name="LATEXFORMHEIGHT" val="312"/>
  <p:tag name="LATEXFORMWIDTH" val="384"/>
  <p:tag name="LATEXFORMWRAP" val="True"/>
  <p:tag name="BITMAPVECTOR" val="0"/>
</p:tagLst>
</file>

<file path=ppt/tags/tag34.xml><?xml version="1.0" encoding="utf-8"?>
<p:tagLst xmlns:a="http://schemas.openxmlformats.org/drawingml/2006/main" xmlns:r="http://schemas.openxmlformats.org/officeDocument/2006/relationships" xmlns:p="http://schemas.openxmlformats.org/presentationml/2006/main">
  <p:tag name="OUTPUTDPI" val="600"/>
  <p:tag name="ORIGINALHEIGHT" val="437.1953"/>
  <p:tag name="ORIGINALWIDTH" val="2056.993"/>
  <p:tag name="LATEXADDIN" val="\documentclass{article}&#10;\usepackage{amsmath}&#10;\pagestyle{empty}&#10;\begin{document}&#10;&#10;The optimal portfolio &#10;\begin{flalign} &#10;w^*(\rho_0) = \Sigma^{-1}B^{\mathsf T}(B\Sigma^{-1}B^{\mathsf T})^{-1}c+\sqrt{\frac{c^{\mathsf T}(B\Sigma^{-1}B^{\mathsf T})^{-1}c}{\widetilde\lambda^2-\Delta^{\mathsf T}Q^{-1}\Delta}} &#10;\left[\begin{array}{c}&#10;(Q^{-1})^{\mathsf T}\Delta \\&#10;-D_{12}^{\mathsf T}(Q^{-1})^{\mathsf T}\Delta&#10;\end{array}\right] \nonumber&#10;\end{flalign}&#10;consists of two components.&#10;&#10;&#10;\end{document}"/>
  <p:tag name="IGUANATEXSIZE" val="20"/>
  <p:tag name="IGUANATEXCURSOR" val="476"/>
  <p:tag name="TRANSPARENCY" val="True"/>
  <p:tag name="FILENAME" val=""/>
  <p:tag name="LATEXENGINEID" val="0"/>
  <p:tag name="TEMPFOLDER" val=".\temp\"/>
  <p:tag name="LATEXFORMHEIGHT" val="312"/>
  <p:tag name="LATEXFORMWIDTH" val="384"/>
  <p:tag name="LATEXFORMWRAP" val="True"/>
  <p:tag name="BITMAPVECTOR" val="0"/>
</p:tagLst>
</file>

<file path=ppt/tags/tag35.xml><?xml version="1.0" encoding="utf-8"?>
<p:tagLst xmlns:a="http://schemas.openxmlformats.org/drawingml/2006/main" xmlns:r="http://schemas.openxmlformats.org/officeDocument/2006/relationships" xmlns:p="http://schemas.openxmlformats.org/presentationml/2006/main">
  <p:tag name="OUTPUTDPI" val="600"/>
  <p:tag name="ORIGINALHEIGHT" val="282.7147"/>
  <p:tag name="ORIGINALWIDTH" val="2050.244"/>
  <p:tag name="LATEXADDIN" val="\documentclass{article}&#10;\usepackage{amsmath}&#10;\pagestyle{empty}&#10;\begin{document}&#10;&#10;\begin{itemize}&#10;\item We choose the constituents of the S\&amp;P500 Financials Index (US market), and of the S\&amp;P/TSX Capped Financial Index (Canadian market): January 4, 2000 - August 7, 2020. This yields a total of 51 US and 18 Canadian companies. &#10;\end{itemize}&#10;&#10;&#10;\end{document}"/>
  <p:tag name="IGUANATEXSIZE" val="20"/>
  <p:tag name="IGUANATEXCURSOR" val="188"/>
  <p:tag name="TRANSPARENCY" val="True"/>
  <p:tag name="FILENAME" val=""/>
  <p:tag name="LATEXENGINEID" val="0"/>
  <p:tag name="TEMPFOLDER" val=".\temp\"/>
  <p:tag name="LATEXFORMHEIGHT" val="312"/>
  <p:tag name="LATEXFORMWIDTH" val="384"/>
  <p:tag name="LATEXFORMWRAP" val="True"/>
  <p:tag name="BITMAPVECTOR" val="0"/>
</p:tagLst>
</file>

<file path=ppt/tags/tag36.xml><?xml version="1.0" encoding="utf-8"?>
<p:tagLst xmlns:a="http://schemas.openxmlformats.org/drawingml/2006/main" xmlns:r="http://schemas.openxmlformats.org/officeDocument/2006/relationships" xmlns:p="http://schemas.openxmlformats.org/presentationml/2006/main">
  <p:tag name="OUTPUTDPI" val="600"/>
  <p:tag name="ORIGINALHEIGHT" val="134.2332"/>
  <p:tag name="ORIGINALWIDTH" val="2051.744"/>
  <p:tag name="LATEXADDIN" val="\documentclass{article}&#10;\usepackage{amsmath}&#10;\pagestyle{empty}&#10;\begin{document}&#10;&#10;&#10;\begin{itemize}&#10;\item We define the systemic event as a severe market decline, captured by a significant drop (40\% drop over 6 months) of the broad market index. &#10;\end{itemize}&#10;&#10;&#10;&#10;\end{document}"/>
  <p:tag name="IGUANATEXSIZE" val="20"/>
  <p:tag name="IGUANATEXCURSOR" val="196"/>
  <p:tag name="TRANSPARENCY" val="True"/>
  <p:tag name="FILENAME" val=""/>
  <p:tag name="LATEXENGINEID" val="0"/>
  <p:tag name="TEMPFOLDER" val=".\temp\"/>
  <p:tag name="LATEXFORMHEIGHT" val="312"/>
  <p:tag name="LATEXFORMWIDTH" val="384"/>
  <p:tag name="LATEXFORMWRAP" val="True"/>
  <p:tag name="BITMAPVECTOR" val="0"/>
</p:tagLst>
</file>

<file path=ppt/tags/tag37.xml><?xml version="1.0" encoding="utf-8"?>
<p:tagLst xmlns:a="http://schemas.openxmlformats.org/drawingml/2006/main" xmlns:r="http://schemas.openxmlformats.org/officeDocument/2006/relationships" xmlns:p="http://schemas.openxmlformats.org/presentationml/2006/main">
  <p:tag name="OUTPUTDPI" val="600"/>
  <p:tag name="ORIGINALHEIGHT" val="56.24299"/>
  <p:tag name="ORIGINALWIDTH" val="1797.525"/>
  <p:tag name="LATEXADDIN" val="\documentclass{article}&#10;\usepackage{amsmath}&#10;\pagestyle{empty}&#10;\begin{document}&#10;&#10;\begin{itemize}&#10;\item We use the MSCI World Index as a proxy for the market index.&#10;\end{itemize}&#10;&#10;&#10;&#10;\end{document}"/>
  <p:tag name="IGUANATEXSIZE" val="20"/>
  <p:tag name="IGUANATEXCURSOR" val="177"/>
  <p:tag name="TRANSPARENCY" val="True"/>
  <p:tag name="FILENAME" val=""/>
  <p:tag name="LATEXENGINEID" val="0"/>
  <p:tag name="TEMPFOLDER" val=".\temp\"/>
  <p:tag name="LATEXFORMHEIGHT" val="312"/>
  <p:tag name="LATEXFORMWIDTH" val="384"/>
  <p:tag name="LATEXFORMWRAP" val="True"/>
  <p:tag name="BITMAPVECTOR" val="0"/>
</p:tagLst>
</file>

<file path=ppt/tags/tag38.xml><?xml version="1.0" encoding="utf-8"?>
<p:tagLst xmlns:a="http://schemas.openxmlformats.org/drawingml/2006/main" xmlns:r="http://schemas.openxmlformats.org/officeDocument/2006/relationships" xmlns:p="http://schemas.openxmlformats.org/presentationml/2006/main">
  <p:tag name="OUTPUTDPI" val="600"/>
  <p:tag name="ORIGINALHEIGHT" val="1140.607"/>
  <p:tag name="ORIGINALWIDTH" val="2145.482"/>
  <p:tag name="LATEXADDIN" val="\documentclass{article}&#10;\usepackage{amsmath}&#10;\pagestyle{empty}&#10;\begin{document}&#10;&#10;We measure the \textbf{performance of the portfolio} using the annualized risk-adjusted expected portfolio returns conditioned on a $C\%$ drop of the market index, that is,&#10;\begin{flalign}&#10;\text{Risk-adjusted expected returns}=\frac{\hat\mu_p}{\hat\sigma_p}\Big|_{R_m&lt;C}, \nonumber&#10;\end{flalign}&#10;where&#10;\begin{flalign*}&#10;\hat\mu_p=\frac{1}{T}\sum\limits_{t=1}^T (w_t^*)^{\mathsf T} r_t, \quad \hat\sigma_p^2=\frac{1}{T-1}\sum\limits_{t=1}^T((w_t^*)^{\mathsf T} r_t-\hat\mu_p)^2,&#10;\end{flalign*}&#10;and $w_t^*$ is the vector of optimal portfolio weights computed based on the information (covariance matrix and expected returns) available in period $t$, $r_t$ is the vector of stock returns in period $t$, and $T$ is the number of periods that the portfolio is rebalanced. &#10;&#10;&#10;\end{document}"/>
  <p:tag name="IGUANATEXSIZE" val="20"/>
  <p:tag name="IGUANATEXCURSOR" val="134"/>
  <p:tag name="TRANSPARENCY" val="True"/>
  <p:tag name="FILENAME" val=""/>
  <p:tag name="LATEXENGINEID" val="0"/>
  <p:tag name="TEMPFOLDER" val=".\temp\"/>
  <p:tag name="LATEXFORMHEIGHT" val="312"/>
  <p:tag name="LATEXFORMWIDTH" val="384"/>
  <p:tag name="LATEXFORMWRAP" val="True"/>
  <p:tag name="BITMAPVECTOR" val="0"/>
</p:tagLst>
</file>

<file path=ppt/tags/tag39.xml><?xml version="1.0" encoding="utf-8"?>
<p:tagLst xmlns:a="http://schemas.openxmlformats.org/drawingml/2006/main" xmlns:r="http://schemas.openxmlformats.org/officeDocument/2006/relationships" xmlns:p="http://schemas.openxmlformats.org/presentationml/2006/main">
  <p:tag name="OUTPUTDPI" val="600"/>
  <p:tag name="ORIGINALHEIGHT" val="183.727"/>
  <p:tag name="ORIGINALWIDTH" val="2050.994"/>
  <p:tag name="LATEXADDIN" val="\documentclass{article}&#10;\usepackage{amsmath}&#10;\pagestyle{empty}&#10;\begin{document}&#10;&#10;\begin{itemize}&#10;\item Construct the portfolio in January 2006&#10;\item Rebalance it at a given frequency (weekly or monthly) until August 2020&#10;\end{itemize}&#10;&#10;&#10;&#10;\end{document}"/>
  <p:tag name="IGUANATEXSIZE" val="20"/>
  <p:tag name="IGUANATEXCURSOR" val="234"/>
  <p:tag name="TRANSPARENCY" val="True"/>
  <p:tag name="FILENAME" val=""/>
  <p:tag name="LATEXENGINEID" val="0"/>
  <p:tag name="TEMPFOLDER" val=".\temp\"/>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600"/>
  <p:tag name="ORIGINALHEIGHT" val="128.2339"/>
  <p:tag name="ORIGINALWIDTH" val="2144.732"/>
  <p:tag name="LATEXADDIN" val="\documentclass{article}&#10;\usepackage{amsmath}&#10;\pagestyle{empty}&#10;\begin{document}&#10;&#10;The expected portfolio return is $w^{\mathsf T}\mu$ and the variance of portfolio returns is $w^{\mathsf T}\Sigma w$.&#10;&#10;&#10;&#10;&#10;&#10;&#10;\end{document}"/>
  <p:tag name="IGUANATEXSIZE" val="20"/>
  <p:tag name="IGUANATEXCURSOR" val="198"/>
  <p:tag name="TRANSPARENCY" val="True"/>
  <p:tag name="FILENAME" val=""/>
  <p:tag name="LATEXENGINEID" val="0"/>
  <p:tag name="TEMPFOLDER" val=".\temp\"/>
  <p:tag name="LATEXFORMHEIGHT" val="312"/>
  <p:tag name="LATEXFORMWIDTH" val="384"/>
  <p:tag name="LATEXFORMWRAP" val="True"/>
  <p:tag name="BITMAPVECTOR" val="0"/>
</p:tagLst>
</file>

<file path=ppt/tags/tag40.xml><?xml version="1.0" encoding="utf-8"?>
<p:tagLst xmlns:a="http://schemas.openxmlformats.org/drawingml/2006/main" xmlns:r="http://schemas.openxmlformats.org/officeDocument/2006/relationships" xmlns:p="http://schemas.openxmlformats.org/presentationml/2006/main">
  <p:tag name="OUTPUTDPI" val="600"/>
  <p:tag name="ORIGINALHEIGHT" val="131.2336"/>
  <p:tag name="ORIGINALWIDTH" val="1708.286"/>
  <p:tag name="LATEXADDIN" val="\documentclass{article}&#10;\usepackage{amsmath}&#10;\pagestyle{empty}&#10;\begin{document}&#10;&#10;For weekly rebalancing we have $T=767$ rebalancing periods. &#10;&#10;For monthly rebalancing we have  $T=175$ rebalancing periods. &#10;&#10;&#10;&#10;&#10;\end{document}"/>
  <p:tag name="IGUANATEXSIZE" val="20"/>
  <p:tag name="IGUANATEXCURSOR" val="207"/>
  <p:tag name="TRANSPARENCY" val="True"/>
  <p:tag name="FILENAME" val=""/>
  <p:tag name="LATEXENGINEID" val="0"/>
  <p:tag name="TEMPFOLDER" val=".\temp\"/>
  <p:tag name="LATEXFORMHEIGHT" val="312"/>
  <p:tag name="LATEXFORMWIDTH" val="384"/>
  <p:tag name="LATEXFORMWRAP" val="True"/>
  <p:tag name="BITMAPVECTOR" val="0"/>
</p:tagLst>
</file>

<file path=ppt/tags/tag41.xml><?xml version="1.0" encoding="utf-8"?>
<p:tagLst xmlns:a="http://schemas.openxmlformats.org/drawingml/2006/main" xmlns:r="http://schemas.openxmlformats.org/officeDocument/2006/relationships" xmlns:p="http://schemas.openxmlformats.org/presentationml/2006/main">
  <p:tag name="OUTPUTDPI" val="600"/>
  <p:tag name="ORIGINALHEIGHT" val="454.4432"/>
  <p:tag name="ORIGINALWIDTH" val="2068.241"/>
  <p:tag name="LATEXADDIN" val="\documentclass{article}&#10;\usepackage{amsmath}&#10;\pagestyle{empty}&#10;\begin{document}&#10;&#10;We choose the following two values for the threshold $C$:&#10;\begin{enumerate}&#10;\item $C=0$, i.e, rebalancing occurs when the return of the market index is negative, &#10;\item $C=-1.5\% (-6.7\%)$ for weekly (monthly) rebalancing, corresponding to a $40\%$ decrease in the market index over a 6-month period. &#10;\end{enumerate} &#10;&#10;&#10;&#10;\end{document}"/>
  <p:tag name="IGUANATEXSIZE" val="20"/>
  <p:tag name="IGUANATEXCURSOR" val="400"/>
  <p:tag name="TRANSPARENCY" val="True"/>
  <p:tag name="FILENAME" val=""/>
  <p:tag name="LATEXENGINEID" val="0"/>
  <p:tag name="TEMPFOLDER" val=".\temp\"/>
  <p:tag name="LATEXFORMHEIGHT" val="312"/>
  <p:tag name="LATEXFORMWIDTH" val="384"/>
  <p:tag name="LATEXFORMWRAP" val="True"/>
  <p:tag name="BITMAPVECTOR" val="0"/>
</p:tagLst>
</file>

<file path=ppt/tags/tag42.xml><?xml version="1.0" encoding="utf-8"?>
<p:tagLst xmlns:a="http://schemas.openxmlformats.org/drawingml/2006/main" xmlns:r="http://schemas.openxmlformats.org/officeDocument/2006/relationships" xmlns:p="http://schemas.openxmlformats.org/presentationml/2006/main">
  <p:tag name="OUTPUTDPI" val="600"/>
  <p:tag name="ORIGINALHEIGHT" val="56.24299"/>
  <p:tag name="ORIGINALWIDTH" val="1937.758"/>
  <p:tag name="LATEXADDIN" val="\documentclass{article}&#10;\usepackage{amsmath}&#10;\pagestyle{empty}&#10;\begin{document}&#10;&#10;We evaluate the risk-adjusted expected portfolio returns out-of-sample.&#10;&#10;&#10;&#10;\end{document}"/>
  <p:tag name="IGUANATEXSIZE" val="20"/>
  <p:tag name="IGUANATEXCURSOR" val="154"/>
  <p:tag name="TRANSPARENCY" val="True"/>
  <p:tag name="FILENAME" val=""/>
  <p:tag name="LATEXENGINEID" val="0"/>
  <p:tag name="TEMPFOLDER" val=".\temp\"/>
  <p:tag name="LATEXFORMHEIGHT" val="312"/>
  <p:tag name="LATEXFORMWIDTH" val="384"/>
  <p:tag name="LATEXFORMWRAP" val="True"/>
  <p:tag name="BITMAPVECTOR" val="0"/>
</p:tagLst>
</file>

<file path=ppt/tags/tag43.xml><?xml version="1.0" encoding="utf-8"?>
<p:tagLst xmlns:a="http://schemas.openxmlformats.org/drawingml/2006/main" xmlns:r="http://schemas.openxmlformats.org/officeDocument/2006/relationships" xmlns:p="http://schemas.openxmlformats.org/presentationml/2006/main">
  <p:tag name="OUTPUTDPI" val="600"/>
  <p:tag name="ORIGINALHEIGHT" val="208.4739"/>
  <p:tag name="ORIGINALWIDTH" val="2146.982"/>
  <p:tag name="LATEXADDIN" val="\documentclass{article}&#10;\usepackage{amsmath}&#10;\pagestyle{empty}&#10;\begin{document}&#10;&#10;For comparison purposes, we also evaluate the portfolio performance against two other criteria, namely the Markowitz mean-variance (MV) and the equally weighted ($1/n$) portfolios. &#10;&#10;&#10;&#10;&#10;\end{document}"/>
  <p:tag name="IGUANATEXSIZE" val="20"/>
  <p:tag name="IGUANATEXCURSOR" val="264"/>
  <p:tag name="TRANSPARENCY" val="True"/>
  <p:tag name="FILENAME" val=""/>
  <p:tag name="LATEXENGINEID" val="0"/>
  <p:tag name="TEMPFOLDER" val=".\temp\"/>
  <p:tag name="LATEXFORMHEIGHT" val="312"/>
  <p:tag name="LATEXFORMWIDTH" val="384"/>
  <p:tag name="LATEXFORMWRAP" val="True"/>
  <p:tag name="BITMAPVECTOR" val="0"/>
</p:tagLst>
</file>

<file path=ppt/tags/tag44.xml><?xml version="1.0" encoding="utf-8"?>
<p:tagLst xmlns:a="http://schemas.openxmlformats.org/drawingml/2006/main" xmlns:r="http://schemas.openxmlformats.org/officeDocument/2006/relationships" xmlns:p="http://schemas.openxmlformats.org/presentationml/2006/main">
  <p:tag name="OUTPUTDPI" val="600"/>
  <p:tag name="ORIGINALHEIGHT" val="137.2328"/>
  <p:tag name="ORIGINALWIDTH" val="2140.982"/>
  <p:tag name="LATEXADDIN" val="\documentclass{article}&#10;\usepackage{amsmath}&#10;\pagestyle{empty}&#10;\begin{document}&#10;&#10;Annual expected unconditional returns $\mu_p$ of the portfolios (except for the $1/n$ portfolio) are set to 10\% and $\nu=4.3$. &#10;&#10;&#10;&#10;\end{document}"/>
  <p:tag name="IGUANATEXSIZE" val="20"/>
  <p:tag name="IGUANATEXCURSOR" val="208"/>
  <p:tag name="TRANSPARENCY" val="True"/>
  <p:tag name="FILENAME" val=""/>
  <p:tag name="LATEXENGINEID" val="0"/>
  <p:tag name="TEMPFOLDER" val=".\temp\"/>
  <p:tag name="LATEXFORMHEIGHT" val="312"/>
  <p:tag name="LATEXFORMWIDTH" val="384"/>
  <p:tag name="LATEXFORMWRAP" val="True"/>
  <p:tag name="BITMAPVECTOR" val="0"/>
</p:tagLst>
</file>

<file path=ppt/tags/tag45.xml><?xml version="1.0" encoding="utf-8"?>
<p:tagLst xmlns:a="http://schemas.openxmlformats.org/drawingml/2006/main" xmlns:r="http://schemas.openxmlformats.org/officeDocument/2006/relationships" xmlns:p="http://schemas.openxmlformats.org/presentationml/2006/main">
  <p:tag name="OUTPUTDPI" val="600"/>
  <p:tag name="ORIGINALHEIGHT" val="284.9644"/>
  <p:tag name="ORIGINALWIDTH" val="2146.232"/>
  <p:tag name="LATEXADDIN" val="\documentclass{article}&#10;\usepackage{amsmath}&#10;\pagestyle{empty}&#10;\begin{document}&#10;&#10;\textbf{Table 1:} Annualized risk-adjusted expected portfolio returns and standard deviations (in brackets) of four weekly rebalanced portfolios spanning the period January 6, 2006 through August 7, 2020. We condition on the event that the market index has negative weekly returns ($R_m&lt;0$).&#10;&#10;&#10;\end{document}"/>
  <p:tag name="IGUANATEXSIZE" val="20"/>
  <p:tag name="IGUANATEXCURSOR" val="214"/>
  <p:tag name="TRANSPARENCY" val="True"/>
  <p:tag name="FILENAME" val=""/>
  <p:tag name="LATEXENGINEID" val="0"/>
  <p:tag name="TEMPFOLDER" val=".\temp\"/>
  <p:tag name="LATEXFORMHEIGHT" val="312"/>
  <p:tag name="LATEXFORMWIDTH" val="384"/>
  <p:tag name="LATEXFORMWRAP" val="True"/>
  <p:tag name="BITMAPVECTOR" val="0"/>
</p:tagLst>
</file>

<file path=ppt/tags/tag46.xml><?xml version="1.0" encoding="utf-8"?>
<p:tagLst xmlns:a="http://schemas.openxmlformats.org/drawingml/2006/main" xmlns:r="http://schemas.openxmlformats.org/officeDocument/2006/relationships" xmlns:p="http://schemas.openxmlformats.org/presentationml/2006/main">
  <p:tag name="OUTPUTDPI" val="600"/>
  <p:tag name="ORIGINALHEIGHT" val="284.9644"/>
  <p:tag name="ORIGINALWIDTH" val="2146.232"/>
  <p:tag name="LATEXADDIN" val="\documentclass{article}&#10;\usepackage{amsmath}&#10;\pagestyle{empty}&#10;\begin{document}&#10;&#10;\textbf{Table 2:} Annualized risk-adjusted expected portfolio returns and standard deviations (in brackets) of four monthly rebalanced portfolios spanning the period January 6, 2006 through August 7, 2020. We condition on the market index having negative monthly returns ($R_m&lt;0$). &#10;&#10;&#10;\end{document}"/>
  <p:tag name="IGUANATEXSIZE" val="20"/>
  <p:tag name="IGUANATEXCURSOR" val="363"/>
  <p:tag name="TRANSPARENCY" val="True"/>
  <p:tag name="FILENAME" val=""/>
  <p:tag name="LATEXENGINEID" val="0"/>
  <p:tag name="TEMPFOLDER" val=".\temp\"/>
  <p:tag name="LATEXFORMHEIGHT" val="312"/>
  <p:tag name="LATEXFORMWIDTH" val="384"/>
  <p:tag name="LATEXFORMWRAP" val="True"/>
  <p:tag name="BITMAPVECTOR" val="0"/>
</p:tagLst>
</file>

<file path=ppt/tags/tag47.xml><?xml version="1.0" encoding="utf-8"?>
<p:tagLst xmlns:a="http://schemas.openxmlformats.org/drawingml/2006/main" xmlns:r="http://schemas.openxmlformats.org/officeDocument/2006/relationships" xmlns:p="http://schemas.openxmlformats.org/presentationml/2006/main">
  <p:tag name="OUTPUTDPI" val="600"/>
  <p:tag name="ORIGINALHEIGHT" val="284.9644"/>
  <p:tag name="ORIGINALWIDTH" val="2146.232"/>
  <p:tag name="LATEXADDIN" val="\documentclass{article}&#10;\usepackage{amsmath}&#10;\pagestyle{empty}&#10;\begin{document}&#10;&#10;\textbf{Table 3:} Annualized risk-adjusted expected portfolio returns and standard deviations (in brackets) of four weekly rebalanced portfolios spanning the period January 6, 2006 through August 7, 2020. We condition on the event that the market index has weekly returns smaller than $-1.5\%$ ($R_m&lt;-1.5\%$).&#10;&#10;&#10;\end{document}"/>
  <p:tag name="IGUANATEXSIZE" val="20"/>
  <p:tag name="IGUANATEXCURSOR" val="99"/>
  <p:tag name="TRANSPARENCY" val="True"/>
  <p:tag name="FILENAME" val=""/>
  <p:tag name="LATEXENGINEID" val="0"/>
  <p:tag name="TEMPFOLDER" val=".\temp\"/>
  <p:tag name="LATEXFORMHEIGHT" val="312"/>
  <p:tag name="LATEXFORMWIDTH" val="384"/>
  <p:tag name="LATEXFORMWRAP" val="True"/>
  <p:tag name="BITMAPVECTOR" val="0"/>
</p:tagLst>
</file>

<file path=ppt/tags/tag48.xml><?xml version="1.0" encoding="utf-8"?>
<p:tagLst xmlns:a="http://schemas.openxmlformats.org/drawingml/2006/main" xmlns:r="http://schemas.openxmlformats.org/officeDocument/2006/relationships" xmlns:p="http://schemas.openxmlformats.org/presentationml/2006/main">
  <p:tag name="OUTPUTDPI" val="600"/>
  <p:tag name="ORIGINALHEIGHT" val="284.9644"/>
  <p:tag name="ORIGINALWIDTH" val="2146.982"/>
  <p:tag name="LATEXADDIN" val="\documentclass{article}&#10;\usepackage{amsmath}&#10;\pagestyle{empty}&#10;\begin{document}&#10;&#10;\textbf{Table 4:} Annualized risk-adjusted expected portfolio returns and standard deviations (in brackets) of four monthly rebalanced portfolios spanning the period January 6, 2006 through August 7, 2020. We condition on the event that the market index has monthly returns smaller than $-6.7\%$ ($R_m&lt;-6.7\%$).&#10;&#10;&#10;\end{document}"/>
  <p:tag name="IGUANATEXSIZE" val="20"/>
  <p:tag name="IGUANATEXCURSOR" val="99"/>
  <p:tag name="TRANSPARENCY" val="True"/>
  <p:tag name="FILENAME" val=""/>
  <p:tag name="LATEXENGINEID" val="0"/>
  <p:tag name="TEMPFOLDER" val=".\temp\"/>
  <p:tag name="LATEXFORMHEIGHT" val="312"/>
  <p:tag name="LATEXFORMWIDTH" val="384"/>
  <p:tag name="LATEXFORMWRAP" val="True"/>
  <p:tag name="BITMAPVECTOR" val="0"/>
</p:tagLst>
</file>

<file path=ppt/tags/tag49.xml><?xml version="1.0" encoding="utf-8"?>
<p:tagLst xmlns:a="http://schemas.openxmlformats.org/drawingml/2006/main" xmlns:r="http://schemas.openxmlformats.org/officeDocument/2006/relationships" xmlns:p="http://schemas.openxmlformats.org/presentationml/2006/main">
  <p:tag name="OUTPUTDPI" val="600"/>
  <p:tag name="ORIGINALHEIGHT" val="135.7331"/>
  <p:tag name="ORIGINALWIDTH" val="2143.232"/>
  <p:tag name="LATEXADDIN" val="\documentclass{article}&#10;\usepackage{amsmath}&#10;\pagestyle{empty}&#10;\begin{document}&#10;&#10;We investigate the level of diversification of optimal portfolios, and its dependence on the confidence levels $q_m$ and $q_p$.&#10;&#10;&#10;&#10;\end{document}"/>
  <p:tag name="IGUANATEXSIZE" val="20"/>
  <p:tag name="IGUANATEXCURSOR" val="84"/>
  <p:tag name="TRANSPARENCY" val="True"/>
  <p:tag name="FILENAME" val=""/>
  <p:tag name="LATEXENGINEID" val="0"/>
  <p:tag name="TEMPFOLDER" val=".\temp\"/>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2000"/>
  <p:tag name="ORIGINALHEIGHT" val="917.8853"/>
  <p:tag name="ORIGINALWIDTH" val="3268.091"/>
  <p:tag name="LATEXADDIN" val="\documentclass{article}&#10;\usepackage{amsmath}&#10;\pagestyle{empty}&#10;\begin{document}&#10;&#10;\begin{flalign}&#10;\min\limits_w  &amp; \quad VaR(w) \quad (\text{Risk)} \nonumber \\&#10;s.t. &amp; \quad w^{\mathsf T}\mu = \mu_p \quad (\text{Expected return}) \nonumber \\&#10;&amp; \quad w^{\mathsf T}\boldsymbol 1 = 1. \nonumber&#10;\end{flalign}&#10;&#10;&#10;\end{document}"/>
  <p:tag name="IGUANATEXSIZE" val="20"/>
  <p:tag name="IGUANATEXCURSOR" val="147"/>
  <p:tag name="TRANSPARENCY" val="True"/>
  <p:tag name="FILENAME" val=""/>
  <p:tag name="LATEXENGINEID" val="0"/>
  <p:tag name="TEMPFOLDER" val=".\temp\"/>
  <p:tag name="LATEXFORMHEIGHT" val="312"/>
  <p:tag name="LATEXFORMWIDTH" val="384"/>
  <p:tag name="LATEXFORMWRAP" val="True"/>
  <p:tag name="BITMAPVECTOR" val="0"/>
</p:tagLst>
</file>

<file path=ppt/tags/tag50.xml><?xml version="1.0" encoding="utf-8"?>
<p:tagLst xmlns:a="http://schemas.openxmlformats.org/drawingml/2006/main" xmlns:r="http://schemas.openxmlformats.org/officeDocument/2006/relationships" xmlns:p="http://schemas.openxmlformats.org/presentationml/2006/main">
  <p:tag name="OUTPUTDPI" val="600"/>
  <p:tag name="ORIGINALHEIGHT" val="509.1864"/>
  <p:tag name="ORIGINALWIDTH" val="2144.732"/>
  <p:tag name="LATEXADDIN" val="\documentclass{article}&#10;\usepackage{amsmath}&#10;\pagestyle{empty}&#10;\begin{document}&#10;&#10;We use the Sum of Squared Portfolio Weights (SSPW) to measure diversification. The SSPW at a certain date $t$ is given by&#10;\begin{flalign}&#10;SSPW_t=\sum\limits_{i=1}^n w_{it}^2, \nonumber&#10;\end{flalign}&#10;where $w_{it}$ is the weight of stock $i$ in the portfolio in period $t$. &#10;&#10;&#10;&#10;\end{document}"/>
  <p:tag name="IGUANATEXSIZE" val="20"/>
  <p:tag name="IGUANATEXCURSOR" val="354"/>
  <p:tag name="TRANSPARENCY" val="True"/>
  <p:tag name="FILENAME" val=""/>
  <p:tag name="LATEXENGINEID" val="0"/>
  <p:tag name="TEMPFOLDER" val=".\temp\"/>
  <p:tag name="LATEXFORMHEIGHT" val="312"/>
  <p:tag name="LATEXFORMWIDTH" val="384"/>
  <p:tag name="LATEXFORMWRAP" val="True"/>
  <p:tag name="BITMAPVECTOR" val="0"/>
</p:tagLst>
</file>

<file path=ppt/tags/tag51.xml><?xml version="1.0" encoding="utf-8"?>
<p:tagLst xmlns:a="http://schemas.openxmlformats.org/drawingml/2006/main" xmlns:r="http://schemas.openxmlformats.org/officeDocument/2006/relationships" xmlns:p="http://schemas.openxmlformats.org/presentationml/2006/main">
  <p:tag name="OUTPUTDPI" val="600"/>
  <p:tag name="ORIGINALHEIGHT" val="57.74276"/>
  <p:tag name="ORIGINALWIDTH" val="1714.286"/>
  <p:tag name="LATEXADDIN" val="\documentclass{article}&#10;\usepackage{amsmath}&#10;\pagestyle{empty}&#10;\begin{document}&#10;&#10;A lower value of SSPW reflects a higher level of diversification.&#10;&#10;&#10;\end{document}"/>
  <p:tag name="IGUANATEXSIZE" val="20"/>
  <p:tag name="IGUANATEXCURSOR" val="146"/>
  <p:tag name="TRANSPARENCY" val="True"/>
  <p:tag name="FILENAME" val=""/>
  <p:tag name="LATEXENGINEID" val="0"/>
  <p:tag name="TEMPFOLDER" val=".\temp\"/>
  <p:tag name="LATEXFORMHEIGHT" val="312"/>
  <p:tag name="LATEXFORMWIDTH" val="384"/>
  <p:tag name="LATEXFORMWRAP" val="True"/>
  <p:tag name="BITMAPVECTOR" val="0"/>
</p:tagLst>
</file>

<file path=ppt/tags/tag52.xml><?xml version="1.0" encoding="utf-8"?>
<p:tagLst xmlns:a="http://schemas.openxmlformats.org/drawingml/2006/main" xmlns:r="http://schemas.openxmlformats.org/officeDocument/2006/relationships" xmlns:p="http://schemas.openxmlformats.org/presentationml/2006/main">
  <p:tag name="OUTPUTDPI" val="600"/>
  <p:tag name="ORIGINALHEIGHT" val="134.2332"/>
  <p:tag name="ORIGINALWIDTH" val="2145.482"/>
  <p:tag name="LATEXADDIN" val="\documentclass{article}&#10;\usepackage{amsmath}&#10;\pagestyle{empty}&#10;\begin{document}&#10;&#10;\textbf{Figure:} The Sum of Squared Portfolio Weights (SSPW) for portfolios based on data from the US market. Rebalancing is executed monthly. &#10;&#10;&#10;\end{document}"/>
  <p:tag name="IGUANATEXSIZE" val="20"/>
  <p:tag name="IGUANATEXCURSOR" val="224"/>
  <p:tag name="TRANSPARENCY" val="True"/>
  <p:tag name="FILENAME" val=""/>
  <p:tag name="LATEXENGINEID" val="0"/>
  <p:tag name="TEMPFOLDER" val=".\temp\"/>
  <p:tag name="LATEXFORMHEIGHT" val="312"/>
  <p:tag name="LATEXFORMWIDTH" val="384"/>
  <p:tag name="LATEXFORMWRAP" val="True"/>
  <p:tag name="BITMAPVECTOR" val="0"/>
</p:tagLst>
</file>

<file path=ppt/tags/tag53.xml><?xml version="1.0" encoding="utf-8"?>
<p:tagLst xmlns:a="http://schemas.openxmlformats.org/drawingml/2006/main" xmlns:r="http://schemas.openxmlformats.org/officeDocument/2006/relationships" xmlns:p="http://schemas.openxmlformats.org/presentationml/2006/main">
  <p:tag name="OUTPUTDPI" val="600"/>
  <p:tag name="ORIGINALHEIGHT" val="59.2426"/>
  <p:tag name="ORIGINALWIDTH" val="490.4387"/>
  <p:tag name="LATEXADDIN" val="\documentclass{article}&#10;\usepackage{amsmath}&#10;\pagestyle{empty}&#10;\begin{document}&#10;&#10;$q_m=0.5$, $q_p=0.8$&#10;&#10;&#10;\end{document}"/>
  <p:tag name="IGUANATEXSIZE" val="20"/>
  <p:tag name="IGUANATEXCURSOR" val="101"/>
  <p:tag name="TRANSPARENCY" val="True"/>
  <p:tag name="FILENAME" val=""/>
  <p:tag name="LATEXENGINEID" val="0"/>
  <p:tag name="TEMPFOLDER" val=".\temp\"/>
  <p:tag name="LATEXFORMHEIGHT" val="312"/>
  <p:tag name="LATEXFORMWIDTH" val="384"/>
  <p:tag name="LATEXFORMWRAP" val="True"/>
  <p:tag name="BITMAPVECTOR" val="0"/>
</p:tagLst>
</file>

<file path=ppt/tags/tag54.xml><?xml version="1.0" encoding="utf-8"?>
<p:tagLst xmlns:a="http://schemas.openxmlformats.org/drawingml/2006/main" xmlns:r="http://schemas.openxmlformats.org/officeDocument/2006/relationships" xmlns:p="http://schemas.openxmlformats.org/presentationml/2006/main">
  <p:tag name="OUTPUTDPI" val="600"/>
  <p:tag name="ORIGINALHEIGHT" val="59.2426"/>
  <p:tag name="ORIGINALWIDTH" val="490.4387"/>
  <p:tag name="LATEXADDIN" val="\documentclass{article}&#10;\usepackage{amsmath}&#10;\pagestyle{empty}&#10;\begin{document}&#10;&#10;$q_m=0.5$, $q_p=0.9$&#10;&#10;&#10;\end{document}"/>
  <p:tag name="IGUANATEXSIZE" val="20"/>
  <p:tag name="IGUANATEXCURSOR" val="101"/>
  <p:tag name="TRANSPARENCY" val="True"/>
  <p:tag name="FILENAME" val=""/>
  <p:tag name="LATEXENGINEID" val="0"/>
  <p:tag name="TEMPFOLDER" val=".\temp\"/>
  <p:tag name="LATEXFORMHEIGHT" val="312"/>
  <p:tag name="LATEXFORMWIDTH" val="384"/>
  <p:tag name="LATEXFORMWRAP" val="True"/>
  <p:tag name="BITMAPVECTOR" val="0"/>
</p:tagLst>
</file>

<file path=ppt/tags/tag55.xml><?xml version="1.0" encoding="utf-8"?>
<p:tagLst xmlns:a="http://schemas.openxmlformats.org/drawingml/2006/main" xmlns:r="http://schemas.openxmlformats.org/officeDocument/2006/relationships" xmlns:p="http://schemas.openxmlformats.org/presentationml/2006/main">
  <p:tag name="OUTPUTDPI" val="600"/>
  <p:tag name="ORIGINALHEIGHT" val="60.74244"/>
  <p:tag name="ORIGINALWIDTH" val="490.4387"/>
  <p:tag name="LATEXADDIN" val="\documentclass{article}&#10;\usepackage{amsmath}&#10;\pagestyle{empty}&#10;\begin{document}&#10;&#10;$q_m=0.7$, $q_p=0.8$&#10;&#10;&#10;\end{document}"/>
  <p:tag name="IGUANATEXSIZE" val="20"/>
  <p:tag name="IGUANATEXCURSOR" val="101"/>
  <p:tag name="TRANSPARENCY" val="True"/>
  <p:tag name="FILENAME" val=""/>
  <p:tag name="LATEXENGINEID" val="0"/>
  <p:tag name="TEMPFOLDER" val=".\temp\"/>
  <p:tag name="LATEXFORMHEIGHT" val="312"/>
  <p:tag name="LATEXFORMWIDTH" val="384"/>
  <p:tag name="LATEXFORMWRAP" val="True"/>
  <p:tag name="BITMAPVECTOR" val="0"/>
</p:tagLst>
</file>

<file path=ppt/tags/tag56.xml><?xml version="1.0" encoding="utf-8"?>
<p:tagLst xmlns:a="http://schemas.openxmlformats.org/drawingml/2006/main" xmlns:r="http://schemas.openxmlformats.org/officeDocument/2006/relationships" xmlns:p="http://schemas.openxmlformats.org/presentationml/2006/main">
  <p:tag name="OUTPUTDPI" val="600"/>
  <p:tag name="ORIGINALHEIGHT" val="60.74244"/>
  <p:tag name="ORIGINALWIDTH" val="490.4387"/>
  <p:tag name="LATEXADDIN" val="\documentclass{article}&#10;\usepackage{amsmath}&#10;\pagestyle{empty}&#10;\begin{document}&#10;&#10;$q_m=0.7$, $q_p=0.9$&#10;&#10;&#10;\end{document}"/>
  <p:tag name="IGUANATEXSIZE" val="20"/>
  <p:tag name="IGUANATEXCURSOR" val="101"/>
  <p:tag name="TRANSPARENCY" val="True"/>
  <p:tag name="FILENAME" val=""/>
  <p:tag name="LATEXENGINEID" val="0"/>
  <p:tag name="TEMPFOLDER" val=".\temp\"/>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600"/>
  <p:tag name="ORIGINALHEIGHT" val="427.4465"/>
  <p:tag name="ORIGINALWIDTH" val="1305.587"/>
  <p:tag name="LATEXADDIN" val="\documentclass{article}&#10;\usepackage{amsmath}&#10;\pagestyle{empty}&#10;\begin{document}&#10;&#10;\begin{itemize}&#10;\item $R_p$ -- return on portfolio $w$ &#10;\item $R_m$ -- return on market index&#10;\item $\mu_m$ -- expected market return&#10;\item $\sigma_m$ -- standard deviation of the market return&#10;\end{itemize}&#10;&#10;&#10;\end{document}"/>
  <p:tag name="IGUANATEXSIZE" val="20"/>
  <p:tag name="IGUANATEXCURSOR" val="135"/>
  <p:tag name="TRANSPARENCY" val="True"/>
  <p:tag name="FILENAME" val=""/>
  <p:tag name="LATEXENGINEID" val="0"/>
  <p:tag name="TEMPFOLDER" val=".\temp\"/>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600"/>
  <p:tag name="ORIGINALHEIGHT" val="268.4665"/>
  <p:tag name="ORIGINALWIDTH" val="2143.232"/>
  <p:tag name="LATEXADDIN" val="\documentclass{article}&#10;\usepackage{amsmath}&#10;\pagestyle{empty}&#10;\begin{document}&#10;&#10;The global financial crisis of 2007-2008 and the most recent COVID-19 pandemic have highlighted the importance of accounting for systemic events, i.e., \textbf{extreme form of risks that can have severe consequences on the financial market}.&#10;&#10;&#10;&#10;\end{document}"/>
  <p:tag name="IGUANATEXSIZE" val="20"/>
  <p:tag name="IGUANATEXCURSOR" val="321"/>
  <p:tag name="TRANSPARENCY" val="True"/>
  <p:tag name="FILENAME" val=""/>
  <p:tag name="LATEXENGINEID" val="0"/>
  <p:tag name="TEMPFOLDER" val=".\temp\"/>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600"/>
  <p:tag name="ORIGINALHEIGHT" val="901.3873"/>
  <p:tag name="ORIGINALWIDTH" val="2212.973"/>
  <p:tag name="LATEXADDIN" val="\documentclass{article}&#10;\usepackage{amsmath,amssymb}&#10;\newtheorem{assumption}{Assumption}&#10;\pagestyle{empty}&#10;\begin{document}&#10;&#10;\begin{assumption}\label{A1}&#10;The joint distribution of the $n$ asset returns and market return is multivariate Student's t:&#10;\begin{flalign} &#10;(r_1,\dots,r_n,R_m) \sim MSt\left(\nu,\underbrace{\left[&#10;\begin{array}{l}&#10;\mu \\&#10;\mu_m&#10;\end{array}\right]}_{=m},&#10;\underbrace{\frac{\nu-2}{\nu}\left[\begin{array}{ll}&#10;\Sigma &amp; \sigma \\&#10;\sigma^{\mathsf T} &amp; \sigma_m^2,&#10;\end{array}\right]}_{=\mathcal S}\right) \nonumber&#10;\end{flalign}&#10;with $\nu&gt;2$ degrees of freedom, and the probability density function is given by&#10;\begin{flalign}&#10;t_{\nu,n+1}(x;m,\mathcal S)=\frac{1}{(\nu\pi)^{\frac{n+1}{2}}|\mathcal S|^{1/2}}\frac{\Gamma\left(\frac{\nu+n+1}{2}\right)}{\Gamma\left(\frac{\nu}{2}\right)}\left(1+\frac{1}{\nu}(x-m)^{\mathsf T}\mathcal S^{-1}(x-m)\right)^{-\frac{\nu+n+1}{2}}. \nonumber&#10;\end{flalign}&#10;\end{assumption}&#10;&#10;&#10;\end{document}"/>
  <p:tag name="IGUANATEXSIZE" val="20"/>
  <p:tag name="IGUANATEXCURSOR" val="87"/>
  <p:tag name="TRANSPARENCY" val="True"/>
  <p:tag name="FILENAME" val=""/>
  <p:tag name="LATEXENGINEID" val="0"/>
  <p:tag name="TEMPFOLDER" val=".\temp\"/>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600"/>
  <p:tag name="ORIGINALHEIGHT" val="329.9587"/>
  <p:tag name="ORIGINALWIDTH" val="1662.542"/>
  <p:tag name="LATEXADDIN" val="\documentclass{article}&#10;\usepackage{amsmath,amssymb}&#10;\pagestyle{empty}&#10;\begin{document}&#10;&#10;The market VaR is defined as the value $VaR_{q_m}$ such that&#10;\begin{flalign} &#10;\mathbb P\left(-R_m \leq VaR_{q_m}\right)=q_m, \nonumber&#10;\end{flalign}&#10;where $q_m$ is a confidence level for market returns. &#10;&#10;&#10;&#10;\end{document}"/>
  <p:tag name="IGUANATEXSIZE" val="20"/>
  <p:tag name="IGUANATEXCURSOR" val="223"/>
  <p:tag name="TRANSPARENCY" val="True"/>
  <p:tag name="FILENAME" val=""/>
  <p:tag name="LATEXENGINEID" val="0"/>
  <p:tag name="TEMPFOLDER" val=".\temp\"/>
  <p:tag name="LATEXFORMHEIGHT" val="312"/>
  <p:tag name="LATEXFORMWIDTH" val="384"/>
  <p:tag name="LATEXFORMWRAP" val="True"/>
  <p:tag name="BITMAPVECTOR"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10115</TotalTime>
  <Words>121</Words>
  <Application>Microsoft Office PowerPoint</Application>
  <PresentationFormat>Widescreen</PresentationFormat>
  <Paragraphs>48</Paragraphs>
  <Slides>28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Times New Roman</vt:lpstr>
      <vt:lpstr>Office Theme</vt:lpstr>
      <vt:lpstr>Systemic Risk Driven Portfolio Selection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Hedging</dc:title>
  <dc:creator>Alexey</dc:creator>
  <cp:lastModifiedBy>Alexey Rubtsov</cp:lastModifiedBy>
  <cp:revision>175</cp:revision>
  <dcterms:created xsi:type="dcterms:W3CDTF">2020-09-06T23:45:07Z</dcterms:created>
  <dcterms:modified xsi:type="dcterms:W3CDTF">2021-02-24T20:19:22Z</dcterms:modified>
</cp:coreProperties>
</file>