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1"/>
  </p:sldMasterIdLst>
  <p:notesMasterIdLst>
    <p:notesMasterId r:id="rId42"/>
  </p:notesMasterIdLst>
  <p:sldIdLst>
    <p:sldId id="332" r:id="rId2"/>
    <p:sldId id="348" r:id="rId3"/>
    <p:sldId id="349" r:id="rId4"/>
    <p:sldId id="371" r:id="rId5"/>
    <p:sldId id="338" r:id="rId6"/>
    <p:sldId id="339" r:id="rId7"/>
    <p:sldId id="369" r:id="rId8"/>
    <p:sldId id="344" r:id="rId9"/>
    <p:sldId id="374" r:id="rId10"/>
    <p:sldId id="350" r:id="rId11"/>
    <p:sldId id="375" r:id="rId12"/>
    <p:sldId id="266" r:id="rId13"/>
    <p:sldId id="364" r:id="rId14"/>
    <p:sldId id="363" r:id="rId15"/>
    <p:sldId id="400" r:id="rId16"/>
    <p:sldId id="355" r:id="rId17"/>
    <p:sldId id="384" r:id="rId18"/>
    <p:sldId id="385" r:id="rId19"/>
    <p:sldId id="387" r:id="rId20"/>
    <p:sldId id="389" r:id="rId21"/>
    <p:sldId id="390" r:id="rId22"/>
    <p:sldId id="391" r:id="rId23"/>
    <p:sldId id="394" r:id="rId24"/>
    <p:sldId id="393" r:id="rId25"/>
    <p:sldId id="397" r:id="rId26"/>
    <p:sldId id="396" r:id="rId27"/>
    <p:sldId id="398" r:id="rId28"/>
    <p:sldId id="392" r:id="rId29"/>
    <p:sldId id="399" r:id="rId30"/>
    <p:sldId id="395" r:id="rId31"/>
    <p:sldId id="305" r:id="rId32"/>
    <p:sldId id="265" r:id="rId33"/>
    <p:sldId id="373" r:id="rId34"/>
    <p:sldId id="382" r:id="rId35"/>
    <p:sldId id="365" r:id="rId36"/>
    <p:sldId id="353" r:id="rId37"/>
    <p:sldId id="401" r:id="rId38"/>
    <p:sldId id="356" r:id="rId39"/>
    <p:sldId id="357" r:id="rId40"/>
    <p:sldId id="386"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CFF"/>
    <a:srgbClr val="2832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23"/>
    <p:restoredTop sz="86676"/>
  </p:normalViewPr>
  <p:slideViewPr>
    <p:cSldViewPr snapToGrid="0" snapToObjects="1">
      <p:cViewPr>
        <p:scale>
          <a:sx n="102" d="100"/>
          <a:sy n="102" d="100"/>
        </p:scale>
        <p:origin x="600" y="4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6" d="100"/>
          <a:sy n="96" d="100"/>
        </p:scale>
        <p:origin x="3688"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513815-93E6-9D4D-814D-ADB63EDAC3BD}" type="datetimeFigureOut">
              <a:rPr lang="en-US" smtClean="0"/>
              <a:t>6/15/20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869EBE-4FF8-4346-9C6E-9F9DBEFC1ED3}" type="slidenum">
              <a:rPr lang="en-US" smtClean="0"/>
              <a:t>‹#›</a:t>
            </a:fld>
            <a:endParaRPr lang="en-US"/>
          </a:p>
        </p:txBody>
      </p:sp>
    </p:spTree>
    <p:extLst>
      <p:ext uri="{BB962C8B-B14F-4D97-AF65-F5344CB8AC3E}">
        <p14:creationId xmlns:p14="http://schemas.microsoft.com/office/powerpoint/2010/main" val="1533247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Each growing tip is assigned a bar, sampled from the barcode, that includes a starting ra- dial distance B, an ending radial distance T and a bifurcation angle A (see Appendix(TBD)). At each step the growing tip first checks the probability to bifurcate, then the probability to terminate. If the growing tip does not bifurcate or terminate, then the branch </a:t>
            </a:r>
            <a:r>
              <a:rPr lang="en-US" sz="1200" kern="1200" dirty="0" err="1">
                <a:solidFill>
                  <a:schemeClr val="tx1"/>
                </a:solidFill>
                <a:effectLst/>
                <a:latin typeface="+mn-lt"/>
                <a:ea typeface="+mn-ea"/>
                <a:cs typeface="+mn-cs"/>
              </a:rPr>
              <a:t>contin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ues</a:t>
            </a:r>
            <a:r>
              <a:rPr lang="en-US" sz="1200" kern="1200" dirty="0">
                <a:solidFill>
                  <a:schemeClr val="tx1"/>
                </a:solidFill>
                <a:effectLst/>
                <a:latin typeface="+mn-lt"/>
                <a:ea typeface="+mn-ea"/>
                <a:cs typeface="+mn-cs"/>
              </a:rPr>
              <a:t> to elongate. The probability to bifurcate depends on the starting path distance B. As the growing tip gets closer to the radial distance B the probability to bifurcate increases exponentially until it reaches the highest possible value (1.0). Similarly, the probability to terminate depends exponentially on the ending radial distance 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 bifurcation, two new branches are generated (Appendix(TBD), Algorithm 5), and the directions of the daughter branches depend on the bifurcation angle A. Depending on the neurite type, different rules are optimal for the bifurcation angles.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40869EBE-4FF8-4346-9C6E-9F9DBEFC1ED3}" type="slidenum">
              <a:rPr lang="en-US" smtClean="0"/>
              <a:t>14</a:t>
            </a:fld>
            <a:endParaRPr lang="en-US"/>
          </a:p>
        </p:txBody>
      </p:sp>
    </p:spTree>
    <p:extLst>
      <p:ext uri="{BB962C8B-B14F-4D97-AF65-F5344CB8AC3E}">
        <p14:creationId xmlns:p14="http://schemas.microsoft.com/office/powerpoint/2010/main" val="2297564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869EBE-4FF8-4346-9C6E-9F9DBEFC1ED3}" type="slidenum">
              <a:rPr lang="en-US" smtClean="0"/>
              <a:t>31</a:t>
            </a:fld>
            <a:endParaRPr lang="en-US"/>
          </a:p>
        </p:txBody>
      </p:sp>
    </p:spTree>
    <p:extLst>
      <p:ext uri="{BB962C8B-B14F-4D97-AF65-F5344CB8AC3E}">
        <p14:creationId xmlns:p14="http://schemas.microsoft.com/office/powerpoint/2010/main" val="3619466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869EBE-4FF8-4346-9C6E-9F9DBEFC1ED3}" type="slidenum">
              <a:rPr lang="en-US" smtClean="0"/>
              <a:t>32</a:t>
            </a:fld>
            <a:endParaRPr lang="en-US"/>
          </a:p>
        </p:txBody>
      </p:sp>
    </p:spTree>
    <p:extLst>
      <p:ext uri="{BB962C8B-B14F-4D97-AF65-F5344CB8AC3E}">
        <p14:creationId xmlns:p14="http://schemas.microsoft.com/office/powerpoint/2010/main" val="3586156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Each growing tip is assigned a bar, sampled from the barcode, that includes a starting ra- dial distance B, an ending radial distance T and a bifurcation angle A (see Appendix(TBD)). At each step the growing tip first checks the probability to bifurcate, then the probability to terminate. If the growing tip does not bifurcate or terminate, then the branch </a:t>
            </a:r>
            <a:r>
              <a:rPr lang="en-US" sz="1200" kern="1200" dirty="0" err="1">
                <a:solidFill>
                  <a:schemeClr val="tx1"/>
                </a:solidFill>
                <a:effectLst/>
                <a:latin typeface="+mn-lt"/>
                <a:ea typeface="+mn-ea"/>
                <a:cs typeface="+mn-cs"/>
              </a:rPr>
              <a:t>contin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ues</a:t>
            </a:r>
            <a:r>
              <a:rPr lang="en-US" sz="1200" kern="1200" dirty="0">
                <a:solidFill>
                  <a:schemeClr val="tx1"/>
                </a:solidFill>
                <a:effectLst/>
                <a:latin typeface="+mn-lt"/>
                <a:ea typeface="+mn-ea"/>
                <a:cs typeface="+mn-cs"/>
              </a:rPr>
              <a:t> to elongate. The probability to bifurcate depends on the starting path distance B. As the growing tip gets closer to the radial distance B the probability to bifurcate increases exponentially until it reaches the highest possible value (1.0). Similarly, the probability to terminate depends exponentially on the ending radial distance 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 bifurcation, two new branches are generated (Appendix(TBD), Algorithm 5), and the directions of the daughter branches depend on the bifurcation angle A. Depending on the neurite type, different rules are optimal for the bifurcation angles.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40869EBE-4FF8-4346-9C6E-9F9DBEFC1ED3}" type="slidenum">
              <a:rPr lang="en-US" smtClean="0"/>
              <a:t>34</a:t>
            </a:fld>
            <a:endParaRPr lang="en-US"/>
          </a:p>
        </p:txBody>
      </p:sp>
    </p:spTree>
    <p:extLst>
      <p:ext uri="{BB962C8B-B14F-4D97-AF65-F5344CB8AC3E}">
        <p14:creationId xmlns:p14="http://schemas.microsoft.com/office/powerpoint/2010/main" val="2834482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869EBE-4FF8-4346-9C6E-9F9DBEFC1ED3}" type="slidenum">
              <a:rPr lang="en-US" smtClean="0"/>
              <a:t>39</a:t>
            </a:fld>
            <a:endParaRPr lang="en-US"/>
          </a:p>
        </p:txBody>
      </p:sp>
    </p:spTree>
    <p:extLst>
      <p:ext uri="{BB962C8B-B14F-4D97-AF65-F5344CB8AC3E}">
        <p14:creationId xmlns:p14="http://schemas.microsoft.com/office/powerpoint/2010/main" val="998976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45C0138-147C-CD4A-BF8C-C58858701C76}" type="datetimeFigureOut">
              <a:rPr lang="en-US" smtClean="0"/>
              <a:t>6/15/20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1A16A-A29F-8749-8FFB-EB5939574207}" type="slidenum">
              <a:rPr lang="en-US" smtClean="0"/>
              <a:t>‹#›</a:t>
            </a:fld>
            <a:endParaRPr lang="en-US"/>
          </a:p>
        </p:txBody>
      </p:sp>
    </p:spTree>
    <p:extLst>
      <p:ext uri="{BB962C8B-B14F-4D97-AF65-F5344CB8AC3E}">
        <p14:creationId xmlns:p14="http://schemas.microsoft.com/office/powerpoint/2010/main" val="2638475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5C0138-147C-CD4A-BF8C-C58858701C76}" type="datetimeFigureOut">
              <a:rPr lang="en-US" smtClean="0"/>
              <a:t>6/15/20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1A16A-A29F-8749-8FFB-EB5939574207}" type="slidenum">
              <a:rPr lang="en-US" smtClean="0"/>
              <a:t>‹#›</a:t>
            </a:fld>
            <a:endParaRPr lang="en-US"/>
          </a:p>
        </p:txBody>
      </p:sp>
    </p:spTree>
    <p:extLst>
      <p:ext uri="{BB962C8B-B14F-4D97-AF65-F5344CB8AC3E}">
        <p14:creationId xmlns:p14="http://schemas.microsoft.com/office/powerpoint/2010/main" val="2130454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5C0138-147C-CD4A-BF8C-C58858701C76}" type="datetimeFigureOut">
              <a:rPr lang="en-US" smtClean="0"/>
              <a:t>6/15/20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1A16A-A29F-8749-8FFB-EB5939574207}" type="slidenum">
              <a:rPr lang="en-US" smtClean="0"/>
              <a:t>‹#›</a:t>
            </a:fld>
            <a:endParaRPr lang="en-US"/>
          </a:p>
        </p:txBody>
      </p:sp>
    </p:spTree>
    <p:extLst>
      <p:ext uri="{BB962C8B-B14F-4D97-AF65-F5344CB8AC3E}">
        <p14:creationId xmlns:p14="http://schemas.microsoft.com/office/powerpoint/2010/main" val="3069331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4" name="Google Shape;64;p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673883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5C0138-147C-CD4A-BF8C-C58858701C76}" type="datetimeFigureOut">
              <a:rPr lang="en-US" smtClean="0"/>
              <a:t>6/15/20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1A16A-A29F-8749-8FFB-EB5939574207}" type="slidenum">
              <a:rPr lang="en-US" smtClean="0"/>
              <a:t>‹#›</a:t>
            </a:fld>
            <a:endParaRPr lang="en-US"/>
          </a:p>
        </p:txBody>
      </p:sp>
    </p:spTree>
    <p:extLst>
      <p:ext uri="{BB962C8B-B14F-4D97-AF65-F5344CB8AC3E}">
        <p14:creationId xmlns:p14="http://schemas.microsoft.com/office/powerpoint/2010/main" val="2061797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5C0138-147C-CD4A-BF8C-C58858701C76}" type="datetimeFigureOut">
              <a:rPr lang="en-US" smtClean="0"/>
              <a:t>6/15/20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1A16A-A29F-8749-8FFB-EB5939574207}" type="slidenum">
              <a:rPr lang="en-US" smtClean="0"/>
              <a:t>‹#›</a:t>
            </a:fld>
            <a:endParaRPr lang="en-US"/>
          </a:p>
        </p:txBody>
      </p:sp>
    </p:spTree>
    <p:extLst>
      <p:ext uri="{BB962C8B-B14F-4D97-AF65-F5344CB8AC3E}">
        <p14:creationId xmlns:p14="http://schemas.microsoft.com/office/powerpoint/2010/main" val="2507829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45C0138-147C-CD4A-BF8C-C58858701C76}" type="datetimeFigureOut">
              <a:rPr lang="en-US" smtClean="0"/>
              <a:t>6/15/20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1A16A-A29F-8749-8FFB-EB5939574207}" type="slidenum">
              <a:rPr lang="en-US" smtClean="0"/>
              <a:t>‹#›</a:t>
            </a:fld>
            <a:endParaRPr lang="en-US"/>
          </a:p>
        </p:txBody>
      </p:sp>
    </p:spTree>
    <p:extLst>
      <p:ext uri="{BB962C8B-B14F-4D97-AF65-F5344CB8AC3E}">
        <p14:creationId xmlns:p14="http://schemas.microsoft.com/office/powerpoint/2010/main" val="1848875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45C0138-147C-CD4A-BF8C-C58858701C76}" type="datetimeFigureOut">
              <a:rPr lang="en-US" smtClean="0"/>
              <a:t>6/15/20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1A16A-A29F-8749-8FFB-EB5939574207}" type="slidenum">
              <a:rPr lang="en-US" smtClean="0"/>
              <a:t>‹#›</a:t>
            </a:fld>
            <a:endParaRPr lang="en-US"/>
          </a:p>
        </p:txBody>
      </p:sp>
    </p:spTree>
    <p:extLst>
      <p:ext uri="{BB962C8B-B14F-4D97-AF65-F5344CB8AC3E}">
        <p14:creationId xmlns:p14="http://schemas.microsoft.com/office/powerpoint/2010/main" val="3742526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45C0138-147C-CD4A-BF8C-C58858701C76}" type="datetimeFigureOut">
              <a:rPr lang="en-US" smtClean="0"/>
              <a:t>6/15/20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1A16A-A29F-8749-8FFB-EB5939574207}" type="slidenum">
              <a:rPr lang="en-US" smtClean="0"/>
              <a:t>‹#›</a:t>
            </a:fld>
            <a:endParaRPr lang="en-US"/>
          </a:p>
        </p:txBody>
      </p:sp>
    </p:spTree>
    <p:extLst>
      <p:ext uri="{BB962C8B-B14F-4D97-AF65-F5344CB8AC3E}">
        <p14:creationId xmlns:p14="http://schemas.microsoft.com/office/powerpoint/2010/main" val="3904344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5C0138-147C-CD4A-BF8C-C58858701C76}" type="datetimeFigureOut">
              <a:rPr lang="en-US" smtClean="0"/>
              <a:t>6/15/20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1A16A-A29F-8749-8FFB-EB5939574207}" type="slidenum">
              <a:rPr lang="en-US" smtClean="0"/>
              <a:t>‹#›</a:t>
            </a:fld>
            <a:endParaRPr lang="en-US"/>
          </a:p>
        </p:txBody>
      </p:sp>
    </p:spTree>
    <p:extLst>
      <p:ext uri="{BB962C8B-B14F-4D97-AF65-F5344CB8AC3E}">
        <p14:creationId xmlns:p14="http://schemas.microsoft.com/office/powerpoint/2010/main" val="3434229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45C0138-147C-CD4A-BF8C-C58858701C76}" type="datetimeFigureOut">
              <a:rPr lang="en-US" smtClean="0"/>
              <a:t>6/15/20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1A16A-A29F-8749-8FFB-EB5939574207}" type="slidenum">
              <a:rPr lang="en-US" smtClean="0"/>
              <a:t>‹#›</a:t>
            </a:fld>
            <a:endParaRPr lang="en-US"/>
          </a:p>
        </p:txBody>
      </p:sp>
    </p:spTree>
    <p:extLst>
      <p:ext uri="{BB962C8B-B14F-4D97-AF65-F5344CB8AC3E}">
        <p14:creationId xmlns:p14="http://schemas.microsoft.com/office/powerpoint/2010/main" val="1054815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45C0138-147C-CD4A-BF8C-C58858701C76}" type="datetimeFigureOut">
              <a:rPr lang="en-US" smtClean="0"/>
              <a:t>6/15/20</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1A16A-A29F-8749-8FFB-EB5939574207}" type="slidenum">
              <a:rPr lang="en-US" smtClean="0"/>
              <a:t>‹#›</a:t>
            </a:fld>
            <a:endParaRPr lang="en-US"/>
          </a:p>
        </p:txBody>
      </p:sp>
    </p:spTree>
    <p:extLst>
      <p:ext uri="{BB962C8B-B14F-4D97-AF65-F5344CB8AC3E}">
        <p14:creationId xmlns:p14="http://schemas.microsoft.com/office/powerpoint/2010/main" val="1082524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5C0138-147C-CD4A-BF8C-C58858701C76}" type="datetimeFigureOut">
              <a:rPr lang="en-US" smtClean="0"/>
              <a:t>6/15/20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1A16A-A29F-8749-8FFB-EB5939574207}" type="slidenum">
              <a:rPr lang="en-US" smtClean="0"/>
              <a:t>‹#›</a:t>
            </a:fld>
            <a:endParaRPr lang="en-US"/>
          </a:p>
        </p:txBody>
      </p:sp>
    </p:spTree>
    <p:extLst>
      <p:ext uri="{BB962C8B-B14F-4D97-AF65-F5344CB8AC3E}">
        <p14:creationId xmlns:p14="http://schemas.microsoft.com/office/powerpoint/2010/main" val="953305098"/>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27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6FB9F8-D36C-5243-B4EB-7B7751D471E5}"/>
              </a:ext>
            </a:extLst>
          </p:cNvPr>
          <p:cNvSpPr>
            <a:spLocks noGrp="1"/>
          </p:cNvSpPr>
          <p:nvPr>
            <p:ph type="ctrTitle"/>
          </p:nvPr>
        </p:nvSpPr>
        <p:spPr/>
        <p:txBody>
          <a:bodyPr>
            <a:normAutofit fontScale="90000"/>
          </a:bodyPr>
          <a:lstStyle/>
          <a:p>
            <a:r>
              <a:rPr lang="en-US" dirty="0"/>
              <a:t>Topological neuron synthesis:</a:t>
            </a:r>
            <a:br>
              <a:rPr lang="en-US" dirty="0"/>
            </a:br>
            <a:r>
              <a:rPr lang="en-US" dirty="0"/>
              <a:t>reconstructing trees </a:t>
            </a:r>
            <a:br>
              <a:rPr lang="en-US" dirty="0"/>
            </a:br>
            <a:r>
              <a:rPr lang="en-US" dirty="0"/>
              <a:t>from barcodes</a:t>
            </a:r>
          </a:p>
        </p:txBody>
      </p:sp>
      <p:sp>
        <p:nvSpPr>
          <p:cNvPr id="2" name="Subtitle 1">
            <a:extLst>
              <a:ext uri="{FF2B5EF4-FFF2-40B4-BE49-F238E27FC236}">
                <a16:creationId xmlns:a16="http://schemas.microsoft.com/office/drawing/2014/main" id="{DC43E08E-463D-754A-B0A9-0E7C1339EDE3}"/>
              </a:ext>
            </a:extLst>
          </p:cNvPr>
          <p:cNvSpPr>
            <a:spLocks noGrp="1"/>
          </p:cNvSpPr>
          <p:nvPr>
            <p:ph type="subTitle" idx="1"/>
          </p:nvPr>
        </p:nvSpPr>
        <p:spPr/>
        <p:txBody>
          <a:bodyPr/>
          <a:lstStyle/>
          <a:p>
            <a:endParaRPr lang="en-CH" dirty="0"/>
          </a:p>
          <a:p>
            <a:r>
              <a:rPr lang="en-CH" dirty="0"/>
              <a:t>Fields Workshop on Topological Data Analysis</a:t>
            </a:r>
          </a:p>
          <a:p>
            <a:r>
              <a:rPr lang="en-CH" dirty="0"/>
              <a:t>16 June 2020</a:t>
            </a:r>
          </a:p>
        </p:txBody>
      </p:sp>
    </p:spTree>
    <p:extLst>
      <p:ext uri="{BB962C8B-B14F-4D97-AF65-F5344CB8AC3E}">
        <p14:creationId xmlns:p14="http://schemas.microsoft.com/office/powerpoint/2010/main" val="1474373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1EB0F-7187-BB42-95BE-10351134267C}"/>
              </a:ext>
            </a:extLst>
          </p:cNvPr>
          <p:cNvSpPr>
            <a:spLocks noGrp="1"/>
          </p:cNvSpPr>
          <p:nvPr>
            <p:ph type="title"/>
          </p:nvPr>
        </p:nvSpPr>
        <p:spPr/>
        <p:txBody>
          <a:bodyPr/>
          <a:lstStyle/>
          <a:p>
            <a:r>
              <a:rPr lang="en-US" dirty="0"/>
              <a:t>From barcodes to trees</a:t>
            </a:r>
          </a:p>
        </p:txBody>
      </p:sp>
      <p:sp>
        <p:nvSpPr>
          <p:cNvPr id="3" name="Text Placeholder 2">
            <a:extLst>
              <a:ext uri="{FF2B5EF4-FFF2-40B4-BE49-F238E27FC236}">
                <a16:creationId xmlns:a16="http://schemas.microsoft.com/office/drawing/2014/main" id="{B210D8F7-250C-9047-939D-4BAA6CD5714A}"/>
              </a:ext>
            </a:extLst>
          </p:cNvPr>
          <p:cNvSpPr>
            <a:spLocks noGrp="1"/>
          </p:cNvSpPr>
          <p:nvPr>
            <p:ph type="body" idx="1"/>
          </p:nvPr>
        </p:nvSpPr>
        <p:spPr/>
        <p:txBody>
          <a:bodyPr>
            <a:normAutofit lnSpcReduction="10000"/>
          </a:bodyPr>
          <a:lstStyle/>
          <a:p>
            <a:endParaRPr lang="it" sz="2000" dirty="0"/>
          </a:p>
          <a:p>
            <a:endParaRPr lang="it" sz="2000" dirty="0"/>
          </a:p>
          <a:p>
            <a:endParaRPr lang="it" sz="2000" dirty="0"/>
          </a:p>
          <a:p>
            <a:pPr algn="r"/>
            <a:r>
              <a:rPr lang="it" sz="2000" dirty="0"/>
              <a:t>L. Kanari et al, </a:t>
            </a:r>
            <a:r>
              <a:rPr lang="en-GB" sz="2000" dirty="0"/>
              <a:t>Computational Synthesis of Cortical Dendritic Morphologies, </a:t>
            </a:r>
            <a:r>
              <a:rPr lang="it" sz="2000" dirty="0"/>
              <a:t>bioRxiv, 2020.</a:t>
            </a:r>
          </a:p>
          <a:p>
            <a:endParaRPr lang="en-US" dirty="0"/>
          </a:p>
        </p:txBody>
      </p:sp>
    </p:spTree>
    <p:extLst>
      <p:ext uri="{BB962C8B-B14F-4D97-AF65-F5344CB8AC3E}">
        <p14:creationId xmlns:p14="http://schemas.microsoft.com/office/powerpoint/2010/main" val="3317187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7C521-217F-4144-A2C4-C24866A8D254}"/>
              </a:ext>
            </a:extLst>
          </p:cNvPr>
          <p:cNvSpPr>
            <a:spLocks noGrp="1"/>
          </p:cNvSpPr>
          <p:nvPr>
            <p:ph type="title"/>
          </p:nvPr>
        </p:nvSpPr>
        <p:spPr/>
        <p:txBody>
          <a:bodyPr/>
          <a:lstStyle/>
          <a:p>
            <a:r>
              <a:rPr lang="en-US" dirty="0"/>
              <a:t>The inverse problem</a:t>
            </a:r>
          </a:p>
        </p:txBody>
      </p:sp>
      <p:pic>
        <p:nvPicPr>
          <p:cNvPr id="4" name="Google Shape;321;p47">
            <a:extLst>
              <a:ext uri="{FF2B5EF4-FFF2-40B4-BE49-F238E27FC236}">
                <a16:creationId xmlns:a16="http://schemas.microsoft.com/office/drawing/2014/main" id="{20CD7C60-0B72-8149-B07D-EE58D7B311D5}"/>
              </a:ext>
            </a:extLst>
          </p:cNvPr>
          <p:cNvPicPr preferRelativeResize="0">
            <a:picLocks noGrp="1"/>
          </p:cNvPicPr>
          <p:nvPr>
            <p:ph idx="1"/>
          </p:nvPr>
        </p:nvPicPr>
        <p:blipFill>
          <a:blip r:embed="rId2">
            <a:alphaModFix/>
          </a:blip>
          <a:stretch>
            <a:fillRect/>
          </a:stretch>
        </p:blipFill>
        <p:spPr>
          <a:xfrm>
            <a:off x="1638683" y="1626774"/>
            <a:ext cx="6882792" cy="4131060"/>
          </a:xfrm>
          <a:prstGeom prst="rect">
            <a:avLst/>
          </a:prstGeom>
          <a:solidFill>
            <a:schemeClr val="tx1"/>
          </a:solidFill>
          <a:ln>
            <a:noFill/>
          </a:ln>
        </p:spPr>
      </p:pic>
      <p:sp>
        <p:nvSpPr>
          <p:cNvPr id="3" name="TextBox 2">
            <a:extLst>
              <a:ext uri="{FF2B5EF4-FFF2-40B4-BE49-F238E27FC236}">
                <a16:creationId xmlns:a16="http://schemas.microsoft.com/office/drawing/2014/main" id="{7F1C2811-F5E1-4E41-9CEA-0AD2AF0E2F46}"/>
              </a:ext>
            </a:extLst>
          </p:cNvPr>
          <p:cNvSpPr txBox="1"/>
          <p:nvPr/>
        </p:nvSpPr>
        <p:spPr>
          <a:xfrm>
            <a:off x="8574374" y="5969655"/>
            <a:ext cx="3717560" cy="523220"/>
          </a:xfrm>
          <a:prstGeom prst="rect">
            <a:avLst/>
          </a:prstGeom>
          <a:noFill/>
        </p:spPr>
        <p:txBody>
          <a:bodyPr wrap="square" rtlCol="0">
            <a:spAutoFit/>
          </a:bodyPr>
          <a:lstStyle/>
          <a:p>
            <a:r>
              <a:rPr lang="de-DE" sz="2800" dirty="0"/>
              <a:t>But </a:t>
            </a:r>
            <a:r>
              <a:rPr lang="de-DE" sz="2800" dirty="0" err="1"/>
              <a:t>why</a:t>
            </a:r>
            <a:r>
              <a:rPr lang="de-DE" sz="2800" dirty="0"/>
              <a:t> do </a:t>
            </a:r>
            <a:r>
              <a:rPr lang="de-DE" sz="2800" dirty="0" err="1"/>
              <a:t>it</a:t>
            </a:r>
            <a:r>
              <a:rPr lang="de-DE" sz="2800" dirty="0"/>
              <a:t>?</a:t>
            </a:r>
          </a:p>
        </p:txBody>
      </p:sp>
    </p:spTree>
    <p:extLst>
      <p:ext uri="{BB962C8B-B14F-4D97-AF65-F5344CB8AC3E}">
        <p14:creationId xmlns:p14="http://schemas.microsoft.com/office/powerpoint/2010/main" val="324693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CB883-F69D-6D4B-B2DE-540B5A364632}"/>
              </a:ext>
            </a:extLst>
          </p:cNvPr>
          <p:cNvSpPr>
            <a:spLocks noGrp="1"/>
          </p:cNvSpPr>
          <p:nvPr>
            <p:ph type="title"/>
          </p:nvPr>
        </p:nvSpPr>
        <p:spPr/>
        <p:txBody>
          <a:bodyPr/>
          <a:lstStyle/>
          <a:p>
            <a:r>
              <a:rPr lang="en-US" dirty="0">
                <a:solidFill>
                  <a:schemeClr val="bg1"/>
                </a:solidFill>
              </a:rPr>
              <a:t>The Blue Brain microcircuit</a:t>
            </a:r>
          </a:p>
        </p:txBody>
      </p:sp>
    </p:spTree>
    <p:extLst>
      <p:ext uri="{BB962C8B-B14F-4D97-AF65-F5344CB8AC3E}">
        <p14:creationId xmlns:p14="http://schemas.microsoft.com/office/powerpoint/2010/main" val="3872709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0B84C-9A64-534A-AE01-BD741240CBF2}"/>
              </a:ext>
            </a:extLst>
          </p:cNvPr>
          <p:cNvSpPr>
            <a:spLocks noGrp="1"/>
          </p:cNvSpPr>
          <p:nvPr>
            <p:ph type="title"/>
          </p:nvPr>
        </p:nvSpPr>
        <p:spPr/>
        <p:txBody>
          <a:bodyPr/>
          <a:lstStyle/>
          <a:p>
            <a:r>
              <a:rPr lang="en-US" dirty="0"/>
              <a:t>Stages of neuron growth</a:t>
            </a:r>
          </a:p>
        </p:txBody>
      </p:sp>
      <p:sp>
        <p:nvSpPr>
          <p:cNvPr id="3" name="Content Placeholder 2">
            <a:extLst>
              <a:ext uri="{FF2B5EF4-FFF2-40B4-BE49-F238E27FC236}">
                <a16:creationId xmlns:a16="http://schemas.microsoft.com/office/drawing/2014/main" id="{29C374FD-ADBB-5E4E-A8B9-115E4C995455}"/>
              </a:ext>
            </a:extLst>
          </p:cNvPr>
          <p:cNvSpPr>
            <a:spLocks noGrp="1"/>
          </p:cNvSpPr>
          <p:nvPr>
            <p:ph idx="1"/>
          </p:nvPr>
        </p:nvSpPr>
        <p:spPr/>
        <p:txBody>
          <a:bodyPr/>
          <a:lstStyle/>
          <a:p>
            <a:r>
              <a:rPr lang="en-US" dirty="0"/>
              <a:t>Initiation of neurites </a:t>
            </a:r>
          </a:p>
          <a:p>
            <a:r>
              <a:rPr lang="en-US" dirty="0"/>
              <a:t>Neurite elongation </a:t>
            </a:r>
          </a:p>
          <a:p>
            <a:r>
              <a:rPr lang="en-US" dirty="0"/>
              <a:t>Axon path-finding  </a:t>
            </a:r>
          </a:p>
          <a:p>
            <a:r>
              <a:rPr lang="en-US" dirty="0"/>
              <a:t>Neurite branching</a:t>
            </a:r>
          </a:p>
        </p:txBody>
      </p:sp>
    </p:spTree>
    <p:extLst>
      <p:ext uri="{BB962C8B-B14F-4D97-AF65-F5344CB8AC3E}">
        <p14:creationId xmlns:p14="http://schemas.microsoft.com/office/powerpoint/2010/main" val="256909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xit" presetSubtype="0" fill="hold" nodeType="clickEffect">
                                  <p:stCondLst>
                                    <p:cond delay="0"/>
                                  </p:stCondLst>
                                  <p:childTnLst>
                                    <p:animEffect transition="out" filter="dissolve">
                                      <p:cBhvr>
                                        <p:cTn id="22" dur="500"/>
                                        <p:tgtEl>
                                          <p:spTgt spid="3">
                                            <p:txEl>
                                              <p:pRg st="2" end="2"/>
                                            </p:txEl>
                                          </p:spTgt>
                                        </p:tgtEl>
                                      </p:cBhvr>
                                    </p:animEffect>
                                    <p:set>
                                      <p:cBhvr>
                                        <p:cTn id="23"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B02AB-7B70-724E-B657-0F866953A110}"/>
              </a:ext>
            </a:extLst>
          </p:cNvPr>
          <p:cNvSpPr>
            <a:spLocks noGrp="1"/>
          </p:cNvSpPr>
          <p:nvPr>
            <p:ph type="title"/>
          </p:nvPr>
        </p:nvSpPr>
        <p:spPr/>
        <p:txBody>
          <a:bodyPr/>
          <a:lstStyle/>
          <a:p>
            <a:r>
              <a:rPr lang="en-US" dirty="0"/>
              <a:t>The synthesis algorithm</a:t>
            </a:r>
          </a:p>
        </p:txBody>
      </p:sp>
      <p:sp>
        <p:nvSpPr>
          <p:cNvPr id="3" name="Content Placeholder 2">
            <a:extLst>
              <a:ext uri="{FF2B5EF4-FFF2-40B4-BE49-F238E27FC236}">
                <a16:creationId xmlns:a16="http://schemas.microsoft.com/office/drawing/2014/main" id="{F531C5B0-00CB-B545-8A67-3240F9F3B38B}"/>
              </a:ext>
            </a:extLst>
          </p:cNvPr>
          <p:cNvSpPr>
            <a:spLocks noGrp="1"/>
          </p:cNvSpPr>
          <p:nvPr>
            <p:ph idx="1"/>
          </p:nvPr>
        </p:nvSpPr>
        <p:spPr>
          <a:xfrm>
            <a:off x="838200" y="1811557"/>
            <a:ext cx="10515600" cy="4351338"/>
          </a:xfrm>
        </p:spPr>
        <p:txBody>
          <a:bodyPr>
            <a:normAutofit/>
          </a:bodyPr>
          <a:lstStyle/>
          <a:p>
            <a:endParaRPr lang="en-US" dirty="0"/>
          </a:p>
          <a:p>
            <a:endParaRPr lang="en-US" dirty="0"/>
          </a:p>
        </p:txBody>
      </p:sp>
      <p:pic>
        <p:nvPicPr>
          <p:cNvPr id="5" name="Picture 4">
            <a:extLst>
              <a:ext uri="{FF2B5EF4-FFF2-40B4-BE49-F238E27FC236}">
                <a16:creationId xmlns:a16="http://schemas.microsoft.com/office/drawing/2014/main" id="{CB7CDD4F-B7CD-914E-9DDF-065AA2955FB3}"/>
              </a:ext>
            </a:extLst>
          </p:cNvPr>
          <p:cNvPicPr>
            <a:picLocks noChangeAspect="1"/>
          </p:cNvPicPr>
          <p:nvPr/>
        </p:nvPicPr>
        <p:blipFill>
          <a:blip r:embed="rId3"/>
          <a:stretch>
            <a:fillRect/>
          </a:stretch>
        </p:blipFill>
        <p:spPr>
          <a:xfrm>
            <a:off x="1151298" y="1690688"/>
            <a:ext cx="10202502" cy="4489100"/>
          </a:xfrm>
          <a:prstGeom prst="rect">
            <a:avLst/>
          </a:prstGeom>
        </p:spPr>
      </p:pic>
      <p:sp>
        <p:nvSpPr>
          <p:cNvPr id="4" name="TextBox 3">
            <a:extLst>
              <a:ext uri="{FF2B5EF4-FFF2-40B4-BE49-F238E27FC236}">
                <a16:creationId xmlns:a16="http://schemas.microsoft.com/office/drawing/2014/main" id="{71A9F305-EB13-AA48-B153-38F82730F12C}"/>
              </a:ext>
            </a:extLst>
          </p:cNvPr>
          <p:cNvSpPr txBox="1"/>
          <p:nvPr/>
        </p:nvSpPr>
        <p:spPr>
          <a:xfrm>
            <a:off x="8494643" y="6179788"/>
            <a:ext cx="2099806" cy="369332"/>
          </a:xfrm>
          <a:prstGeom prst="rect">
            <a:avLst/>
          </a:prstGeom>
          <a:noFill/>
        </p:spPr>
        <p:txBody>
          <a:bodyPr wrap="none" rtlCol="0">
            <a:spAutoFit/>
          </a:bodyPr>
          <a:lstStyle/>
          <a:p>
            <a:r>
              <a:rPr lang="en-CH" dirty="0"/>
              <a:t>Crucial parameter: 𝜆</a:t>
            </a:r>
          </a:p>
        </p:txBody>
      </p:sp>
    </p:spTree>
    <p:extLst>
      <p:ext uri="{BB962C8B-B14F-4D97-AF65-F5344CB8AC3E}">
        <p14:creationId xmlns:p14="http://schemas.microsoft.com/office/powerpoint/2010/main" val="3849825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4A1C7-6638-8349-AD8E-6FA611419ACB}"/>
              </a:ext>
            </a:extLst>
          </p:cNvPr>
          <p:cNvSpPr>
            <a:spLocks noGrp="1"/>
          </p:cNvSpPr>
          <p:nvPr>
            <p:ph type="title"/>
          </p:nvPr>
        </p:nvSpPr>
        <p:spPr/>
        <p:txBody>
          <a:bodyPr/>
          <a:lstStyle/>
          <a:p>
            <a:r>
              <a:rPr lang="en-CH" dirty="0"/>
              <a:t>Dependency on 𝜆</a:t>
            </a:r>
          </a:p>
        </p:txBody>
      </p:sp>
      <p:pic>
        <p:nvPicPr>
          <p:cNvPr id="5" name="Content Placeholder 4">
            <a:extLst>
              <a:ext uri="{FF2B5EF4-FFF2-40B4-BE49-F238E27FC236}">
                <a16:creationId xmlns:a16="http://schemas.microsoft.com/office/drawing/2014/main" id="{2E8C69E1-0C54-324A-ACEC-B74A57A0B1E0}"/>
              </a:ext>
            </a:extLst>
          </p:cNvPr>
          <p:cNvPicPr>
            <a:picLocks noGrp="1" noChangeAspect="1"/>
          </p:cNvPicPr>
          <p:nvPr>
            <p:ph idx="1"/>
          </p:nvPr>
        </p:nvPicPr>
        <p:blipFill>
          <a:blip r:embed="rId2"/>
          <a:stretch>
            <a:fillRect/>
          </a:stretch>
        </p:blipFill>
        <p:spPr>
          <a:xfrm>
            <a:off x="1128222" y="1825625"/>
            <a:ext cx="9935555" cy="4351338"/>
          </a:xfrm>
          <a:solidFill>
            <a:schemeClr val="tx1"/>
          </a:solidFill>
        </p:spPr>
      </p:pic>
    </p:spTree>
    <p:extLst>
      <p:ext uri="{BB962C8B-B14F-4D97-AF65-F5344CB8AC3E}">
        <p14:creationId xmlns:p14="http://schemas.microsoft.com/office/powerpoint/2010/main" val="3477885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258A1-0FE0-FF49-B1D8-A0667546C41A}"/>
              </a:ext>
            </a:extLst>
          </p:cNvPr>
          <p:cNvSpPr>
            <a:spLocks noGrp="1"/>
          </p:cNvSpPr>
          <p:nvPr>
            <p:ph type="title"/>
          </p:nvPr>
        </p:nvSpPr>
        <p:spPr/>
        <p:txBody>
          <a:bodyPr/>
          <a:lstStyle/>
          <a:p>
            <a:r>
              <a:rPr lang="en-US" dirty="0"/>
              <a:t>Morphological fidelity</a:t>
            </a:r>
          </a:p>
        </p:txBody>
      </p:sp>
      <p:pic>
        <p:nvPicPr>
          <p:cNvPr id="7" name="Content Placeholder 6">
            <a:extLst>
              <a:ext uri="{FF2B5EF4-FFF2-40B4-BE49-F238E27FC236}">
                <a16:creationId xmlns:a16="http://schemas.microsoft.com/office/drawing/2014/main" id="{8B636D53-E3A6-924D-B5E7-E5D87A4DAC54}"/>
              </a:ext>
            </a:extLst>
          </p:cNvPr>
          <p:cNvPicPr>
            <a:picLocks noGrp="1" noChangeAspect="1"/>
          </p:cNvPicPr>
          <p:nvPr>
            <p:ph idx="1"/>
          </p:nvPr>
        </p:nvPicPr>
        <p:blipFill>
          <a:blip r:embed="rId2"/>
          <a:stretch>
            <a:fillRect/>
          </a:stretch>
        </p:blipFill>
        <p:spPr>
          <a:xfrm>
            <a:off x="2272517" y="1580444"/>
            <a:ext cx="7719622" cy="4824763"/>
          </a:xfrm>
          <a:solidFill>
            <a:schemeClr val="tx1"/>
          </a:solidFill>
        </p:spPr>
      </p:pic>
    </p:spTree>
    <p:extLst>
      <p:ext uri="{BB962C8B-B14F-4D97-AF65-F5344CB8AC3E}">
        <p14:creationId xmlns:p14="http://schemas.microsoft.com/office/powerpoint/2010/main" val="871679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593AA-60B9-3A42-878D-59E6013CFF4F}"/>
              </a:ext>
            </a:extLst>
          </p:cNvPr>
          <p:cNvSpPr>
            <a:spLocks noGrp="1"/>
          </p:cNvSpPr>
          <p:nvPr>
            <p:ph type="title"/>
          </p:nvPr>
        </p:nvSpPr>
        <p:spPr/>
        <p:txBody>
          <a:bodyPr/>
          <a:lstStyle/>
          <a:p>
            <a:r>
              <a:rPr lang="de-DE" dirty="0"/>
              <a:t>Global </a:t>
            </a:r>
            <a:r>
              <a:rPr lang="de-DE" dirty="0" err="1"/>
              <a:t>connectivity</a:t>
            </a:r>
            <a:r>
              <a:rPr lang="de-DE" dirty="0"/>
              <a:t> </a:t>
            </a:r>
            <a:r>
              <a:rPr lang="de-DE" dirty="0" err="1"/>
              <a:t>comparison</a:t>
            </a:r>
            <a:endParaRPr lang="de-DE" dirty="0"/>
          </a:p>
        </p:txBody>
      </p:sp>
      <p:pic>
        <p:nvPicPr>
          <p:cNvPr id="6" name="Content Placeholder 5">
            <a:extLst>
              <a:ext uri="{FF2B5EF4-FFF2-40B4-BE49-F238E27FC236}">
                <a16:creationId xmlns:a16="http://schemas.microsoft.com/office/drawing/2014/main" id="{5468D5E2-BEAD-EE42-95E4-8893D9D0CB59}"/>
              </a:ext>
            </a:extLst>
          </p:cNvPr>
          <p:cNvPicPr>
            <a:picLocks noGrp="1" noChangeAspect="1"/>
          </p:cNvPicPr>
          <p:nvPr>
            <p:ph idx="1"/>
          </p:nvPr>
        </p:nvPicPr>
        <p:blipFill>
          <a:blip r:embed="rId2"/>
          <a:stretch>
            <a:fillRect/>
          </a:stretch>
        </p:blipFill>
        <p:spPr>
          <a:xfrm>
            <a:off x="2271844" y="1690688"/>
            <a:ext cx="7648311" cy="5047305"/>
          </a:xfrm>
          <a:solidFill>
            <a:schemeClr val="tx1"/>
          </a:solidFill>
        </p:spPr>
      </p:pic>
    </p:spTree>
    <p:extLst>
      <p:ext uri="{BB962C8B-B14F-4D97-AF65-F5344CB8AC3E}">
        <p14:creationId xmlns:p14="http://schemas.microsoft.com/office/powerpoint/2010/main" val="4076325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ABEF1-162D-BC49-9CFE-7569FDB792BC}"/>
              </a:ext>
            </a:extLst>
          </p:cNvPr>
          <p:cNvSpPr>
            <a:spLocks noGrp="1"/>
          </p:cNvSpPr>
          <p:nvPr>
            <p:ph type="title"/>
          </p:nvPr>
        </p:nvSpPr>
        <p:spPr/>
        <p:txBody>
          <a:bodyPr/>
          <a:lstStyle/>
          <a:p>
            <a:r>
              <a:rPr lang="en-CH" dirty="0"/>
              <a:t>Effect of perturbing barcodes</a:t>
            </a:r>
          </a:p>
        </p:txBody>
      </p:sp>
      <p:pic>
        <p:nvPicPr>
          <p:cNvPr id="4" name="Picture 3">
            <a:extLst>
              <a:ext uri="{FF2B5EF4-FFF2-40B4-BE49-F238E27FC236}">
                <a16:creationId xmlns:a16="http://schemas.microsoft.com/office/drawing/2014/main" id="{E4BC5FFC-A917-1747-90DB-AC3EF55C0826}"/>
              </a:ext>
            </a:extLst>
          </p:cNvPr>
          <p:cNvPicPr>
            <a:picLocks noChangeAspect="1"/>
          </p:cNvPicPr>
          <p:nvPr/>
        </p:nvPicPr>
        <p:blipFill>
          <a:blip r:embed="rId2"/>
          <a:stretch>
            <a:fillRect/>
          </a:stretch>
        </p:blipFill>
        <p:spPr>
          <a:xfrm>
            <a:off x="1791120" y="1690687"/>
            <a:ext cx="8682916" cy="4668429"/>
          </a:xfrm>
          <a:prstGeom prst="rect">
            <a:avLst/>
          </a:prstGeom>
          <a:solidFill>
            <a:schemeClr val="tx1"/>
          </a:solidFill>
        </p:spPr>
      </p:pic>
    </p:spTree>
    <p:extLst>
      <p:ext uri="{BB962C8B-B14F-4D97-AF65-F5344CB8AC3E}">
        <p14:creationId xmlns:p14="http://schemas.microsoft.com/office/powerpoint/2010/main" val="1168924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4F921-ACBE-1F48-B584-E26794C2CBC6}"/>
              </a:ext>
            </a:extLst>
          </p:cNvPr>
          <p:cNvSpPr>
            <a:spLocks noGrp="1"/>
          </p:cNvSpPr>
          <p:nvPr>
            <p:ph type="title"/>
          </p:nvPr>
        </p:nvSpPr>
        <p:spPr/>
        <p:txBody>
          <a:bodyPr/>
          <a:lstStyle/>
          <a:p>
            <a:r>
              <a:rPr lang="en-CH" dirty="0"/>
              <a:t>A mathematical perspective</a:t>
            </a:r>
          </a:p>
        </p:txBody>
      </p:sp>
      <p:sp>
        <p:nvSpPr>
          <p:cNvPr id="3" name="Text Placeholder 2">
            <a:extLst>
              <a:ext uri="{FF2B5EF4-FFF2-40B4-BE49-F238E27FC236}">
                <a16:creationId xmlns:a16="http://schemas.microsoft.com/office/drawing/2014/main" id="{8890A94F-6308-4949-A124-A1A73B3FE2A9}"/>
              </a:ext>
            </a:extLst>
          </p:cNvPr>
          <p:cNvSpPr>
            <a:spLocks noGrp="1"/>
          </p:cNvSpPr>
          <p:nvPr>
            <p:ph type="body" idx="1"/>
          </p:nvPr>
        </p:nvSpPr>
        <p:spPr/>
        <p:txBody>
          <a:bodyPr/>
          <a:lstStyle/>
          <a:p>
            <a:pPr algn="r"/>
            <a:endParaRPr lang="en-CH" dirty="0"/>
          </a:p>
          <a:p>
            <a:pPr algn="r"/>
            <a:endParaRPr lang="en-CH" dirty="0"/>
          </a:p>
          <a:p>
            <a:pPr algn="r"/>
            <a:r>
              <a:rPr lang="en-CH" dirty="0"/>
              <a:t>(Work in progress w</a:t>
            </a:r>
            <a:r>
              <a:rPr lang="en-GB" dirty="0"/>
              <a:t>it</a:t>
            </a:r>
            <a:r>
              <a:rPr lang="en-CH" dirty="0"/>
              <a:t>h A. Garin and L. Kanari)</a:t>
            </a:r>
          </a:p>
        </p:txBody>
      </p:sp>
    </p:spTree>
    <p:extLst>
      <p:ext uri="{BB962C8B-B14F-4D97-AF65-F5344CB8AC3E}">
        <p14:creationId xmlns:p14="http://schemas.microsoft.com/office/powerpoint/2010/main" val="3912278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B4231-1B68-FE40-AA54-D8D8E18819E6}"/>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CA2F9B38-FE79-2141-885B-B323E2CF2FE6}"/>
              </a:ext>
            </a:extLst>
          </p:cNvPr>
          <p:cNvSpPr>
            <a:spLocks noGrp="1"/>
          </p:cNvSpPr>
          <p:nvPr>
            <p:ph idx="1"/>
          </p:nvPr>
        </p:nvSpPr>
        <p:spPr/>
        <p:txBody>
          <a:bodyPr>
            <a:normAutofit/>
          </a:bodyPr>
          <a:lstStyle/>
          <a:p>
            <a:pPr marL="514350" indent="-514350">
              <a:buFont typeface="+mj-lt"/>
              <a:buAutoNum type="arabicPeriod"/>
            </a:pPr>
            <a:r>
              <a:rPr lang="en-US" dirty="0"/>
              <a:t>Trees to barcodes   </a:t>
            </a:r>
          </a:p>
          <a:p>
            <a:pPr marL="457200" lvl="1" indent="0">
              <a:buNone/>
            </a:pPr>
            <a:r>
              <a:rPr lang="en-US" sz="2000" dirty="0"/>
              <a:t>Introduction to the </a:t>
            </a:r>
            <a:r>
              <a:rPr lang="en-US" sz="2000" dirty="0">
                <a:solidFill>
                  <a:schemeClr val="accent4"/>
                </a:solidFill>
              </a:rPr>
              <a:t>TMD</a:t>
            </a:r>
            <a:r>
              <a:rPr lang="en-US" sz="2000" dirty="0"/>
              <a:t>, which associates to any tree embedded in ℝ</a:t>
            </a:r>
            <a:r>
              <a:rPr lang="en-US" sz="2000" baseline="30000" dirty="0"/>
              <a:t>3</a:t>
            </a:r>
            <a:r>
              <a:rPr lang="en-US" sz="2000" dirty="0"/>
              <a:t> a barcode and has proved its power for classification of neuron morphologies.</a:t>
            </a:r>
          </a:p>
          <a:p>
            <a:pPr marL="457200" lvl="1" indent="0">
              <a:buNone/>
            </a:pPr>
            <a:endParaRPr lang="en-US" sz="2000" dirty="0"/>
          </a:p>
          <a:p>
            <a:pPr marL="514350" indent="-514350">
              <a:buFont typeface="+mj-lt"/>
              <a:buAutoNum type="arabicPeriod"/>
            </a:pPr>
            <a:r>
              <a:rPr lang="en-US" dirty="0"/>
              <a:t>Barcodes to trees  </a:t>
            </a:r>
          </a:p>
          <a:p>
            <a:pPr marL="457200" lvl="1" indent="0">
              <a:buNone/>
            </a:pPr>
            <a:r>
              <a:rPr lang="en-US" sz="2000" dirty="0"/>
              <a:t>Overview of the </a:t>
            </a:r>
            <a:r>
              <a:rPr lang="en-US" sz="2000" dirty="0">
                <a:solidFill>
                  <a:schemeClr val="accent4"/>
                </a:solidFill>
              </a:rPr>
              <a:t>TNS</a:t>
            </a:r>
            <a:r>
              <a:rPr lang="en-US" sz="2000" dirty="0"/>
              <a:t>, a biologically meaningful partial inverse to the TMD</a:t>
            </a:r>
            <a:r>
              <a:rPr lang="en-US" dirty="0"/>
              <a:t>.</a:t>
            </a:r>
          </a:p>
          <a:p>
            <a:pPr marL="457200" lvl="1" indent="0">
              <a:buNone/>
            </a:pPr>
            <a:endParaRPr lang="en-US" dirty="0"/>
          </a:p>
          <a:p>
            <a:pPr marL="457200" indent="-457200">
              <a:buFont typeface="+mj-lt"/>
              <a:buAutoNum type="arabicPeriod"/>
            </a:pPr>
            <a:r>
              <a:rPr lang="en-US" dirty="0"/>
              <a:t>A mathematical perspective</a:t>
            </a:r>
          </a:p>
          <a:p>
            <a:pPr marL="514350" indent="-514350">
              <a:buFont typeface="+mj-lt"/>
              <a:buAutoNum type="arabicPeriod"/>
            </a:pPr>
            <a:endParaRPr lang="en-US" dirty="0"/>
          </a:p>
        </p:txBody>
      </p:sp>
    </p:spTree>
    <p:extLst>
      <p:ext uri="{BB962C8B-B14F-4D97-AF65-F5344CB8AC3E}">
        <p14:creationId xmlns:p14="http://schemas.microsoft.com/office/powerpoint/2010/main" val="388698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470E5C-AB06-114E-9795-D28510D79CA9}"/>
              </a:ext>
            </a:extLst>
          </p:cNvPr>
          <p:cNvSpPr>
            <a:spLocks noGrp="1"/>
          </p:cNvSpPr>
          <p:nvPr>
            <p:ph type="title"/>
          </p:nvPr>
        </p:nvSpPr>
        <p:spPr/>
        <p:txBody>
          <a:bodyPr/>
          <a:lstStyle/>
          <a:p>
            <a:r>
              <a:rPr lang="en-CH" dirty="0"/>
              <a:t>Geometric trees</a:t>
            </a:r>
          </a:p>
        </p:txBody>
      </p:sp>
      <p:sp>
        <p:nvSpPr>
          <p:cNvPr id="4" name="Content Placeholder 3">
            <a:extLst>
              <a:ext uri="{FF2B5EF4-FFF2-40B4-BE49-F238E27FC236}">
                <a16:creationId xmlns:a16="http://schemas.microsoft.com/office/drawing/2014/main" id="{C5E0D5DD-7C1E-B941-A36F-3AAB7B7A4F70}"/>
              </a:ext>
            </a:extLst>
          </p:cNvPr>
          <p:cNvSpPr>
            <a:spLocks noGrp="1"/>
          </p:cNvSpPr>
          <p:nvPr>
            <p:ph idx="1"/>
          </p:nvPr>
        </p:nvSpPr>
        <p:spPr/>
        <p:txBody>
          <a:bodyPr/>
          <a:lstStyle/>
          <a:p>
            <a:r>
              <a:rPr lang="en-CH" dirty="0"/>
              <a:t>A </a:t>
            </a:r>
            <a:r>
              <a:rPr lang="en-CH" dirty="0">
                <a:solidFill>
                  <a:schemeClr val="accent4"/>
                </a:solidFill>
              </a:rPr>
              <a:t>finite rooted tree </a:t>
            </a:r>
            <a:r>
              <a:rPr lang="en-CH" dirty="0"/>
              <a:t>is a finite acyclic graph with a distinguished vertex of degree 1.</a:t>
            </a:r>
          </a:p>
          <a:p>
            <a:pPr marL="0" indent="0">
              <a:buNone/>
            </a:pPr>
            <a:endParaRPr lang="en-CH" dirty="0"/>
          </a:p>
          <a:p>
            <a:r>
              <a:rPr lang="en-CH" dirty="0"/>
              <a:t>A </a:t>
            </a:r>
            <a:r>
              <a:rPr lang="en-CH" dirty="0">
                <a:solidFill>
                  <a:schemeClr val="accent4"/>
                </a:solidFill>
              </a:rPr>
              <a:t>geometric tree </a:t>
            </a:r>
            <a:r>
              <a:rPr lang="en-CH" dirty="0"/>
              <a:t>is an emedding of a finite rooted tree in ℝ</a:t>
            </a:r>
            <a:r>
              <a:rPr lang="en-CH" baseline="30000" dirty="0"/>
              <a:t>3</a:t>
            </a:r>
            <a:r>
              <a:rPr lang="en-CH" dirty="0"/>
              <a:t>.</a:t>
            </a:r>
          </a:p>
          <a:p>
            <a:pPr marL="0" indent="0">
              <a:buNone/>
            </a:pPr>
            <a:endParaRPr lang="en-CH" baseline="30000" dirty="0"/>
          </a:p>
          <a:p>
            <a:r>
              <a:rPr lang="en-CH" dirty="0"/>
              <a:t> </a:t>
            </a:r>
            <a:r>
              <a:rPr lang="en-CH" dirty="0">
                <a:solidFill>
                  <a:schemeClr val="accent4"/>
                </a:solidFill>
                <a:latin typeface="Snell Roundhand" panose="02000603080000090004" pitchFamily="2" charset="77"/>
              </a:rPr>
              <a:t>T</a:t>
            </a:r>
            <a:r>
              <a:rPr lang="en-CH" dirty="0">
                <a:latin typeface="Snell Roundhand" panose="02000603080000090004" pitchFamily="2" charset="77"/>
              </a:rPr>
              <a:t> </a:t>
            </a:r>
            <a:r>
              <a:rPr lang="en-CH" dirty="0"/>
              <a:t>= set of geometric trees</a:t>
            </a:r>
          </a:p>
          <a:p>
            <a:pPr marL="0" indent="0">
              <a:buNone/>
            </a:pPr>
            <a:endParaRPr lang="en-CH" dirty="0"/>
          </a:p>
          <a:p>
            <a:r>
              <a:rPr lang="en-CH" dirty="0"/>
              <a:t>T, T’ ∊ </a:t>
            </a:r>
            <a:r>
              <a:rPr lang="en-CH" dirty="0">
                <a:latin typeface="Snell Roundhand" panose="02000603080000090004" pitchFamily="2" charset="77"/>
              </a:rPr>
              <a:t>T</a:t>
            </a:r>
            <a:r>
              <a:rPr lang="en-CH" dirty="0"/>
              <a:t>  are </a:t>
            </a:r>
            <a:r>
              <a:rPr lang="en-CH" dirty="0">
                <a:solidFill>
                  <a:schemeClr val="accent4"/>
                </a:solidFill>
              </a:rPr>
              <a:t>combinatorially equivalent </a:t>
            </a:r>
            <a:r>
              <a:rPr lang="en-CH" dirty="0"/>
              <a:t>if they are embeddings of the same finite rooted tree:   </a:t>
            </a:r>
            <a:r>
              <a:rPr lang="en-CH" dirty="0">
                <a:solidFill>
                  <a:schemeClr val="accent4"/>
                </a:solidFill>
              </a:rPr>
              <a:t>T </a:t>
            </a:r>
            <a:r>
              <a:rPr lang="en-GB" dirty="0">
                <a:solidFill>
                  <a:schemeClr val="accent4"/>
                </a:solidFill>
              </a:rPr>
              <a:t>∼</a:t>
            </a:r>
            <a:r>
              <a:rPr lang="en-GB" baseline="-25000" dirty="0">
                <a:solidFill>
                  <a:schemeClr val="accent4"/>
                </a:solidFill>
              </a:rPr>
              <a:t>comb</a:t>
            </a:r>
            <a:r>
              <a:rPr lang="en-CH" dirty="0"/>
              <a:t> </a:t>
            </a:r>
            <a:r>
              <a:rPr lang="en-CH" dirty="0">
                <a:solidFill>
                  <a:schemeClr val="accent4"/>
                </a:solidFill>
              </a:rPr>
              <a:t>T’ </a:t>
            </a:r>
            <a:r>
              <a:rPr lang="en-CH" dirty="0"/>
              <a:t>.</a:t>
            </a:r>
          </a:p>
        </p:txBody>
      </p:sp>
    </p:spTree>
    <p:extLst>
      <p:ext uri="{BB962C8B-B14F-4D97-AF65-F5344CB8AC3E}">
        <p14:creationId xmlns:p14="http://schemas.microsoft.com/office/powerpoint/2010/main" val="206063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4D622C-7861-B64C-96A3-7A97CACC79D9}"/>
              </a:ext>
            </a:extLst>
          </p:cNvPr>
          <p:cNvSpPr>
            <a:spLocks noGrp="1"/>
          </p:cNvSpPr>
          <p:nvPr>
            <p:ph type="title"/>
          </p:nvPr>
        </p:nvSpPr>
        <p:spPr/>
        <p:txBody>
          <a:bodyPr/>
          <a:lstStyle/>
          <a:p>
            <a:r>
              <a:rPr lang="en-CH" dirty="0"/>
              <a:t>Strict barcodes</a:t>
            </a:r>
          </a:p>
        </p:txBody>
      </p:sp>
      <p:sp>
        <p:nvSpPr>
          <p:cNvPr id="4" name="Content Placeholder 3">
            <a:extLst>
              <a:ext uri="{FF2B5EF4-FFF2-40B4-BE49-F238E27FC236}">
                <a16:creationId xmlns:a16="http://schemas.microsoft.com/office/drawing/2014/main" id="{31036654-237A-004B-8E05-4B1B6EF9B6EF}"/>
              </a:ext>
            </a:extLst>
          </p:cNvPr>
          <p:cNvSpPr>
            <a:spLocks noGrp="1"/>
          </p:cNvSpPr>
          <p:nvPr>
            <p:ph idx="1"/>
          </p:nvPr>
        </p:nvSpPr>
        <p:spPr/>
        <p:txBody>
          <a:bodyPr>
            <a:normAutofit/>
          </a:bodyPr>
          <a:lstStyle/>
          <a:p>
            <a:r>
              <a:rPr lang="en-CH" dirty="0"/>
              <a:t>A </a:t>
            </a:r>
            <a:r>
              <a:rPr lang="en-CH" dirty="0">
                <a:solidFill>
                  <a:schemeClr val="accent4"/>
                </a:solidFill>
              </a:rPr>
              <a:t>barcode</a:t>
            </a:r>
            <a:r>
              <a:rPr lang="en-CH" dirty="0"/>
              <a:t> is a finite multiset </a:t>
            </a:r>
            <a:r>
              <a:rPr lang="en-CH" sz="3200" dirty="0"/>
              <a:t>{</a:t>
            </a:r>
            <a:r>
              <a:rPr lang="en-CH" dirty="0"/>
              <a:t>(b</a:t>
            </a:r>
            <a:r>
              <a:rPr lang="en-CH" baseline="-25000" dirty="0"/>
              <a:t>i</a:t>
            </a:r>
            <a:r>
              <a:rPr lang="en-CH" dirty="0"/>
              <a:t>,d</a:t>
            </a:r>
            <a:r>
              <a:rPr lang="en-CH" baseline="-25000" dirty="0"/>
              <a:t>i</a:t>
            </a:r>
            <a:r>
              <a:rPr lang="en-CH" dirty="0"/>
              <a:t>)</a:t>
            </a:r>
            <a:r>
              <a:rPr lang="en-CH" sz="3200" dirty="0"/>
              <a:t>}</a:t>
            </a:r>
            <a:r>
              <a:rPr lang="en-CH" baseline="-25000" dirty="0"/>
              <a:t>0≤i≤n </a:t>
            </a:r>
            <a:r>
              <a:rPr lang="en-CH" dirty="0"/>
              <a:t>of intervals in ℝ.</a:t>
            </a:r>
          </a:p>
          <a:p>
            <a:endParaRPr lang="en-CH" dirty="0"/>
          </a:p>
          <a:p>
            <a:r>
              <a:rPr lang="en-CH" dirty="0"/>
              <a:t>A barcode is </a:t>
            </a:r>
            <a:r>
              <a:rPr lang="en-CH" dirty="0">
                <a:solidFill>
                  <a:schemeClr val="accent4"/>
                </a:solidFill>
              </a:rPr>
              <a:t>strict</a:t>
            </a:r>
            <a:r>
              <a:rPr lang="en-CH" dirty="0"/>
              <a:t> if </a:t>
            </a:r>
          </a:p>
          <a:p>
            <a:pPr lvl="1"/>
            <a:r>
              <a:rPr lang="en-CH" dirty="0"/>
              <a:t>all the b</a:t>
            </a:r>
            <a:r>
              <a:rPr lang="en-CH" baseline="-25000" dirty="0"/>
              <a:t>i</a:t>
            </a:r>
            <a:r>
              <a:rPr lang="en-CH" dirty="0"/>
              <a:t> and d</a:t>
            </a:r>
            <a:r>
              <a:rPr lang="en-CH" baseline="-25000" dirty="0"/>
              <a:t>i</a:t>
            </a:r>
            <a:r>
              <a:rPr lang="en-CH" dirty="0"/>
              <a:t> are distinct, and </a:t>
            </a:r>
          </a:p>
          <a:p>
            <a:pPr lvl="1"/>
            <a:r>
              <a:rPr lang="en-GB" dirty="0"/>
              <a:t>b</a:t>
            </a:r>
            <a:r>
              <a:rPr lang="en-CH" baseline="-25000" dirty="0"/>
              <a:t>i-1</a:t>
            </a:r>
            <a:r>
              <a:rPr lang="en-CH" dirty="0"/>
              <a:t>&lt; b</a:t>
            </a:r>
            <a:r>
              <a:rPr lang="en-CH" baseline="-25000" dirty="0"/>
              <a:t>i</a:t>
            </a:r>
            <a:r>
              <a:rPr lang="en-CH" dirty="0"/>
              <a:t> </a:t>
            </a:r>
            <a:r>
              <a:rPr lang="en-GB" dirty="0"/>
              <a:t>and d</a:t>
            </a:r>
            <a:r>
              <a:rPr lang="en-GB" baseline="-25000" dirty="0"/>
              <a:t>i</a:t>
            </a:r>
            <a:r>
              <a:rPr lang="en-GB" dirty="0"/>
              <a:t> &lt; d</a:t>
            </a:r>
            <a:r>
              <a:rPr lang="en-GB" baseline="-25000" dirty="0"/>
              <a:t>0</a:t>
            </a:r>
            <a:r>
              <a:rPr lang="en-GB" dirty="0"/>
              <a:t> </a:t>
            </a:r>
            <a:r>
              <a:rPr lang="en-CH" dirty="0"/>
              <a:t>for all </a:t>
            </a:r>
            <a:r>
              <a:rPr lang="en-GB" dirty="0" err="1"/>
              <a:t>i</a:t>
            </a:r>
            <a:r>
              <a:rPr lang="en-GB" dirty="0"/>
              <a:t>≥ 1.</a:t>
            </a:r>
          </a:p>
          <a:p>
            <a:pPr marL="0" indent="0">
              <a:buNone/>
            </a:pPr>
            <a:endParaRPr lang="en-GB" dirty="0"/>
          </a:p>
          <a:p>
            <a:endParaRPr lang="en-GB" dirty="0">
              <a:latin typeface="Snell Roundhand" panose="02000603080000090004" pitchFamily="2" charset="77"/>
            </a:endParaRPr>
          </a:p>
          <a:p>
            <a:endParaRPr lang="en-GB" dirty="0">
              <a:latin typeface="Snell Roundhand" panose="02000603080000090004" pitchFamily="2" charset="77"/>
            </a:endParaRPr>
          </a:p>
          <a:p>
            <a:endParaRPr lang="en-GB" dirty="0">
              <a:latin typeface="Snell Roundhand" panose="02000603080000090004" pitchFamily="2" charset="77"/>
            </a:endParaRPr>
          </a:p>
          <a:p>
            <a:pPr lvl="1"/>
            <a:endParaRPr lang="en-CH" dirty="0"/>
          </a:p>
          <a:p>
            <a:endParaRPr lang="en-CH" dirty="0"/>
          </a:p>
        </p:txBody>
      </p:sp>
      <p:pic>
        <p:nvPicPr>
          <p:cNvPr id="6" name="Picture 5">
            <a:extLst>
              <a:ext uri="{FF2B5EF4-FFF2-40B4-BE49-F238E27FC236}">
                <a16:creationId xmlns:a16="http://schemas.microsoft.com/office/drawing/2014/main" id="{4F9C94C7-4E07-294D-AC06-C8E2D5B3B04A}"/>
              </a:ext>
            </a:extLst>
          </p:cNvPr>
          <p:cNvPicPr>
            <a:picLocks noChangeAspect="1"/>
          </p:cNvPicPr>
          <p:nvPr/>
        </p:nvPicPr>
        <p:blipFill>
          <a:blip r:embed="rId2"/>
          <a:stretch>
            <a:fillRect/>
          </a:stretch>
        </p:blipFill>
        <p:spPr>
          <a:xfrm>
            <a:off x="2902601" y="4495636"/>
            <a:ext cx="5001358" cy="1545432"/>
          </a:xfrm>
          <a:prstGeom prst="rect">
            <a:avLst/>
          </a:prstGeom>
          <a:solidFill>
            <a:schemeClr val="tx1"/>
          </a:solidFill>
        </p:spPr>
      </p:pic>
    </p:spTree>
    <p:extLst>
      <p:ext uri="{BB962C8B-B14F-4D97-AF65-F5344CB8AC3E}">
        <p14:creationId xmlns:p14="http://schemas.microsoft.com/office/powerpoint/2010/main" val="95590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4D622C-7861-B64C-96A3-7A97CACC79D9}"/>
              </a:ext>
            </a:extLst>
          </p:cNvPr>
          <p:cNvSpPr>
            <a:spLocks noGrp="1"/>
          </p:cNvSpPr>
          <p:nvPr>
            <p:ph type="title"/>
          </p:nvPr>
        </p:nvSpPr>
        <p:spPr>
          <a:xfrm>
            <a:off x="841817" y="390703"/>
            <a:ext cx="10515600" cy="1325563"/>
          </a:xfrm>
        </p:spPr>
        <p:txBody>
          <a:bodyPr/>
          <a:lstStyle/>
          <a:p>
            <a:r>
              <a:rPr lang="en-CH" dirty="0"/>
              <a:t>Strict barcodes</a:t>
            </a:r>
          </a:p>
        </p:txBody>
      </p:sp>
      <p:sp>
        <p:nvSpPr>
          <p:cNvPr id="4" name="Content Placeholder 3">
            <a:extLst>
              <a:ext uri="{FF2B5EF4-FFF2-40B4-BE49-F238E27FC236}">
                <a16:creationId xmlns:a16="http://schemas.microsoft.com/office/drawing/2014/main" id="{31036654-237A-004B-8E05-4B1B6EF9B6EF}"/>
              </a:ext>
            </a:extLst>
          </p:cNvPr>
          <p:cNvSpPr>
            <a:spLocks noGrp="1"/>
          </p:cNvSpPr>
          <p:nvPr>
            <p:ph idx="1"/>
          </p:nvPr>
        </p:nvSpPr>
        <p:spPr/>
        <p:txBody>
          <a:bodyPr>
            <a:normAutofit lnSpcReduction="10000"/>
          </a:bodyPr>
          <a:lstStyle/>
          <a:p>
            <a:endParaRPr lang="en-GB" dirty="0">
              <a:solidFill>
                <a:schemeClr val="accent4"/>
              </a:solidFill>
              <a:latin typeface="Snell Roundhand" panose="02000603080000090004" pitchFamily="2" charset="77"/>
            </a:endParaRPr>
          </a:p>
          <a:p>
            <a:endParaRPr lang="en-GB" dirty="0">
              <a:solidFill>
                <a:schemeClr val="accent4"/>
              </a:solidFill>
              <a:latin typeface="Snell Roundhand" panose="02000603080000090004" pitchFamily="2" charset="77"/>
            </a:endParaRPr>
          </a:p>
          <a:p>
            <a:endParaRPr lang="en-GB" dirty="0">
              <a:solidFill>
                <a:schemeClr val="accent4"/>
              </a:solidFill>
              <a:latin typeface="Snell Roundhand" panose="02000603080000090004" pitchFamily="2" charset="77"/>
            </a:endParaRPr>
          </a:p>
          <a:p>
            <a:pPr marL="0" indent="0">
              <a:buNone/>
            </a:pPr>
            <a:endParaRPr lang="en-GB" dirty="0">
              <a:solidFill>
                <a:schemeClr val="accent4"/>
              </a:solidFill>
              <a:latin typeface="Snell Roundhand" panose="02000603080000090004" pitchFamily="2" charset="77"/>
            </a:endParaRPr>
          </a:p>
          <a:p>
            <a:r>
              <a:rPr lang="en-GB" dirty="0">
                <a:solidFill>
                  <a:schemeClr val="accent4"/>
                </a:solidFill>
                <a:latin typeface="Snell Roundhand" panose="02000603080000090004" pitchFamily="2" charset="77"/>
              </a:rPr>
              <a:t>B</a:t>
            </a:r>
            <a:r>
              <a:rPr lang="en-GB" dirty="0"/>
              <a:t> = set of strict barcodes, </a:t>
            </a:r>
            <a:r>
              <a:rPr lang="en-GB" dirty="0">
                <a:solidFill>
                  <a:schemeClr val="accent4"/>
                </a:solidFill>
                <a:latin typeface="Snell Roundhand" panose="02000603080000090004" pitchFamily="2" charset="77"/>
              </a:rPr>
              <a:t>B</a:t>
            </a:r>
            <a:r>
              <a:rPr lang="en-GB" baseline="-25000" dirty="0">
                <a:solidFill>
                  <a:schemeClr val="accent4"/>
                </a:solidFill>
              </a:rPr>
              <a:t>n</a:t>
            </a:r>
            <a:r>
              <a:rPr lang="en-GB" baseline="-25000" dirty="0"/>
              <a:t> </a:t>
            </a:r>
            <a:r>
              <a:rPr lang="en-GB" dirty="0"/>
              <a:t>= {𝒷 ∈</a:t>
            </a:r>
            <a:r>
              <a:rPr lang="en-GB" dirty="0">
                <a:latin typeface="Snell Roundhand" panose="02000603080000090004" pitchFamily="2" charset="77"/>
              </a:rPr>
              <a:t> B </a:t>
            </a:r>
            <a:r>
              <a:rPr lang="en-GB" dirty="0"/>
              <a:t>| 𝒷 has n+1 bars }.</a:t>
            </a:r>
          </a:p>
          <a:p>
            <a:endParaRPr lang="en-GB" dirty="0">
              <a:latin typeface="Snell Roundhand" panose="02000603080000090004" pitchFamily="2" charset="77"/>
            </a:endParaRPr>
          </a:p>
          <a:p>
            <a:r>
              <a:rPr lang="en-GB" dirty="0">
                <a:latin typeface="Snell Roundhand" panose="02000603080000090004" pitchFamily="2" charset="77"/>
              </a:rPr>
              <a:t>∃ </a:t>
            </a:r>
            <a:r>
              <a:rPr lang="en-GB" dirty="0">
                <a:solidFill>
                  <a:schemeClr val="accent4"/>
                </a:solidFill>
                <a:latin typeface="Snell Roundhand" panose="02000603080000090004" pitchFamily="2" charset="77"/>
              </a:rPr>
              <a:t>B</a:t>
            </a:r>
            <a:r>
              <a:rPr lang="en-GB" baseline="-25000" dirty="0">
                <a:solidFill>
                  <a:schemeClr val="accent4"/>
                </a:solidFill>
              </a:rPr>
              <a:t>n </a:t>
            </a:r>
            <a:r>
              <a:rPr lang="en-GB" dirty="0">
                <a:solidFill>
                  <a:schemeClr val="accent4"/>
                </a:solidFill>
              </a:rPr>
              <a:t>⟶ </a:t>
            </a:r>
            <a:r>
              <a:rPr lang="en-GB" dirty="0">
                <a:solidFill>
                  <a:schemeClr val="accent4"/>
                </a:solidFill>
                <a:latin typeface="Savoye LET Plain" pitchFamily="2" charset="0"/>
              </a:rPr>
              <a:t>S</a:t>
            </a:r>
            <a:r>
              <a:rPr lang="en-GB" baseline="-25000" dirty="0">
                <a:solidFill>
                  <a:schemeClr val="accent4"/>
                </a:solidFill>
              </a:rPr>
              <a:t>n</a:t>
            </a:r>
            <a:r>
              <a:rPr lang="en-GB" dirty="0">
                <a:solidFill>
                  <a:schemeClr val="accent4"/>
                </a:solidFill>
              </a:rPr>
              <a:t>: 𝒷=</a:t>
            </a:r>
            <a:r>
              <a:rPr lang="en-CH" sz="3200" dirty="0">
                <a:solidFill>
                  <a:schemeClr val="accent4"/>
                </a:solidFill>
              </a:rPr>
              <a:t>{</a:t>
            </a:r>
            <a:r>
              <a:rPr lang="en-CH" dirty="0">
                <a:solidFill>
                  <a:schemeClr val="accent4"/>
                </a:solidFill>
              </a:rPr>
              <a:t>(b</a:t>
            </a:r>
            <a:r>
              <a:rPr lang="en-CH" baseline="-25000" dirty="0">
                <a:solidFill>
                  <a:schemeClr val="accent4"/>
                </a:solidFill>
              </a:rPr>
              <a:t>i</a:t>
            </a:r>
            <a:r>
              <a:rPr lang="en-CH" dirty="0">
                <a:solidFill>
                  <a:schemeClr val="accent4"/>
                </a:solidFill>
              </a:rPr>
              <a:t>,d</a:t>
            </a:r>
            <a:r>
              <a:rPr lang="en-CH" baseline="-25000" dirty="0">
                <a:solidFill>
                  <a:schemeClr val="accent4"/>
                </a:solidFill>
              </a:rPr>
              <a:t>i</a:t>
            </a:r>
            <a:r>
              <a:rPr lang="en-CH" dirty="0">
                <a:solidFill>
                  <a:schemeClr val="accent4"/>
                </a:solidFill>
              </a:rPr>
              <a:t>)</a:t>
            </a:r>
            <a:r>
              <a:rPr lang="en-CH" sz="3200" dirty="0">
                <a:solidFill>
                  <a:schemeClr val="accent4"/>
                </a:solidFill>
              </a:rPr>
              <a:t>}</a:t>
            </a:r>
            <a:r>
              <a:rPr lang="en-CH" baseline="-25000" dirty="0">
                <a:solidFill>
                  <a:schemeClr val="accent4"/>
                </a:solidFill>
              </a:rPr>
              <a:t>0≤i≤n </a:t>
            </a:r>
            <a:r>
              <a:rPr lang="en-CH" dirty="0">
                <a:solidFill>
                  <a:schemeClr val="accent4"/>
                </a:solidFill>
              </a:rPr>
              <a:t>⟼ σ</a:t>
            </a:r>
            <a:r>
              <a:rPr lang="en-GB" baseline="-25000" dirty="0">
                <a:solidFill>
                  <a:schemeClr val="accent4"/>
                </a:solidFill>
              </a:rPr>
              <a:t>𝒷</a:t>
            </a:r>
            <a:r>
              <a:rPr lang="en-GB" dirty="0">
                <a:solidFill>
                  <a:schemeClr val="accent4"/>
                </a:solidFill>
              </a:rPr>
              <a:t> </a:t>
            </a:r>
            <a:r>
              <a:rPr lang="en-GB" dirty="0"/>
              <a:t>where </a:t>
            </a:r>
            <a:r>
              <a:rPr lang="en-CH" dirty="0">
                <a:solidFill>
                  <a:schemeClr val="accent4"/>
                </a:solidFill>
              </a:rPr>
              <a:t>σ</a:t>
            </a:r>
            <a:r>
              <a:rPr lang="en-GB" baseline="-25000" dirty="0">
                <a:solidFill>
                  <a:schemeClr val="accent4"/>
                </a:solidFill>
              </a:rPr>
              <a:t>𝒷</a:t>
            </a:r>
            <a:r>
              <a:rPr lang="en-GB" dirty="0">
                <a:solidFill>
                  <a:schemeClr val="accent4"/>
                </a:solidFill>
              </a:rPr>
              <a:t>(</a:t>
            </a:r>
            <a:r>
              <a:rPr lang="en-GB" dirty="0" err="1">
                <a:solidFill>
                  <a:schemeClr val="accent4"/>
                </a:solidFill>
              </a:rPr>
              <a:t>i</a:t>
            </a:r>
            <a:r>
              <a:rPr lang="en-GB" dirty="0">
                <a:solidFill>
                  <a:schemeClr val="accent4"/>
                </a:solidFill>
              </a:rPr>
              <a:t>) = #{ j | </a:t>
            </a:r>
            <a:r>
              <a:rPr lang="en-GB" dirty="0" err="1">
                <a:solidFill>
                  <a:schemeClr val="accent4"/>
                </a:solidFill>
              </a:rPr>
              <a:t>d</a:t>
            </a:r>
            <a:r>
              <a:rPr lang="en-GB" baseline="-25000" dirty="0" err="1">
                <a:solidFill>
                  <a:schemeClr val="accent4"/>
                </a:solidFill>
              </a:rPr>
              <a:t>j</a:t>
            </a:r>
            <a:r>
              <a:rPr lang="en-GB" dirty="0">
                <a:solidFill>
                  <a:schemeClr val="accent4"/>
                </a:solidFill>
              </a:rPr>
              <a:t> ≤ d</a:t>
            </a:r>
            <a:r>
              <a:rPr lang="en-GB" baseline="-25000" dirty="0">
                <a:solidFill>
                  <a:schemeClr val="accent4"/>
                </a:solidFill>
              </a:rPr>
              <a:t>i</a:t>
            </a:r>
            <a:r>
              <a:rPr lang="en-GB" dirty="0">
                <a:solidFill>
                  <a:schemeClr val="accent4"/>
                </a:solidFill>
              </a:rPr>
              <a:t> }</a:t>
            </a:r>
            <a:r>
              <a:rPr lang="en-GB" dirty="0"/>
              <a:t>.</a:t>
            </a:r>
          </a:p>
          <a:p>
            <a:endParaRPr lang="en-CH" dirty="0"/>
          </a:p>
          <a:p>
            <a:r>
              <a:rPr lang="en-CH" dirty="0"/>
              <a:t>Permutation equivalence: </a:t>
            </a:r>
            <a:r>
              <a:rPr lang="en-GB" dirty="0">
                <a:solidFill>
                  <a:schemeClr val="accent4"/>
                </a:solidFill>
              </a:rPr>
              <a:t>𝒷 ∼ 𝒷’ </a:t>
            </a:r>
            <a:r>
              <a:rPr lang="en-GB" dirty="0" err="1"/>
              <a:t>iff</a:t>
            </a:r>
            <a:r>
              <a:rPr lang="en-GB" dirty="0">
                <a:solidFill>
                  <a:schemeClr val="accent4"/>
                </a:solidFill>
              </a:rPr>
              <a:t> </a:t>
            </a:r>
            <a:r>
              <a:rPr lang="en-CH" dirty="0">
                <a:solidFill>
                  <a:schemeClr val="accent4"/>
                </a:solidFill>
              </a:rPr>
              <a:t>σ</a:t>
            </a:r>
            <a:r>
              <a:rPr lang="en-GB" baseline="-25000" dirty="0">
                <a:solidFill>
                  <a:schemeClr val="accent4"/>
                </a:solidFill>
              </a:rPr>
              <a:t>𝒷</a:t>
            </a:r>
            <a:r>
              <a:rPr lang="en-GB" dirty="0">
                <a:solidFill>
                  <a:schemeClr val="accent4"/>
                </a:solidFill>
              </a:rPr>
              <a:t> = </a:t>
            </a:r>
            <a:r>
              <a:rPr lang="en-CH" dirty="0">
                <a:solidFill>
                  <a:schemeClr val="accent4"/>
                </a:solidFill>
              </a:rPr>
              <a:t>σ</a:t>
            </a:r>
            <a:r>
              <a:rPr lang="en-GB" baseline="-25000" dirty="0">
                <a:solidFill>
                  <a:schemeClr val="accent4"/>
                </a:solidFill>
              </a:rPr>
              <a:t>𝒷’</a:t>
            </a:r>
            <a:r>
              <a:rPr lang="en-GB" dirty="0">
                <a:solidFill>
                  <a:schemeClr val="accent4"/>
                </a:solidFill>
              </a:rPr>
              <a:t> </a:t>
            </a:r>
            <a:r>
              <a:rPr lang="en-GB" dirty="0"/>
              <a:t>.</a:t>
            </a:r>
            <a:endParaRPr lang="en-CH" dirty="0"/>
          </a:p>
        </p:txBody>
      </p:sp>
      <p:pic>
        <p:nvPicPr>
          <p:cNvPr id="6" name="Picture 5">
            <a:extLst>
              <a:ext uri="{FF2B5EF4-FFF2-40B4-BE49-F238E27FC236}">
                <a16:creationId xmlns:a16="http://schemas.microsoft.com/office/drawing/2014/main" id="{4F9C94C7-4E07-294D-AC06-C8E2D5B3B04A}"/>
              </a:ext>
            </a:extLst>
          </p:cNvPr>
          <p:cNvPicPr>
            <a:picLocks noChangeAspect="1"/>
          </p:cNvPicPr>
          <p:nvPr/>
        </p:nvPicPr>
        <p:blipFill>
          <a:blip r:embed="rId2"/>
          <a:stretch>
            <a:fillRect/>
          </a:stretch>
        </p:blipFill>
        <p:spPr>
          <a:xfrm>
            <a:off x="3207400" y="1690688"/>
            <a:ext cx="5001358" cy="1545432"/>
          </a:xfrm>
          <a:prstGeom prst="rect">
            <a:avLst/>
          </a:prstGeom>
          <a:solidFill>
            <a:schemeClr val="tx1"/>
          </a:solidFill>
        </p:spPr>
      </p:pic>
      <p:sp>
        <p:nvSpPr>
          <p:cNvPr id="2" name="TextBox 1">
            <a:extLst>
              <a:ext uri="{FF2B5EF4-FFF2-40B4-BE49-F238E27FC236}">
                <a16:creationId xmlns:a16="http://schemas.microsoft.com/office/drawing/2014/main" id="{7FD85FD0-99A6-B140-88B1-D09F740E9A3D}"/>
              </a:ext>
            </a:extLst>
          </p:cNvPr>
          <p:cNvSpPr txBox="1"/>
          <p:nvPr/>
        </p:nvSpPr>
        <p:spPr>
          <a:xfrm>
            <a:off x="2570922" y="1573491"/>
            <a:ext cx="301686" cy="369332"/>
          </a:xfrm>
          <a:prstGeom prst="rect">
            <a:avLst/>
          </a:prstGeom>
          <a:noFill/>
        </p:spPr>
        <p:txBody>
          <a:bodyPr wrap="none" rtlCol="0">
            <a:spAutoFit/>
          </a:bodyPr>
          <a:lstStyle/>
          <a:p>
            <a:r>
              <a:rPr lang="en-CH" dirty="0"/>
              <a:t>0</a:t>
            </a:r>
          </a:p>
        </p:txBody>
      </p:sp>
      <p:sp>
        <p:nvSpPr>
          <p:cNvPr id="7" name="TextBox 6">
            <a:extLst>
              <a:ext uri="{FF2B5EF4-FFF2-40B4-BE49-F238E27FC236}">
                <a16:creationId xmlns:a16="http://schemas.microsoft.com/office/drawing/2014/main" id="{8D14AE36-FDF2-7642-B4D8-E9B477A81AFD}"/>
              </a:ext>
            </a:extLst>
          </p:cNvPr>
          <p:cNvSpPr txBox="1"/>
          <p:nvPr/>
        </p:nvSpPr>
        <p:spPr>
          <a:xfrm>
            <a:off x="2587475" y="1949333"/>
            <a:ext cx="301686" cy="369332"/>
          </a:xfrm>
          <a:prstGeom prst="rect">
            <a:avLst/>
          </a:prstGeom>
          <a:noFill/>
        </p:spPr>
        <p:txBody>
          <a:bodyPr wrap="none" rtlCol="0">
            <a:spAutoFit/>
          </a:bodyPr>
          <a:lstStyle/>
          <a:p>
            <a:r>
              <a:rPr lang="en-CH" dirty="0"/>
              <a:t>1</a:t>
            </a:r>
          </a:p>
        </p:txBody>
      </p:sp>
      <p:sp>
        <p:nvSpPr>
          <p:cNvPr id="8" name="TextBox 7">
            <a:extLst>
              <a:ext uri="{FF2B5EF4-FFF2-40B4-BE49-F238E27FC236}">
                <a16:creationId xmlns:a16="http://schemas.microsoft.com/office/drawing/2014/main" id="{D1EA7011-6073-1540-BD01-16590829A784}"/>
              </a:ext>
            </a:extLst>
          </p:cNvPr>
          <p:cNvSpPr txBox="1"/>
          <p:nvPr/>
        </p:nvSpPr>
        <p:spPr>
          <a:xfrm flipH="1">
            <a:off x="2570922" y="2307344"/>
            <a:ext cx="284205" cy="369332"/>
          </a:xfrm>
          <a:prstGeom prst="rect">
            <a:avLst/>
          </a:prstGeom>
          <a:noFill/>
        </p:spPr>
        <p:txBody>
          <a:bodyPr wrap="square" rtlCol="0">
            <a:spAutoFit/>
          </a:bodyPr>
          <a:lstStyle/>
          <a:p>
            <a:r>
              <a:rPr lang="en-CH" dirty="0"/>
              <a:t>2</a:t>
            </a:r>
          </a:p>
        </p:txBody>
      </p:sp>
      <p:sp>
        <p:nvSpPr>
          <p:cNvPr id="9" name="TextBox 8">
            <a:extLst>
              <a:ext uri="{FF2B5EF4-FFF2-40B4-BE49-F238E27FC236}">
                <a16:creationId xmlns:a16="http://schemas.microsoft.com/office/drawing/2014/main" id="{36F9A2AF-EBE1-9C40-AD96-B06C46599C8E}"/>
              </a:ext>
            </a:extLst>
          </p:cNvPr>
          <p:cNvSpPr txBox="1"/>
          <p:nvPr/>
        </p:nvSpPr>
        <p:spPr>
          <a:xfrm>
            <a:off x="2578735" y="2607400"/>
            <a:ext cx="301686" cy="369332"/>
          </a:xfrm>
          <a:prstGeom prst="rect">
            <a:avLst/>
          </a:prstGeom>
          <a:noFill/>
        </p:spPr>
        <p:txBody>
          <a:bodyPr wrap="none" rtlCol="0">
            <a:spAutoFit/>
          </a:bodyPr>
          <a:lstStyle/>
          <a:p>
            <a:r>
              <a:rPr lang="en-CH" dirty="0"/>
              <a:t>3</a:t>
            </a:r>
          </a:p>
        </p:txBody>
      </p:sp>
      <p:sp>
        <p:nvSpPr>
          <p:cNvPr id="10" name="TextBox 9">
            <a:extLst>
              <a:ext uri="{FF2B5EF4-FFF2-40B4-BE49-F238E27FC236}">
                <a16:creationId xmlns:a16="http://schemas.microsoft.com/office/drawing/2014/main" id="{06FEC4D8-D608-AC42-9A9E-1A77CDD41142}"/>
              </a:ext>
            </a:extLst>
          </p:cNvPr>
          <p:cNvSpPr txBox="1"/>
          <p:nvPr/>
        </p:nvSpPr>
        <p:spPr>
          <a:xfrm flipH="1">
            <a:off x="2587475" y="2907456"/>
            <a:ext cx="284205" cy="369332"/>
          </a:xfrm>
          <a:prstGeom prst="rect">
            <a:avLst/>
          </a:prstGeom>
          <a:noFill/>
        </p:spPr>
        <p:txBody>
          <a:bodyPr wrap="square" rtlCol="0">
            <a:spAutoFit/>
          </a:bodyPr>
          <a:lstStyle/>
          <a:p>
            <a:r>
              <a:rPr lang="en-CH" dirty="0"/>
              <a:t>4</a:t>
            </a:r>
          </a:p>
        </p:txBody>
      </p:sp>
    </p:spTree>
    <p:extLst>
      <p:ext uri="{BB962C8B-B14F-4D97-AF65-F5344CB8AC3E}">
        <p14:creationId xmlns:p14="http://schemas.microsoft.com/office/powerpoint/2010/main" val="282262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EEB324-85BB-704B-8211-0507BC545CEC}"/>
              </a:ext>
            </a:extLst>
          </p:cNvPr>
          <p:cNvSpPr>
            <a:spLocks noGrp="1"/>
          </p:cNvSpPr>
          <p:nvPr>
            <p:ph type="title"/>
          </p:nvPr>
        </p:nvSpPr>
        <p:spPr/>
        <p:txBody>
          <a:bodyPr/>
          <a:lstStyle/>
          <a:p>
            <a:r>
              <a:rPr lang="en-CH" dirty="0"/>
              <a:t>TMD: </a:t>
            </a:r>
            <a:r>
              <a:rPr lang="en-CH" dirty="0">
                <a:latin typeface="Snell Roundhand" panose="02000603080000090004" pitchFamily="2" charset="77"/>
              </a:rPr>
              <a:t>T</a:t>
            </a:r>
            <a:r>
              <a:rPr lang="en-CH" dirty="0"/>
              <a:t> ⟶ </a:t>
            </a:r>
            <a:r>
              <a:rPr lang="en-CH" dirty="0">
                <a:latin typeface="Snell Roundhand" panose="02000603080000090004" pitchFamily="2" charset="77"/>
              </a:rPr>
              <a:t>B</a:t>
            </a:r>
          </a:p>
        </p:txBody>
      </p:sp>
      <p:sp>
        <p:nvSpPr>
          <p:cNvPr id="4" name="Content Placeholder 3">
            <a:extLst>
              <a:ext uri="{FF2B5EF4-FFF2-40B4-BE49-F238E27FC236}">
                <a16:creationId xmlns:a16="http://schemas.microsoft.com/office/drawing/2014/main" id="{A7062834-EBC5-864C-80DD-13DB1C20F67A}"/>
              </a:ext>
            </a:extLst>
          </p:cNvPr>
          <p:cNvSpPr>
            <a:spLocks noGrp="1"/>
          </p:cNvSpPr>
          <p:nvPr>
            <p:ph idx="1"/>
          </p:nvPr>
        </p:nvSpPr>
        <p:spPr/>
        <p:txBody>
          <a:bodyPr>
            <a:normAutofit lnSpcReduction="10000"/>
          </a:bodyPr>
          <a:lstStyle/>
          <a:p>
            <a:r>
              <a:rPr lang="en-CH" dirty="0"/>
              <a:t>T ∊ </a:t>
            </a:r>
            <a:r>
              <a:rPr lang="en-CH" dirty="0">
                <a:latin typeface="Snell Roundhand" panose="02000603080000090004" pitchFamily="2" charset="77"/>
              </a:rPr>
              <a:t>T </a:t>
            </a:r>
            <a:r>
              <a:rPr lang="en-CH" dirty="0"/>
              <a:t>  is a </a:t>
            </a:r>
            <a:r>
              <a:rPr lang="en-CH" dirty="0">
                <a:solidFill>
                  <a:schemeClr val="accent4"/>
                </a:solidFill>
              </a:rPr>
              <a:t>tree realization </a:t>
            </a:r>
            <a:r>
              <a:rPr lang="en-CH" dirty="0"/>
              <a:t>of </a:t>
            </a:r>
            <a:r>
              <a:rPr lang="en-GB" dirty="0"/>
              <a:t>𝒷</a:t>
            </a:r>
            <a:r>
              <a:rPr lang="en-CH" dirty="0"/>
              <a:t> ∊ </a:t>
            </a:r>
            <a:r>
              <a:rPr lang="en-CH" dirty="0">
                <a:latin typeface="Snell Roundhand" panose="02000603080000090004" pitchFamily="2" charset="77"/>
              </a:rPr>
              <a:t>B </a:t>
            </a:r>
            <a:r>
              <a:rPr lang="en-CH" dirty="0"/>
              <a:t>if TMD (T) =</a:t>
            </a:r>
            <a:r>
              <a:rPr lang="en-GB" dirty="0"/>
              <a:t> 𝒷 .</a:t>
            </a:r>
          </a:p>
          <a:p>
            <a:r>
              <a:rPr lang="en-GB" dirty="0"/>
              <a:t>For 𝒷</a:t>
            </a:r>
            <a:r>
              <a:rPr lang="en-CH" dirty="0"/>
              <a:t> ∊ </a:t>
            </a:r>
            <a:r>
              <a:rPr lang="en-CH" dirty="0">
                <a:latin typeface="Snell Roundhand" panose="02000603080000090004" pitchFamily="2" charset="77"/>
              </a:rPr>
              <a:t>B </a:t>
            </a:r>
            <a:r>
              <a:rPr lang="en-CH" dirty="0"/>
              <a:t>, let </a:t>
            </a:r>
          </a:p>
          <a:p>
            <a:pPr marL="0" indent="0" algn="ctr">
              <a:buNone/>
            </a:pPr>
            <a:r>
              <a:rPr lang="en-CH" dirty="0">
                <a:solidFill>
                  <a:schemeClr val="accent4"/>
                </a:solidFill>
                <a:latin typeface="Snell Roundhand" panose="02000603080000090004" pitchFamily="2" charset="77"/>
              </a:rPr>
              <a:t>R </a:t>
            </a:r>
            <a:r>
              <a:rPr lang="en-CH" dirty="0">
                <a:solidFill>
                  <a:schemeClr val="accent4"/>
                </a:solidFill>
              </a:rPr>
              <a:t>(</a:t>
            </a:r>
            <a:r>
              <a:rPr lang="en-GB" dirty="0">
                <a:solidFill>
                  <a:schemeClr val="accent4"/>
                </a:solidFill>
              </a:rPr>
              <a:t>𝒷) =TMD</a:t>
            </a:r>
            <a:r>
              <a:rPr lang="en-GB" baseline="30000" dirty="0">
                <a:solidFill>
                  <a:schemeClr val="accent4"/>
                </a:solidFill>
              </a:rPr>
              <a:t>-1</a:t>
            </a:r>
            <a:r>
              <a:rPr lang="en-GB" dirty="0">
                <a:solidFill>
                  <a:schemeClr val="accent4"/>
                </a:solidFill>
              </a:rPr>
              <a:t> (𝒷)/ ∼</a:t>
            </a:r>
            <a:r>
              <a:rPr lang="en-GB" baseline="-25000" dirty="0">
                <a:solidFill>
                  <a:schemeClr val="accent4"/>
                </a:solidFill>
              </a:rPr>
              <a:t>comb</a:t>
            </a:r>
            <a:r>
              <a:rPr lang="en-CH" dirty="0">
                <a:solidFill>
                  <a:schemeClr val="accent4"/>
                </a:solidFill>
              </a:rPr>
              <a:t> </a:t>
            </a:r>
          </a:p>
          <a:p>
            <a:pPr marL="0" indent="0">
              <a:buNone/>
            </a:pPr>
            <a:endParaRPr lang="en-CH" dirty="0"/>
          </a:p>
          <a:p>
            <a:pPr marL="0" indent="0">
              <a:buNone/>
            </a:pPr>
            <a:r>
              <a:rPr lang="en-CH" dirty="0"/>
              <a:t>the set of </a:t>
            </a:r>
            <a:r>
              <a:rPr lang="en-CH" dirty="0">
                <a:solidFill>
                  <a:schemeClr val="accent4"/>
                </a:solidFill>
              </a:rPr>
              <a:t>combinatorial equivalence classes of tree realizations </a:t>
            </a:r>
            <a:r>
              <a:rPr lang="en-CH" dirty="0"/>
              <a:t>of </a:t>
            </a:r>
            <a:r>
              <a:rPr lang="en-GB" dirty="0"/>
              <a:t>𝒷.</a:t>
            </a:r>
            <a:endParaRPr lang="en-CH" dirty="0"/>
          </a:p>
          <a:p>
            <a:pPr marL="0" indent="0">
              <a:buNone/>
            </a:pPr>
            <a:endParaRPr lang="en-CH" b="1" dirty="0"/>
          </a:p>
          <a:p>
            <a:pPr marL="0" indent="0">
              <a:buNone/>
            </a:pPr>
            <a:r>
              <a:rPr lang="en-CH" b="1" dirty="0"/>
              <a:t>Properties: 	</a:t>
            </a:r>
            <a:r>
              <a:rPr lang="en-CH" dirty="0"/>
              <a:t>1) </a:t>
            </a:r>
            <a:r>
              <a:rPr lang="en-GB" dirty="0"/>
              <a:t>𝒷</a:t>
            </a:r>
            <a:r>
              <a:rPr lang="en-CH" dirty="0"/>
              <a:t> </a:t>
            </a:r>
            <a:r>
              <a:rPr lang="en-GB" dirty="0"/>
              <a:t>∼ 𝒷’⇔ </a:t>
            </a:r>
            <a:r>
              <a:rPr lang="en-CH" dirty="0">
                <a:latin typeface="Snell Roundhand" panose="02000603080000090004" pitchFamily="2" charset="77"/>
              </a:rPr>
              <a:t>R </a:t>
            </a:r>
            <a:r>
              <a:rPr lang="en-CH" dirty="0"/>
              <a:t>(</a:t>
            </a:r>
            <a:r>
              <a:rPr lang="en-GB" dirty="0"/>
              <a:t>𝒷) = </a:t>
            </a:r>
            <a:r>
              <a:rPr lang="en-CH" dirty="0">
                <a:latin typeface="Snell Roundhand" panose="02000603080000090004" pitchFamily="2" charset="77"/>
              </a:rPr>
              <a:t>R </a:t>
            </a:r>
            <a:r>
              <a:rPr lang="en-CH" dirty="0"/>
              <a:t>(</a:t>
            </a:r>
            <a:r>
              <a:rPr lang="en-GB" dirty="0"/>
              <a:t>𝒷’).</a:t>
            </a:r>
          </a:p>
          <a:p>
            <a:pPr marL="0" indent="0">
              <a:buNone/>
            </a:pPr>
            <a:r>
              <a:rPr lang="en-GB" b="1" dirty="0"/>
              <a:t>		</a:t>
            </a:r>
            <a:r>
              <a:rPr lang="en-GB" dirty="0"/>
              <a:t>2) #</a:t>
            </a:r>
            <a:r>
              <a:rPr lang="en-CH" dirty="0">
                <a:latin typeface="Snell Roundhand" panose="02000603080000090004" pitchFamily="2" charset="77"/>
              </a:rPr>
              <a:t>R </a:t>
            </a:r>
            <a:r>
              <a:rPr lang="en-CH" dirty="0"/>
              <a:t>(</a:t>
            </a:r>
            <a:r>
              <a:rPr lang="en-GB" dirty="0"/>
              <a:t>𝒷)  = ∏</a:t>
            </a:r>
            <a:r>
              <a:rPr lang="en-GB" baseline="-25000" dirty="0"/>
              <a:t>1≤i≤n </a:t>
            </a:r>
            <a:r>
              <a:rPr lang="en-GB" dirty="0"/>
              <a:t>#{ j&lt;</a:t>
            </a:r>
            <a:r>
              <a:rPr lang="en-GB" dirty="0" err="1"/>
              <a:t>i</a:t>
            </a:r>
            <a:r>
              <a:rPr lang="en-GB" dirty="0"/>
              <a:t> | d</a:t>
            </a:r>
            <a:r>
              <a:rPr lang="en-GB" baseline="-25000" dirty="0"/>
              <a:t>i</a:t>
            </a:r>
            <a:r>
              <a:rPr lang="en-GB" dirty="0"/>
              <a:t>&lt;</a:t>
            </a:r>
            <a:r>
              <a:rPr lang="en-GB" dirty="0" err="1"/>
              <a:t>d</a:t>
            </a:r>
            <a:r>
              <a:rPr lang="en-GB" baseline="-25000" dirty="0" err="1"/>
              <a:t>j</a:t>
            </a:r>
            <a:r>
              <a:rPr lang="en-GB" baseline="-25000" dirty="0"/>
              <a:t> </a:t>
            </a:r>
            <a:r>
              <a:rPr lang="en-GB" dirty="0"/>
              <a:t>}.</a:t>
            </a:r>
          </a:p>
          <a:p>
            <a:pPr marL="0" indent="0">
              <a:buNone/>
            </a:pPr>
            <a:r>
              <a:rPr lang="en-GB" dirty="0"/>
              <a:t>		    --the </a:t>
            </a:r>
            <a:r>
              <a:rPr lang="en-GB" dirty="0">
                <a:solidFill>
                  <a:schemeClr val="accent4"/>
                </a:solidFill>
              </a:rPr>
              <a:t>realization number </a:t>
            </a:r>
            <a:r>
              <a:rPr lang="en-GB" dirty="0"/>
              <a:t>of 𝒷</a:t>
            </a:r>
            <a:endParaRPr lang="en-CH" dirty="0"/>
          </a:p>
        </p:txBody>
      </p:sp>
    </p:spTree>
    <p:extLst>
      <p:ext uri="{BB962C8B-B14F-4D97-AF65-F5344CB8AC3E}">
        <p14:creationId xmlns:p14="http://schemas.microsoft.com/office/powerpoint/2010/main" val="323388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C5924-6C0F-8140-9BF9-416D2039D4A6}"/>
              </a:ext>
            </a:extLst>
          </p:cNvPr>
          <p:cNvSpPr>
            <a:spLocks noGrp="1"/>
          </p:cNvSpPr>
          <p:nvPr>
            <p:ph type="title"/>
          </p:nvPr>
        </p:nvSpPr>
        <p:spPr/>
        <p:txBody>
          <a:bodyPr/>
          <a:lstStyle/>
          <a:p>
            <a:r>
              <a:rPr lang="en-CH" dirty="0"/>
              <a:t>Tree realizations: n =3</a:t>
            </a:r>
          </a:p>
        </p:txBody>
      </p:sp>
      <p:sp>
        <p:nvSpPr>
          <p:cNvPr id="7" name="TextBox 6">
            <a:extLst>
              <a:ext uri="{FF2B5EF4-FFF2-40B4-BE49-F238E27FC236}">
                <a16:creationId xmlns:a16="http://schemas.microsoft.com/office/drawing/2014/main" id="{9832AA34-D3AA-3F41-BF50-D92B6A4ED791}"/>
              </a:ext>
            </a:extLst>
          </p:cNvPr>
          <p:cNvSpPr txBox="1"/>
          <p:nvPr/>
        </p:nvSpPr>
        <p:spPr>
          <a:xfrm>
            <a:off x="488844" y="1972809"/>
            <a:ext cx="5471691" cy="1754326"/>
          </a:xfrm>
          <a:prstGeom prst="rect">
            <a:avLst/>
          </a:prstGeom>
          <a:noFill/>
        </p:spPr>
        <p:txBody>
          <a:bodyPr wrap="none" rtlCol="0">
            <a:spAutoFit/>
          </a:bodyPr>
          <a:lstStyle/>
          <a:p>
            <a:r>
              <a:rPr lang="en-CH" dirty="0"/>
              <a:t>All possible types of tree realization of strict barcodes </a:t>
            </a:r>
          </a:p>
          <a:p>
            <a:r>
              <a:rPr lang="en-CH" dirty="0"/>
              <a:t>with four bars.</a:t>
            </a:r>
          </a:p>
          <a:p>
            <a:endParaRPr lang="en-CH" dirty="0"/>
          </a:p>
          <a:p>
            <a:r>
              <a:rPr lang="en-GB" dirty="0"/>
              <a:t>Columns are combinatorial equivalence classes of trees. </a:t>
            </a:r>
            <a:endParaRPr lang="en-CH" dirty="0"/>
          </a:p>
          <a:p>
            <a:endParaRPr lang="en-CH" dirty="0"/>
          </a:p>
          <a:p>
            <a:r>
              <a:rPr lang="en-CH" dirty="0"/>
              <a:t>Rows are permutation equivalence classes of barcodes.</a:t>
            </a:r>
          </a:p>
        </p:txBody>
      </p:sp>
      <p:pic>
        <p:nvPicPr>
          <p:cNvPr id="11" name="Content Placeholder 10">
            <a:extLst>
              <a:ext uri="{FF2B5EF4-FFF2-40B4-BE49-F238E27FC236}">
                <a16:creationId xmlns:a16="http://schemas.microsoft.com/office/drawing/2014/main" id="{778F3646-861B-5C4B-8F44-CCC98FA23F5E}"/>
              </a:ext>
            </a:extLst>
          </p:cNvPr>
          <p:cNvPicPr>
            <a:picLocks noGrp="1" noChangeAspect="1"/>
          </p:cNvPicPr>
          <p:nvPr>
            <p:ph idx="1"/>
          </p:nvPr>
        </p:nvPicPr>
        <p:blipFill>
          <a:blip r:embed="rId2"/>
          <a:stretch>
            <a:fillRect/>
          </a:stretch>
        </p:blipFill>
        <p:spPr>
          <a:xfrm>
            <a:off x="6231466" y="961395"/>
            <a:ext cx="5843111" cy="5531480"/>
          </a:xfrm>
          <a:solidFill>
            <a:schemeClr val="tx1"/>
          </a:solidFill>
        </p:spPr>
      </p:pic>
    </p:spTree>
    <p:extLst>
      <p:ext uri="{BB962C8B-B14F-4D97-AF65-F5344CB8AC3E}">
        <p14:creationId xmlns:p14="http://schemas.microsoft.com/office/powerpoint/2010/main" val="29725495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CE27B-2EB8-1748-9E57-22522A9CC011}"/>
              </a:ext>
            </a:extLst>
          </p:cNvPr>
          <p:cNvSpPr>
            <a:spLocks noGrp="1"/>
          </p:cNvSpPr>
          <p:nvPr>
            <p:ph type="title"/>
          </p:nvPr>
        </p:nvSpPr>
        <p:spPr/>
        <p:txBody>
          <a:bodyPr/>
          <a:lstStyle/>
          <a:p>
            <a:r>
              <a:rPr lang="en-CH" dirty="0"/>
              <a:t>Realization numbers for 2 ≤ n ≤ 10</a:t>
            </a:r>
          </a:p>
        </p:txBody>
      </p:sp>
      <p:pic>
        <p:nvPicPr>
          <p:cNvPr id="5" name="Content Placeholder 4">
            <a:extLst>
              <a:ext uri="{FF2B5EF4-FFF2-40B4-BE49-F238E27FC236}">
                <a16:creationId xmlns:a16="http://schemas.microsoft.com/office/drawing/2014/main" id="{9B9A9C20-C050-5B49-A832-13272F70EDA5}"/>
              </a:ext>
            </a:extLst>
          </p:cNvPr>
          <p:cNvPicPr>
            <a:picLocks noGrp="1" noChangeAspect="1"/>
          </p:cNvPicPr>
          <p:nvPr>
            <p:ph idx="1"/>
          </p:nvPr>
        </p:nvPicPr>
        <p:blipFill>
          <a:blip r:embed="rId2"/>
          <a:stretch>
            <a:fillRect/>
          </a:stretch>
        </p:blipFill>
        <p:spPr>
          <a:xfrm>
            <a:off x="1868557" y="1435376"/>
            <a:ext cx="7832035" cy="5057500"/>
          </a:xfrm>
        </p:spPr>
      </p:pic>
    </p:spTree>
    <p:extLst>
      <p:ext uri="{BB962C8B-B14F-4D97-AF65-F5344CB8AC3E}">
        <p14:creationId xmlns:p14="http://schemas.microsoft.com/office/powerpoint/2010/main" val="40089146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78056-0765-C344-ADB7-14F06276DAD6}"/>
              </a:ext>
            </a:extLst>
          </p:cNvPr>
          <p:cNvSpPr>
            <a:spLocks noGrp="1"/>
          </p:cNvSpPr>
          <p:nvPr>
            <p:ph type="title"/>
          </p:nvPr>
        </p:nvSpPr>
        <p:spPr/>
        <p:txBody>
          <a:bodyPr/>
          <a:lstStyle/>
          <a:p>
            <a:r>
              <a:rPr lang="en-CH" dirty="0"/>
              <a:t>Biological barcodes are special</a:t>
            </a:r>
          </a:p>
        </p:txBody>
      </p:sp>
      <p:pic>
        <p:nvPicPr>
          <p:cNvPr id="9" name="Content Placeholder 8">
            <a:extLst>
              <a:ext uri="{FF2B5EF4-FFF2-40B4-BE49-F238E27FC236}">
                <a16:creationId xmlns:a16="http://schemas.microsoft.com/office/drawing/2014/main" id="{CB2F0099-440F-0048-BBF6-BF96E58EEA71}"/>
              </a:ext>
            </a:extLst>
          </p:cNvPr>
          <p:cNvPicPr>
            <a:picLocks noGrp="1" noChangeAspect="1"/>
          </p:cNvPicPr>
          <p:nvPr>
            <p:ph idx="1"/>
          </p:nvPr>
        </p:nvPicPr>
        <p:blipFill>
          <a:blip r:embed="rId2"/>
          <a:stretch>
            <a:fillRect/>
          </a:stretch>
        </p:blipFill>
        <p:spPr>
          <a:xfrm>
            <a:off x="6444212" y="1982510"/>
            <a:ext cx="5265872" cy="4406900"/>
          </a:xfrm>
          <a:solidFill>
            <a:schemeClr val="tx1"/>
          </a:solidFill>
        </p:spPr>
      </p:pic>
      <p:pic>
        <p:nvPicPr>
          <p:cNvPr id="13" name="Picture 12">
            <a:extLst>
              <a:ext uri="{FF2B5EF4-FFF2-40B4-BE49-F238E27FC236}">
                <a16:creationId xmlns:a16="http://schemas.microsoft.com/office/drawing/2014/main" id="{42079AEF-E4A0-E94C-8626-5DAE896245A9}"/>
              </a:ext>
            </a:extLst>
          </p:cNvPr>
          <p:cNvPicPr>
            <a:picLocks noChangeAspect="1"/>
          </p:cNvPicPr>
          <p:nvPr/>
        </p:nvPicPr>
        <p:blipFill>
          <a:blip r:embed="rId3"/>
          <a:stretch>
            <a:fillRect/>
          </a:stretch>
        </p:blipFill>
        <p:spPr>
          <a:xfrm>
            <a:off x="548308" y="1982510"/>
            <a:ext cx="5372100" cy="4406900"/>
          </a:xfrm>
          <a:prstGeom prst="rect">
            <a:avLst/>
          </a:prstGeom>
          <a:solidFill>
            <a:schemeClr val="tx1"/>
          </a:solidFill>
        </p:spPr>
      </p:pic>
    </p:spTree>
    <p:extLst>
      <p:ext uri="{BB962C8B-B14F-4D97-AF65-F5344CB8AC3E}">
        <p14:creationId xmlns:p14="http://schemas.microsoft.com/office/powerpoint/2010/main" val="328440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B49F8-B3E9-1545-85D3-5DF4513F5587}"/>
              </a:ext>
            </a:extLst>
          </p:cNvPr>
          <p:cNvSpPr>
            <a:spLocks noGrp="1"/>
          </p:cNvSpPr>
          <p:nvPr>
            <p:ph type="title"/>
          </p:nvPr>
        </p:nvSpPr>
        <p:spPr/>
        <p:txBody>
          <a:bodyPr/>
          <a:lstStyle/>
          <a:p>
            <a:r>
              <a:rPr lang="en-CH" dirty="0"/>
              <a:t>Biological barcodes are special</a:t>
            </a:r>
          </a:p>
        </p:txBody>
      </p:sp>
      <p:pic>
        <p:nvPicPr>
          <p:cNvPr id="5" name="Content Placeholder 4">
            <a:extLst>
              <a:ext uri="{FF2B5EF4-FFF2-40B4-BE49-F238E27FC236}">
                <a16:creationId xmlns:a16="http://schemas.microsoft.com/office/drawing/2014/main" id="{5D589C2E-5D04-654F-A787-59AAD52E452C}"/>
              </a:ext>
            </a:extLst>
          </p:cNvPr>
          <p:cNvPicPr>
            <a:picLocks noGrp="1" noChangeAspect="1"/>
          </p:cNvPicPr>
          <p:nvPr>
            <p:ph idx="1"/>
          </p:nvPr>
        </p:nvPicPr>
        <p:blipFill>
          <a:blip r:embed="rId2"/>
          <a:stretch>
            <a:fillRect/>
          </a:stretch>
        </p:blipFill>
        <p:spPr>
          <a:xfrm>
            <a:off x="2796209" y="1449262"/>
            <a:ext cx="6521419" cy="5043613"/>
          </a:xfrm>
        </p:spPr>
      </p:pic>
    </p:spTree>
    <p:extLst>
      <p:ext uri="{BB962C8B-B14F-4D97-AF65-F5344CB8AC3E}">
        <p14:creationId xmlns:p14="http://schemas.microsoft.com/office/powerpoint/2010/main" val="20783996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EEB324-85BB-704B-8211-0507BC545CEC}"/>
              </a:ext>
            </a:extLst>
          </p:cNvPr>
          <p:cNvSpPr>
            <a:spLocks noGrp="1"/>
          </p:cNvSpPr>
          <p:nvPr>
            <p:ph type="title"/>
          </p:nvPr>
        </p:nvSpPr>
        <p:spPr/>
        <p:txBody>
          <a:bodyPr/>
          <a:lstStyle/>
          <a:p>
            <a:r>
              <a:rPr lang="en-CH" dirty="0"/>
              <a:t>TNS</a:t>
            </a:r>
            <a:r>
              <a:rPr lang="en-CH" baseline="-25000" dirty="0"/>
              <a:t>𝜆</a:t>
            </a:r>
            <a:r>
              <a:rPr lang="en-CH" dirty="0"/>
              <a:t> : </a:t>
            </a:r>
            <a:r>
              <a:rPr lang="en-CH" dirty="0">
                <a:latin typeface="Snell Roundhand" panose="02000603080000090004" pitchFamily="2" charset="77"/>
              </a:rPr>
              <a:t>B</a:t>
            </a:r>
            <a:r>
              <a:rPr lang="en-CH" dirty="0"/>
              <a:t> ⟶ </a:t>
            </a:r>
            <a:r>
              <a:rPr lang="en-CH" dirty="0">
                <a:latin typeface="Savoye LET Plain" pitchFamily="2" charset="0"/>
              </a:rPr>
              <a:t>P(</a:t>
            </a:r>
            <a:r>
              <a:rPr lang="en-CH" dirty="0">
                <a:latin typeface="Snell Roundhand" panose="02000603080000090004" pitchFamily="2" charset="77"/>
              </a:rPr>
              <a:t>T  </a:t>
            </a:r>
            <a:r>
              <a:rPr lang="en-CH" dirty="0">
                <a:latin typeface="Savoye LET Plain" pitchFamily="2" charset="0"/>
              </a:rPr>
              <a:t>)</a:t>
            </a:r>
          </a:p>
        </p:txBody>
      </p:sp>
      <p:sp>
        <p:nvSpPr>
          <p:cNvPr id="4" name="Content Placeholder 3">
            <a:extLst>
              <a:ext uri="{FF2B5EF4-FFF2-40B4-BE49-F238E27FC236}">
                <a16:creationId xmlns:a16="http://schemas.microsoft.com/office/drawing/2014/main" id="{A7062834-EBC5-864C-80DD-13DB1C20F67A}"/>
              </a:ext>
            </a:extLst>
          </p:cNvPr>
          <p:cNvSpPr>
            <a:spLocks noGrp="1"/>
          </p:cNvSpPr>
          <p:nvPr>
            <p:ph idx="1"/>
          </p:nvPr>
        </p:nvSpPr>
        <p:spPr>
          <a:xfrm>
            <a:off x="838200" y="1587086"/>
            <a:ext cx="10515600" cy="4351338"/>
          </a:xfrm>
        </p:spPr>
        <p:txBody>
          <a:bodyPr/>
          <a:lstStyle/>
          <a:p>
            <a:pPr marL="0" indent="0">
              <a:buNone/>
            </a:pPr>
            <a:r>
              <a:rPr lang="en-CH" dirty="0"/>
              <a:t>Source of </a:t>
            </a:r>
            <a:r>
              <a:rPr lang="en-CH" dirty="0">
                <a:solidFill>
                  <a:schemeClr val="accent4"/>
                </a:solidFill>
              </a:rPr>
              <a:t>approximate</a:t>
            </a:r>
            <a:r>
              <a:rPr lang="en-CH" dirty="0"/>
              <a:t> tree realizations</a:t>
            </a:r>
          </a:p>
        </p:txBody>
      </p:sp>
      <p:pic>
        <p:nvPicPr>
          <p:cNvPr id="7" name="Picture 6">
            <a:extLst>
              <a:ext uri="{FF2B5EF4-FFF2-40B4-BE49-F238E27FC236}">
                <a16:creationId xmlns:a16="http://schemas.microsoft.com/office/drawing/2014/main" id="{B2010376-FDE1-E447-824A-D3ED7A71D203}"/>
              </a:ext>
            </a:extLst>
          </p:cNvPr>
          <p:cNvPicPr>
            <a:picLocks noChangeAspect="1"/>
          </p:cNvPicPr>
          <p:nvPr/>
        </p:nvPicPr>
        <p:blipFill>
          <a:blip r:embed="rId2"/>
          <a:stretch>
            <a:fillRect/>
          </a:stretch>
        </p:blipFill>
        <p:spPr>
          <a:xfrm>
            <a:off x="1617870" y="2398505"/>
            <a:ext cx="8585200" cy="3975100"/>
          </a:xfrm>
          <a:prstGeom prst="rect">
            <a:avLst/>
          </a:prstGeom>
        </p:spPr>
      </p:pic>
    </p:spTree>
    <p:extLst>
      <p:ext uri="{BB962C8B-B14F-4D97-AF65-F5344CB8AC3E}">
        <p14:creationId xmlns:p14="http://schemas.microsoft.com/office/powerpoint/2010/main" val="6378817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70AB9-E0CF-A54E-8B60-907439A7043A}"/>
              </a:ext>
            </a:extLst>
          </p:cNvPr>
          <p:cNvSpPr>
            <a:spLocks noGrp="1"/>
          </p:cNvSpPr>
          <p:nvPr>
            <p:ph type="title"/>
          </p:nvPr>
        </p:nvSpPr>
        <p:spPr/>
        <p:txBody>
          <a:bodyPr/>
          <a:lstStyle/>
          <a:p>
            <a:r>
              <a:rPr lang="en-CH" dirty="0"/>
              <a:t>Dependency on 𝜆</a:t>
            </a:r>
          </a:p>
        </p:txBody>
      </p:sp>
      <p:pic>
        <p:nvPicPr>
          <p:cNvPr id="9" name="Content Placeholder 8">
            <a:extLst>
              <a:ext uri="{FF2B5EF4-FFF2-40B4-BE49-F238E27FC236}">
                <a16:creationId xmlns:a16="http://schemas.microsoft.com/office/drawing/2014/main" id="{8FCD8568-AD8F-D643-8DE3-D1C21FFB631A}"/>
              </a:ext>
            </a:extLst>
          </p:cNvPr>
          <p:cNvPicPr>
            <a:picLocks noGrp="1" noChangeAspect="1"/>
          </p:cNvPicPr>
          <p:nvPr>
            <p:ph idx="1"/>
          </p:nvPr>
        </p:nvPicPr>
        <p:blipFill>
          <a:blip r:embed="rId2"/>
          <a:stretch>
            <a:fillRect/>
          </a:stretch>
        </p:blipFill>
        <p:spPr>
          <a:xfrm>
            <a:off x="1091266" y="1825625"/>
            <a:ext cx="10009467" cy="4351338"/>
          </a:xfrm>
          <a:solidFill>
            <a:schemeClr val="tx1"/>
          </a:solidFill>
        </p:spPr>
      </p:pic>
      <p:pic>
        <p:nvPicPr>
          <p:cNvPr id="11" name="Picture 10">
            <a:extLst>
              <a:ext uri="{FF2B5EF4-FFF2-40B4-BE49-F238E27FC236}">
                <a16:creationId xmlns:a16="http://schemas.microsoft.com/office/drawing/2014/main" id="{3E807360-2691-2A4E-AD5D-EAA7E34FACF9}"/>
              </a:ext>
            </a:extLst>
          </p:cNvPr>
          <p:cNvPicPr>
            <a:picLocks noChangeAspect="1"/>
          </p:cNvPicPr>
          <p:nvPr/>
        </p:nvPicPr>
        <p:blipFill>
          <a:blip r:embed="rId3"/>
          <a:stretch>
            <a:fillRect/>
          </a:stretch>
        </p:blipFill>
        <p:spPr>
          <a:xfrm>
            <a:off x="7954722" y="230188"/>
            <a:ext cx="3146011" cy="1395841"/>
          </a:xfrm>
          <a:prstGeom prst="rect">
            <a:avLst/>
          </a:prstGeom>
          <a:solidFill>
            <a:schemeClr val="tx1"/>
          </a:solidFill>
        </p:spPr>
      </p:pic>
    </p:spTree>
    <p:extLst>
      <p:ext uri="{BB962C8B-B14F-4D97-AF65-F5344CB8AC3E}">
        <p14:creationId xmlns:p14="http://schemas.microsoft.com/office/powerpoint/2010/main" val="2707554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36151-63D6-1C4D-997E-2C8F4EC71D48}"/>
              </a:ext>
            </a:extLst>
          </p:cNvPr>
          <p:cNvSpPr>
            <a:spLocks noGrp="1"/>
          </p:cNvSpPr>
          <p:nvPr>
            <p:ph type="title"/>
          </p:nvPr>
        </p:nvSpPr>
        <p:spPr/>
        <p:txBody>
          <a:bodyPr/>
          <a:lstStyle/>
          <a:p>
            <a:r>
              <a:rPr lang="en-US" dirty="0"/>
              <a:t>From trees to barcodes</a:t>
            </a:r>
          </a:p>
        </p:txBody>
      </p:sp>
      <p:sp>
        <p:nvSpPr>
          <p:cNvPr id="3" name="Text Placeholder 2">
            <a:extLst>
              <a:ext uri="{FF2B5EF4-FFF2-40B4-BE49-F238E27FC236}">
                <a16:creationId xmlns:a16="http://schemas.microsoft.com/office/drawing/2014/main" id="{0E38B35E-5D24-B84B-A41E-CC23622C16CD}"/>
              </a:ext>
            </a:extLst>
          </p:cNvPr>
          <p:cNvSpPr>
            <a:spLocks noGrp="1"/>
          </p:cNvSpPr>
          <p:nvPr>
            <p:ph type="body" idx="1"/>
          </p:nvPr>
        </p:nvSpPr>
        <p:spPr/>
        <p:txBody>
          <a:bodyPr>
            <a:normAutofit lnSpcReduction="10000"/>
          </a:bodyPr>
          <a:lstStyle/>
          <a:p>
            <a:pPr algn="r"/>
            <a:endParaRPr lang="en-US" sz="2000" dirty="0"/>
          </a:p>
          <a:p>
            <a:pPr algn="r"/>
            <a:r>
              <a:rPr lang="en-US" sz="2000" dirty="0"/>
              <a:t>Y. </a:t>
            </a:r>
            <a:r>
              <a:rPr lang="en-US" sz="2000" dirty="0" err="1"/>
              <a:t>Deitcher</a:t>
            </a:r>
            <a:r>
              <a:rPr lang="en-US" sz="2000" dirty="0"/>
              <a:t> et al, Cerebral Cortex, 2017.</a:t>
            </a:r>
          </a:p>
          <a:p>
            <a:pPr algn="r"/>
            <a:r>
              <a:rPr lang="en-US" sz="2000" dirty="0"/>
              <a:t>L. </a:t>
            </a:r>
            <a:r>
              <a:rPr lang="en-US" sz="2000" dirty="0" err="1"/>
              <a:t>Kanari</a:t>
            </a:r>
            <a:r>
              <a:rPr lang="en-US" sz="2000" dirty="0"/>
              <a:t> et al, </a:t>
            </a:r>
            <a:r>
              <a:rPr lang="en-US" sz="2000" dirty="0" err="1"/>
              <a:t>Neuroinformatics</a:t>
            </a:r>
            <a:r>
              <a:rPr lang="en-US" sz="2000" dirty="0"/>
              <a:t>, 2018.</a:t>
            </a:r>
          </a:p>
          <a:p>
            <a:pPr algn="r"/>
            <a:r>
              <a:rPr lang="en-US" sz="2000" dirty="0"/>
              <a:t>L. </a:t>
            </a:r>
            <a:r>
              <a:rPr lang="en-US" sz="2000" dirty="0" err="1"/>
              <a:t>Kanari</a:t>
            </a:r>
            <a:r>
              <a:rPr lang="en-US" sz="2000" dirty="0"/>
              <a:t> et al, Cerebral Cortex, 2019.</a:t>
            </a:r>
          </a:p>
          <a:p>
            <a:pPr algn="r"/>
            <a:endParaRPr lang="en-US" dirty="0"/>
          </a:p>
          <a:p>
            <a:pPr algn="r"/>
            <a:endParaRPr lang="en-US" dirty="0"/>
          </a:p>
        </p:txBody>
      </p:sp>
    </p:spTree>
    <p:extLst>
      <p:ext uri="{BB962C8B-B14F-4D97-AF65-F5344CB8AC3E}">
        <p14:creationId xmlns:p14="http://schemas.microsoft.com/office/powerpoint/2010/main" val="37272823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D5752-DD84-9446-833C-AFE406B9268D}"/>
              </a:ext>
            </a:extLst>
          </p:cNvPr>
          <p:cNvSpPr>
            <a:spLocks noGrp="1"/>
          </p:cNvSpPr>
          <p:nvPr>
            <p:ph type="title"/>
          </p:nvPr>
        </p:nvSpPr>
        <p:spPr/>
        <p:txBody>
          <a:bodyPr/>
          <a:lstStyle/>
          <a:p>
            <a:r>
              <a:rPr lang="en-CH" dirty="0"/>
              <a:t>Questions</a:t>
            </a:r>
          </a:p>
        </p:txBody>
      </p:sp>
      <p:sp>
        <p:nvSpPr>
          <p:cNvPr id="3" name="Content Placeholder 2">
            <a:extLst>
              <a:ext uri="{FF2B5EF4-FFF2-40B4-BE49-F238E27FC236}">
                <a16:creationId xmlns:a16="http://schemas.microsoft.com/office/drawing/2014/main" id="{A8BDAD62-D6BB-A54E-923B-D803B96A8CA8}"/>
              </a:ext>
            </a:extLst>
          </p:cNvPr>
          <p:cNvSpPr>
            <a:spLocks noGrp="1"/>
          </p:cNvSpPr>
          <p:nvPr>
            <p:ph idx="1"/>
          </p:nvPr>
        </p:nvSpPr>
        <p:spPr/>
        <p:txBody>
          <a:bodyPr/>
          <a:lstStyle/>
          <a:p>
            <a:r>
              <a:rPr lang="en-CH" dirty="0"/>
              <a:t>H</a:t>
            </a:r>
            <a:r>
              <a:rPr lang="en-GB" dirty="0"/>
              <a:t>o</a:t>
            </a:r>
            <a:r>
              <a:rPr lang="en-CH" dirty="0"/>
              <a:t>w to characterize the subspace of biological barcodes?  Which permutation equivalence classes are biologically realizable?</a:t>
            </a:r>
          </a:p>
          <a:p>
            <a:endParaRPr lang="en-CH" dirty="0"/>
          </a:p>
          <a:p>
            <a:r>
              <a:rPr lang="en-CH" dirty="0"/>
              <a:t>How sensitive is TNS</a:t>
            </a:r>
            <a:r>
              <a:rPr lang="en-CH" baseline="-25000" dirty="0"/>
              <a:t>𝜆</a:t>
            </a:r>
            <a:r>
              <a:rPr lang="en-CH" dirty="0"/>
              <a:t> to noise? How does this depend on 𝜆?</a:t>
            </a:r>
          </a:p>
          <a:p>
            <a:endParaRPr lang="en-CH" dirty="0"/>
          </a:p>
          <a:p>
            <a:r>
              <a:rPr lang="en-CH" dirty="0"/>
              <a:t>How to exploit the “cellular” decomposition of the space of strict barcodes into permutation equivalence classes? </a:t>
            </a:r>
          </a:p>
          <a:p>
            <a:endParaRPr lang="en-CH" dirty="0"/>
          </a:p>
          <a:p>
            <a:endParaRPr lang="en-CH" dirty="0"/>
          </a:p>
        </p:txBody>
      </p:sp>
    </p:spTree>
    <p:extLst>
      <p:ext uri="{BB962C8B-B14F-4D97-AF65-F5344CB8AC3E}">
        <p14:creationId xmlns:p14="http://schemas.microsoft.com/office/powerpoint/2010/main" val="354324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CDC71-DCCB-C24A-B730-E9302607F952}"/>
              </a:ext>
            </a:extLst>
          </p:cNvPr>
          <p:cNvSpPr>
            <a:spLocks noGrp="1"/>
          </p:cNvSpPr>
          <p:nvPr>
            <p:ph type="title"/>
          </p:nvPr>
        </p:nvSpPr>
        <p:spPr/>
        <p:txBody>
          <a:bodyPr/>
          <a:lstStyle/>
          <a:p>
            <a:r>
              <a:rPr lang="en-US" dirty="0"/>
              <a:t>The team</a:t>
            </a:r>
          </a:p>
        </p:txBody>
      </p:sp>
      <p:sp>
        <p:nvSpPr>
          <p:cNvPr id="5" name="Content Placeholder 4">
            <a:extLst>
              <a:ext uri="{FF2B5EF4-FFF2-40B4-BE49-F238E27FC236}">
                <a16:creationId xmlns:a16="http://schemas.microsoft.com/office/drawing/2014/main" id="{2D647850-37E6-8C4F-84F2-CDAB205FA7E0}"/>
              </a:ext>
            </a:extLst>
          </p:cNvPr>
          <p:cNvSpPr>
            <a:spLocks noGrp="1"/>
          </p:cNvSpPr>
          <p:nvPr>
            <p:ph sz="half" idx="2"/>
          </p:nvPr>
        </p:nvSpPr>
        <p:spPr>
          <a:xfrm>
            <a:off x="5967130" y="1441938"/>
            <a:ext cx="4888440" cy="4780578"/>
          </a:xfrm>
        </p:spPr>
        <p:txBody>
          <a:bodyPr>
            <a:normAutofit lnSpcReduction="10000"/>
          </a:bodyPr>
          <a:lstStyle/>
          <a:p>
            <a:r>
              <a:rPr lang="en-US" dirty="0">
                <a:solidFill>
                  <a:schemeClr val="accent5">
                    <a:lumMod val="40000"/>
                    <a:lumOff val="60000"/>
                  </a:schemeClr>
                </a:solidFill>
              </a:rPr>
              <a:t>Other collaborators: </a:t>
            </a:r>
            <a:r>
              <a:rPr lang="en-US" dirty="0"/>
              <a:t>Pawel </a:t>
            </a:r>
            <a:r>
              <a:rPr lang="en-US" dirty="0" err="1"/>
              <a:t>Dlotko</a:t>
            </a:r>
            <a:r>
              <a:rPr lang="en-US" dirty="0"/>
              <a:t> (Swansea), Ran Levi (Aberdeen), Yun Wang (Allen Brain)  </a:t>
            </a:r>
          </a:p>
        </p:txBody>
      </p:sp>
      <p:sp>
        <p:nvSpPr>
          <p:cNvPr id="6" name="Content Placeholder 5">
            <a:extLst>
              <a:ext uri="{FF2B5EF4-FFF2-40B4-BE49-F238E27FC236}">
                <a16:creationId xmlns:a16="http://schemas.microsoft.com/office/drawing/2014/main" id="{AD0992B5-CA17-0E4B-AE77-42B55333FC83}"/>
              </a:ext>
            </a:extLst>
          </p:cNvPr>
          <p:cNvSpPr>
            <a:spLocks noGrp="1"/>
          </p:cNvSpPr>
          <p:nvPr>
            <p:ph sz="half" idx="1"/>
          </p:nvPr>
        </p:nvSpPr>
        <p:spPr>
          <a:xfrm>
            <a:off x="955430" y="1524000"/>
            <a:ext cx="4718539" cy="4351338"/>
          </a:xfrm>
        </p:spPr>
        <p:txBody>
          <a:bodyPr>
            <a:normAutofit lnSpcReduction="10000"/>
          </a:bodyPr>
          <a:lstStyle/>
          <a:p>
            <a:r>
              <a:rPr lang="en-US" dirty="0">
                <a:solidFill>
                  <a:schemeClr val="accent5">
                    <a:lumMod val="40000"/>
                    <a:lumOff val="60000"/>
                  </a:schemeClr>
                </a:solidFill>
              </a:rPr>
              <a:t>EPFL: </a:t>
            </a:r>
            <a:r>
              <a:rPr lang="en-US" dirty="0"/>
              <a:t>Kathryn Hess </a:t>
            </a:r>
            <a:r>
              <a:rPr lang="en-US" dirty="0" err="1"/>
              <a:t>Bellwald</a:t>
            </a:r>
            <a:r>
              <a:rPr lang="en-US" dirty="0"/>
              <a:t>, </a:t>
            </a:r>
            <a:r>
              <a:rPr lang="en-US" dirty="0" err="1"/>
              <a:t>Adélie</a:t>
            </a:r>
            <a:r>
              <a:rPr lang="en-US" dirty="0"/>
              <a:t> </a:t>
            </a:r>
            <a:r>
              <a:rPr lang="en-US" dirty="0" err="1"/>
              <a:t>Garin</a:t>
            </a:r>
            <a:r>
              <a:rPr lang="en-US" dirty="0"/>
              <a:t>, Sébastien </a:t>
            </a:r>
            <a:r>
              <a:rPr lang="en-US" dirty="0" err="1"/>
              <a:t>Morand</a:t>
            </a:r>
            <a:r>
              <a:rPr lang="en-US" dirty="0"/>
              <a:t>, Martina </a:t>
            </a:r>
            <a:r>
              <a:rPr lang="en-US" dirty="0" err="1"/>
              <a:t>Scolamiero</a:t>
            </a:r>
            <a:r>
              <a:rPr lang="en-US" dirty="0"/>
              <a:t> (now KTH)</a:t>
            </a:r>
          </a:p>
          <a:p>
            <a:endParaRPr lang="en-US" dirty="0"/>
          </a:p>
          <a:p>
            <a:r>
              <a:rPr lang="en-US" dirty="0">
                <a:solidFill>
                  <a:schemeClr val="accent5">
                    <a:lumMod val="40000"/>
                    <a:lumOff val="60000"/>
                  </a:schemeClr>
                </a:solidFill>
              </a:rPr>
              <a:t>Blue Brain &amp; LNMC</a:t>
            </a:r>
            <a:r>
              <a:rPr lang="en-US" b="1" dirty="0">
                <a:solidFill>
                  <a:schemeClr val="accent5">
                    <a:lumMod val="40000"/>
                    <a:lumOff val="60000"/>
                  </a:schemeClr>
                </a:solidFill>
              </a:rPr>
              <a:t>: </a:t>
            </a:r>
            <a:r>
              <a:rPr lang="en-US" dirty="0"/>
              <a:t>Marwan </a:t>
            </a:r>
            <a:r>
              <a:rPr lang="en-US" dirty="0" err="1"/>
              <a:t>Abdellah</a:t>
            </a:r>
            <a:r>
              <a:rPr lang="en-US" dirty="0"/>
              <a:t>, Nicolas </a:t>
            </a:r>
            <a:r>
              <a:rPr lang="en-US" dirty="0" err="1"/>
              <a:t>Antille</a:t>
            </a:r>
            <a:r>
              <a:rPr lang="en-US" dirty="0"/>
              <a:t>, </a:t>
            </a:r>
            <a:r>
              <a:rPr lang="en-US" b="1" dirty="0" err="1">
                <a:solidFill>
                  <a:schemeClr val="accent4"/>
                </a:solidFill>
              </a:rPr>
              <a:t>Lida</a:t>
            </a:r>
            <a:r>
              <a:rPr lang="en-US" b="1" dirty="0">
                <a:solidFill>
                  <a:schemeClr val="accent4"/>
                </a:solidFill>
              </a:rPr>
              <a:t> </a:t>
            </a:r>
            <a:r>
              <a:rPr lang="en-US" b="1" dirty="0" err="1">
                <a:solidFill>
                  <a:schemeClr val="accent4"/>
                </a:solidFill>
              </a:rPr>
              <a:t>Kanari</a:t>
            </a:r>
            <a:r>
              <a:rPr lang="en-US" dirty="0"/>
              <a:t>, Henry </a:t>
            </a:r>
            <a:r>
              <a:rPr lang="en-US" dirty="0" err="1"/>
              <a:t>Markram</a:t>
            </a:r>
            <a:r>
              <a:rPr lang="en-US" dirty="0"/>
              <a:t>, Julie </a:t>
            </a:r>
            <a:r>
              <a:rPr lang="en-US" dirty="0" err="1"/>
              <a:t>Meystre</a:t>
            </a:r>
            <a:r>
              <a:rPr lang="en-US" dirty="0"/>
              <a:t>, Rodrigo </a:t>
            </a:r>
            <a:r>
              <a:rPr lang="en-US" dirty="0" err="1"/>
              <a:t>Perin</a:t>
            </a:r>
            <a:r>
              <a:rPr lang="en-US" dirty="0"/>
              <a:t>, Srikanth Ramaswamy, Ying Shi, Julian </a:t>
            </a:r>
            <a:r>
              <a:rPr lang="en-US" dirty="0" err="1"/>
              <a:t>Shillcock</a:t>
            </a:r>
            <a:endParaRPr lang="en-US" dirty="0">
              <a:solidFill>
                <a:schemeClr val="accent5"/>
              </a:solidFill>
            </a:endParaRPr>
          </a:p>
          <a:p>
            <a:endParaRPr lang="en-US" dirty="0"/>
          </a:p>
          <a:p>
            <a:endParaRPr lang="en-US" dirty="0"/>
          </a:p>
        </p:txBody>
      </p:sp>
    </p:spTree>
    <p:extLst>
      <p:ext uri="{BB962C8B-B14F-4D97-AF65-F5344CB8AC3E}">
        <p14:creationId xmlns:p14="http://schemas.microsoft.com/office/powerpoint/2010/main" val="385220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6000"/>
            <a:lum/>
          </a:blip>
          <a:srcRect/>
          <a:stretch>
            <a:fillRect t="-17000" b="-39000"/>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A9F2EA8C-758B-3845-88BE-1FB131ED111D}"/>
              </a:ext>
            </a:extLst>
          </p:cNvPr>
          <p:cNvSpPr txBox="1">
            <a:spLocks/>
          </p:cNvSpPr>
          <p:nvPr/>
        </p:nvSpPr>
        <p:spPr>
          <a:xfrm>
            <a:off x="6934200" y="4845816"/>
            <a:ext cx="10515600" cy="20121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endParaRPr lang="it" dirty="0"/>
          </a:p>
          <a:p>
            <a:pPr marL="0" indent="0">
              <a:buNone/>
            </a:pPr>
            <a:endParaRPr lang="it" dirty="0"/>
          </a:p>
          <a:p>
            <a:pPr marL="0" indent="0">
              <a:buNone/>
            </a:pPr>
            <a:endParaRPr lang="it" dirty="0"/>
          </a:p>
          <a:p>
            <a:endParaRPr lang="en-US" dirty="0"/>
          </a:p>
        </p:txBody>
      </p:sp>
      <p:sp>
        <p:nvSpPr>
          <p:cNvPr id="2" name="Rectangle 1">
            <a:extLst>
              <a:ext uri="{FF2B5EF4-FFF2-40B4-BE49-F238E27FC236}">
                <a16:creationId xmlns:a16="http://schemas.microsoft.com/office/drawing/2014/main" id="{347AF3C1-707F-9747-ABC4-C52058D9992D}"/>
              </a:ext>
            </a:extLst>
          </p:cNvPr>
          <p:cNvSpPr/>
          <p:nvPr/>
        </p:nvSpPr>
        <p:spPr>
          <a:xfrm>
            <a:off x="5304002" y="2095942"/>
            <a:ext cx="4285147" cy="2171364"/>
          </a:xfrm>
          <a:prstGeom prst="rect">
            <a:avLst/>
          </a:prstGeom>
          <a:noFill/>
        </p:spPr>
        <p:txBody>
          <a:bodyPr wrap="none" lIns="91440" tIns="45720" rIns="91440" bIns="45720">
            <a:spAutoFit/>
          </a:bodyPr>
          <a:lstStyle/>
          <a:p>
            <a:pPr algn="ctr"/>
            <a:r>
              <a:rPr lang="en-US" sz="4800" dirty="0">
                <a:ln w="0"/>
                <a:effectLst>
                  <a:outerShdw blurRad="38100" dist="25400" dir="5400000" algn="ctr" rotWithShape="0">
                    <a:srgbClr val="6E747A">
                      <a:alpha val="43000"/>
                    </a:srgbClr>
                  </a:outerShdw>
                </a:effectLst>
                <a:latin typeface="Zapfino" panose="03030300040707070C03" pitchFamily="66" charset="77"/>
              </a:rPr>
              <a:t>Thank you!</a:t>
            </a:r>
            <a:endParaRPr lang="en-CH" sz="4800" dirty="0">
              <a:ln w="0"/>
              <a:effectLst>
                <a:outerShdw blurRad="38100" dist="25400" dir="5400000" algn="ctr" rotWithShape="0">
                  <a:srgbClr val="6E747A">
                    <a:alpha val="43000"/>
                  </a:srgbClr>
                </a:outerShdw>
              </a:effectLst>
              <a:latin typeface="Zapfino" panose="03030300040707070C03" pitchFamily="66" charset="77"/>
            </a:endParaRPr>
          </a:p>
        </p:txBody>
      </p:sp>
    </p:spTree>
    <p:extLst>
      <p:ext uri="{BB962C8B-B14F-4D97-AF65-F5344CB8AC3E}">
        <p14:creationId xmlns:p14="http://schemas.microsoft.com/office/powerpoint/2010/main" val="195350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25404-5601-1B43-8859-FF3FFA0A50BD}"/>
              </a:ext>
            </a:extLst>
          </p:cNvPr>
          <p:cNvSpPr>
            <a:spLocks noGrp="1"/>
          </p:cNvSpPr>
          <p:nvPr>
            <p:ph type="title"/>
          </p:nvPr>
        </p:nvSpPr>
        <p:spPr/>
        <p:txBody>
          <a:bodyPr/>
          <a:lstStyle/>
          <a:p>
            <a:r>
              <a:rPr lang="en-US" dirty="0"/>
              <a:t>Human pyramidal cells</a:t>
            </a:r>
          </a:p>
        </p:txBody>
      </p:sp>
      <p:pic>
        <p:nvPicPr>
          <p:cNvPr id="4" name="Google Shape;270;p42">
            <a:extLst>
              <a:ext uri="{FF2B5EF4-FFF2-40B4-BE49-F238E27FC236}">
                <a16:creationId xmlns:a16="http://schemas.microsoft.com/office/drawing/2014/main" id="{950FD0F9-36DF-C846-B604-63B32FEE491E}"/>
              </a:ext>
            </a:extLst>
          </p:cNvPr>
          <p:cNvPicPr preferRelativeResize="0">
            <a:picLocks noGrp="1"/>
          </p:cNvPicPr>
          <p:nvPr>
            <p:ph idx="1"/>
          </p:nvPr>
        </p:nvPicPr>
        <p:blipFill>
          <a:blip r:embed="rId2">
            <a:alphaModFix/>
          </a:blip>
          <a:stretch>
            <a:fillRect/>
          </a:stretch>
        </p:blipFill>
        <p:spPr>
          <a:xfrm>
            <a:off x="2419643" y="1533378"/>
            <a:ext cx="7244862" cy="4959497"/>
          </a:xfrm>
          <a:prstGeom prst="rect">
            <a:avLst/>
          </a:prstGeom>
          <a:noFill/>
          <a:ln>
            <a:noFill/>
          </a:ln>
        </p:spPr>
      </p:pic>
    </p:spTree>
    <p:extLst>
      <p:ext uri="{BB962C8B-B14F-4D97-AF65-F5344CB8AC3E}">
        <p14:creationId xmlns:p14="http://schemas.microsoft.com/office/powerpoint/2010/main" val="23667989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B02AB-7B70-724E-B657-0F866953A110}"/>
              </a:ext>
            </a:extLst>
          </p:cNvPr>
          <p:cNvSpPr>
            <a:spLocks noGrp="1"/>
          </p:cNvSpPr>
          <p:nvPr>
            <p:ph type="title"/>
          </p:nvPr>
        </p:nvSpPr>
        <p:spPr/>
        <p:txBody>
          <a:bodyPr/>
          <a:lstStyle/>
          <a:p>
            <a:r>
              <a:rPr lang="en-US" dirty="0"/>
              <a:t>The synthesis algorithm</a:t>
            </a:r>
          </a:p>
        </p:txBody>
      </p:sp>
      <p:sp>
        <p:nvSpPr>
          <p:cNvPr id="3" name="Content Placeholder 2">
            <a:extLst>
              <a:ext uri="{FF2B5EF4-FFF2-40B4-BE49-F238E27FC236}">
                <a16:creationId xmlns:a16="http://schemas.microsoft.com/office/drawing/2014/main" id="{F531C5B0-00CB-B545-8A67-3240F9F3B38B}"/>
              </a:ext>
            </a:extLst>
          </p:cNvPr>
          <p:cNvSpPr>
            <a:spLocks noGrp="1"/>
          </p:cNvSpPr>
          <p:nvPr>
            <p:ph idx="1"/>
          </p:nvPr>
        </p:nvSpPr>
        <p:spPr/>
        <p:txBody>
          <a:bodyPr>
            <a:normAutofit fontScale="92500" lnSpcReduction="20000"/>
          </a:bodyPr>
          <a:lstStyle/>
          <a:p>
            <a:r>
              <a:rPr lang="en-US" dirty="0"/>
              <a:t>Generate</a:t>
            </a:r>
            <a:r>
              <a:rPr lang="en-US" dirty="0">
                <a:solidFill>
                  <a:schemeClr val="accent4"/>
                </a:solidFill>
              </a:rPr>
              <a:t> the soma</a:t>
            </a:r>
            <a:r>
              <a:rPr lang="en-US" dirty="0"/>
              <a:t>, modeled by a sphere, with radius sampled from a biological distribution.</a:t>
            </a:r>
          </a:p>
          <a:p>
            <a:r>
              <a:rPr lang="en-US" dirty="0"/>
              <a:t>Sample </a:t>
            </a:r>
            <a:r>
              <a:rPr lang="en-US" dirty="0">
                <a:solidFill>
                  <a:schemeClr val="accent4"/>
                </a:solidFill>
              </a:rPr>
              <a:t>the number of neurites </a:t>
            </a:r>
            <a:r>
              <a:rPr lang="en-US" dirty="0"/>
              <a:t>from a biological distribution dependent on cell type.</a:t>
            </a:r>
          </a:p>
          <a:p>
            <a:r>
              <a:rPr lang="en-US" dirty="0">
                <a:solidFill>
                  <a:schemeClr val="accent4"/>
                </a:solidFill>
              </a:rPr>
              <a:t>Initialize each neurite </a:t>
            </a:r>
            <a:r>
              <a:rPr lang="en-US" dirty="0"/>
              <a:t>with a trunk attached the soma, at a position sampled from a biological distribution, and with a barcode (augmented with branching angles) sampled from TMDs of biological neurons of that cell type.</a:t>
            </a:r>
          </a:p>
          <a:p>
            <a:r>
              <a:rPr lang="en-US" dirty="0">
                <a:solidFill>
                  <a:schemeClr val="accent4"/>
                </a:solidFill>
              </a:rPr>
              <a:t>Elongate each branch </a:t>
            </a:r>
            <a:r>
              <a:rPr lang="en-US" dirty="0"/>
              <a:t>segment by segment as a random walk with memory.</a:t>
            </a:r>
          </a:p>
          <a:p>
            <a:r>
              <a:rPr lang="en-US" dirty="0"/>
              <a:t>At each step, a growing tip is assigned </a:t>
            </a:r>
            <a:r>
              <a:rPr lang="en-US" dirty="0">
                <a:solidFill>
                  <a:schemeClr val="accent4"/>
                </a:solidFill>
              </a:rPr>
              <a:t>probabilities to bifurcate and terminate </a:t>
            </a:r>
            <a:r>
              <a:rPr lang="en-US" dirty="0"/>
              <a:t>that depend on the path distance from the soma and on the chosen bar code (modified Galton-Watson tree).</a:t>
            </a:r>
          </a:p>
          <a:p>
            <a:endParaRPr lang="en-US" dirty="0"/>
          </a:p>
          <a:p>
            <a:endParaRPr lang="en-US" dirty="0"/>
          </a:p>
        </p:txBody>
      </p:sp>
    </p:spTree>
    <p:extLst>
      <p:ext uri="{BB962C8B-B14F-4D97-AF65-F5344CB8AC3E}">
        <p14:creationId xmlns:p14="http://schemas.microsoft.com/office/powerpoint/2010/main" val="362829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78246-CD19-CA4C-98C8-EDE41CF60596}"/>
              </a:ext>
            </a:extLst>
          </p:cNvPr>
          <p:cNvSpPr>
            <a:spLocks noGrp="1"/>
          </p:cNvSpPr>
          <p:nvPr>
            <p:ph type="title"/>
          </p:nvPr>
        </p:nvSpPr>
        <p:spPr/>
        <p:txBody>
          <a:bodyPr/>
          <a:lstStyle/>
          <a:p>
            <a:r>
              <a:rPr lang="en-US" dirty="0"/>
              <a:t>The elongation step</a:t>
            </a:r>
          </a:p>
        </p:txBody>
      </p:sp>
      <p:sp>
        <p:nvSpPr>
          <p:cNvPr id="3" name="Content Placeholder 2">
            <a:extLst>
              <a:ext uri="{FF2B5EF4-FFF2-40B4-BE49-F238E27FC236}">
                <a16:creationId xmlns:a16="http://schemas.microsoft.com/office/drawing/2014/main" id="{3474C7AC-62B7-6A4D-A448-9490DA98B130}"/>
              </a:ext>
            </a:extLst>
          </p:cNvPr>
          <p:cNvSpPr>
            <a:spLocks noGrp="1"/>
          </p:cNvSpPr>
          <p:nvPr>
            <p:ph idx="1"/>
          </p:nvPr>
        </p:nvSpPr>
        <p:spPr>
          <a:xfrm>
            <a:off x="838200" y="1839272"/>
            <a:ext cx="10106168" cy="4351338"/>
          </a:xfrm>
        </p:spPr>
        <p:txBody>
          <a:bodyPr>
            <a:normAutofit fontScale="55000" lnSpcReduction="20000"/>
          </a:bodyPr>
          <a:lstStyle/>
          <a:p>
            <a:pPr>
              <a:lnSpc>
                <a:spcPct val="100000"/>
              </a:lnSpc>
              <a:spcBef>
                <a:spcPts val="0"/>
              </a:spcBef>
              <a:defRPr/>
            </a:pPr>
            <a:r>
              <a:rPr lang="en-US" sz="3800" dirty="0"/>
              <a:t>Each segment is of </a:t>
            </a:r>
            <a:r>
              <a:rPr lang="en-US" sz="3800" dirty="0">
                <a:solidFill>
                  <a:schemeClr val="accent4"/>
                </a:solidFill>
              </a:rPr>
              <a:t>length</a:t>
            </a:r>
            <a:r>
              <a:rPr lang="en-US" sz="3800" dirty="0"/>
              <a:t> 1</a:t>
            </a:r>
            <a:r>
              <a:rPr lang="el-GR" sz="3800" dirty="0"/>
              <a:t>μ</a:t>
            </a:r>
            <a:r>
              <a:rPr lang="en-US" sz="3800" dirty="0"/>
              <a:t>m</a:t>
            </a:r>
          </a:p>
          <a:p>
            <a:pPr marL="0" indent="0">
              <a:lnSpc>
                <a:spcPct val="100000"/>
              </a:lnSpc>
              <a:spcBef>
                <a:spcPts val="0"/>
              </a:spcBef>
              <a:buNone/>
              <a:defRPr/>
            </a:pPr>
            <a:r>
              <a:rPr lang="en-US" dirty="0"/>
              <a:t> </a:t>
            </a:r>
          </a:p>
          <a:p>
            <a:pPr>
              <a:lnSpc>
                <a:spcPct val="100000"/>
              </a:lnSpc>
              <a:spcBef>
                <a:spcPts val="0"/>
              </a:spcBef>
              <a:defRPr/>
            </a:pPr>
            <a:r>
              <a:rPr lang="en-US" sz="3800" dirty="0"/>
              <a:t>The </a:t>
            </a:r>
            <a:r>
              <a:rPr lang="en-US" sz="3800" dirty="0">
                <a:solidFill>
                  <a:schemeClr val="accent4"/>
                </a:solidFill>
              </a:rPr>
              <a:t>direction vector </a:t>
            </a:r>
            <a:r>
              <a:rPr lang="en-US" sz="3800" dirty="0"/>
              <a:t>of a segment is</a:t>
            </a:r>
          </a:p>
          <a:p>
            <a:pPr marL="0" indent="0">
              <a:lnSpc>
                <a:spcPct val="100000"/>
              </a:lnSpc>
              <a:spcBef>
                <a:spcPts val="0"/>
              </a:spcBef>
              <a:buNone/>
              <a:defRPr/>
            </a:pPr>
            <a:r>
              <a:rPr lang="en-US" sz="3400" dirty="0"/>
              <a:t> </a:t>
            </a:r>
          </a:p>
          <a:p>
            <a:pPr marL="457200" lvl="1" indent="0" algn="ctr">
              <a:lnSpc>
                <a:spcPct val="100000"/>
              </a:lnSpc>
              <a:spcBef>
                <a:spcPts val="0"/>
              </a:spcBef>
              <a:buNone/>
              <a:defRPr/>
            </a:pPr>
            <a:r>
              <a:rPr lang="en-US" sz="3200" dirty="0"/>
              <a:t>D = </a:t>
            </a:r>
            <a:r>
              <a:rPr lang="el-GR" sz="3200" dirty="0"/>
              <a:t>ρ</a:t>
            </a:r>
            <a:r>
              <a:rPr lang="en-US" sz="3200" dirty="0"/>
              <a:t>R + </a:t>
            </a:r>
            <a:r>
              <a:rPr lang="el-GR" sz="3200" dirty="0"/>
              <a:t>τ</a:t>
            </a:r>
            <a:r>
              <a:rPr lang="en-US" sz="3200" dirty="0"/>
              <a:t>T + </a:t>
            </a:r>
            <a:r>
              <a:rPr lang="el-GR" sz="3200" dirty="0"/>
              <a:t>μ</a:t>
            </a:r>
            <a:r>
              <a:rPr lang="en-US" sz="3200" dirty="0"/>
              <a:t>M  for  some </a:t>
            </a:r>
            <a:r>
              <a:rPr lang="el-GR" sz="3200" dirty="0"/>
              <a:t>ρ</a:t>
            </a:r>
            <a:r>
              <a:rPr lang="fr-CH" sz="3200" dirty="0"/>
              <a:t> </a:t>
            </a:r>
            <a:r>
              <a:rPr lang="en-US" sz="3200" dirty="0"/>
              <a:t>+ </a:t>
            </a:r>
            <a:r>
              <a:rPr lang="el-GR" sz="3200" dirty="0"/>
              <a:t>τ</a:t>
            </a:r>
            <a:r>
              <a:rPr lang="fr-CH" sz="3200" dirty="0"/>
              <a:t> </a:t>
            </a:r>
            <a:r>
              <a:rPr lang="en-US" sz="3200" dirty="0"/>
              <a:t>+ </a:t>
            </a:r>
            <a:r>
              <a:rPr lang="el-GR" sz="3200" dirty="0"/>
              <a:t>μ</a:t>
            </a:r>
            <a:r>
              <a:rPr lang="fr-CH" sz="3200" dirty="0"/>
              <a:t> </a:t>
            </a:r>
            <a:r>
              <a:rPr lang="en-US" sz="3200" dirty="0"/>
              <a:t>= 1</a:t>
            </a:r>
          </a:p>
          <a:p>
            <a:pPr marL="0" indent="0">
              <a:lnSpc>
                <a:spcPct val="100000"/>
              </a:lnSpc>
              <a:spcBef>
                <a:spcPts val="0"/>
              </a:spcBef>
              <a:buNone/>
              <a:defRPr/>
            </a:pPr>
            <a:r>
              <a:rPr lang="en-US" sz="3800" dirty="0"/>
              <a:t>where</a:t>
            </a:r>
          </a:p>
          <a:p>
            <a:pPr lvl="1">
              <a:lnSpc>
                <a:spcPct val="100000"/>
              </a:lnSpc>
              <a:spcBef>
                <a:spcPts val="0"/>
              </a:spcBef>
              <a:defRPr/>
            </a:pPr>
            <a:endParaRPr lang="en-US" dirty="0"/>
          </a:p>
          <a:p>
            <a:pPr lvl="1">
              <a:lnSpc>
                <a:spcPct val="100000"/>
              </a:lnSpc>
              <a:spcBef>
                <a:spcPts val="0"/>
              </a:spcBef>
              <a:defRPr/>
            </a:pPr>
            <a:r>
              <a:rPr lang="en-US" sz="2900" dirty="0">
                <a:solidFill>
                  <a:schemeClr val="accent4"/>
                </a:solidFill>
              </a:rPr>
              <a:t>M (memory) </a:t>
            </a:r>
            <a:r>
              <a:rPr lang="en-US" sz="2900" dirty="0"/>
              <a:t>is a weighted sum of the previous direction vectors of the branch, where weights decrease with distance from the tip;</a:t>
            </a:r>
          </a:p>
          <a:p>
            <a:pPr lvl="1">
              <a:lnSpc>
                <a:spcPct val="100000"/>
              </a:lnSpc>
              <a:spcBef>
                <a:spcPts val="0"/>
              </a:spcBef>
              <a:defRPr/>
            </a:pPr>
            <a:endParaRPr lang="en-US" sz="2900" dirty="0"/>
          </a:p>
          <a:p>
            <a:pPr lvl="1">
              <a:lnSpc>
                <a:spcPct val="100000"/>
              </a:lnSpc>
              <a:spcBef>
                <a:spcPts val="0"/>
              </a:spcBef>
              <a:defRPr/>
            </a:pPr>
            <a:r>
              <a:rPr lang="en-US" sz="2900" dirty="0">
                <a:solidFill>
                  <a:schemeClr val="accent4"/>
                </a:solidFill>
              </a:rPr>
              <a:t>T (target) </a:t>
            </a:r>
            <a:r>
              <a:rPr lang="en-US" sz="2900" dirty="0"/>
              <a:t>is chosen at the beginning of each branch and depends on the biological branch angles;</a:t>
            </a:r>
          </a:p>
          <a:p>
            <a:pPr marL="457200" lvl="1" indent="0">
              <a:lnSpc>
                <a:spcPct val="100000"/>
              </a:lnSpc>
              <a:spcBef>
                <a:spcPts val="0"/>
              </a:spcBef>
              <a:buNone/>
              <a:defRPr/>
            </a:pPr>
            <a:r>
              <a:rPr lang="en-US" sz="2900" dirty="0"/>
              <a:t> </a:t>
            </a:r>
          </a:p>
          <a:p>
            <a:pPr lvl="1">
              <a:lnSpc>
                <a:spcPct val="100000"/>
              </a:lnSpc>
              <a:spcBef>
                <a:spcPts val="0"/>
              </a:spcBef>
              <a:defRPr/>
            </a:pPr>
            <a:r>
              <a:rPr lang="en-US" sz="2900" dirty="0">
                <a:solidFill>
                  <a:schemeClr val="accent4"/>
                </a:solidFill>
              </a:rPr>
              <a:t>R (random) </a:t>
            </a:r>
            <a:r>
              <a:rPr lang="en-US" sz="2900" dirty="0"/>
              <a:t>is a vector of fixed length sampled uniformly from three-dimensional space at each step. </a:t>
            </a:r>
          </a:p>
          <a:p>
            <a:pPr marL="457200" lvl="1" indent="0">
              <a:lnSpc>
                <a:spcPct val="100000"/>
              </a:lnSpc>
              <a:spcBef>
                <a:spcPts val="0"/>
              </a:spcBef>
              <a:buNone/>
              <a:defRPr/>
            </a:pPr>
            <a:endParaRPr lang="en-US" dirty="0"/>
          </a:p>
          <a:p>
            <a:pPr>
              <a:lnSpc>
                <a:spcPct val="100000"/>
              </a:lnSpc>
              <a:spcBef>
                <a:spcPts val="0"/>
              </a:spcBef>
              <a:defRPr/>
            </a:pPr>
            <a:endParaRPr lang="en-US" dirty="0"/>
          </a:p>
          <a:p>
            <a:pPr lvl="0">
              <a:lnSpc>
                <a:spcPct val="100000"/>
              </a:lnSpc>
              <a:spcBef>
                <a:spcPts val="0"/>
              </a:spcBef>
              <a:defRPr/>
            </a:pPr>
            <a:r>
              <a:rPr lang="en-US" sz="3800" dirty="0"/>
              <a:t>For computational efficiency the growth of each branch is independent of that of other branches. </a:t>
            </a:r>
          </a:p>
          <a:p>
            <a:endParaRPr lang="en-US" dirty="0"/>
          </a:p>
        </p:txBody>
      </p:sp>
    </p:spTree>
    <p:extLst>
      <p:ext uri="{BB962C8B-B14F-4D97-AF65-F5344CB8AC3E}">
        <p14:creationId xmlns:p14="http://schemas.microsoft.com/office/powerpoint/2010/main" val="41519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80391-6C79-2549-9C1A-86956658E1FB}"/>
              </a:ext>
            </a:extLst>
          </p:cNvPr>
          <p:cNvSpPr>
            <a:spLocks noGrp="1"/>
          </p:cNvSpPr>
          <p:nvPr>
            <p:ph type="title"/>
          </p:nvPr>
        </p:nvSpPr>
        <p:spPr/>
        <p:txBody>
          <a:bodyPr/>
          <a:lstStyle/>
          <a:p>
            <a:r>
              <a:rPr lang="en-US" dirty="0"/>
              <a:t>Synthesized neurons</a:t>
            </a:r>
          </a:p>
        </p:txBody>
      </p:sp>
      <p:pic>
        <p:nvPicPr>
          <p:cNvPr id="6" name="Content Placeholder 5">
            <a:extLst>
              <a:ext uri="{FF2B5EF4-FFF2-40B4-BE49-F238E27FC236}">
                <a16:creationId xmlns:a16="http://schemas.microsoft.com/office/drawing/2014/main" id="{36672D9A-7D4A-8140-9E3E-084BDFBC757E}"/>
              </a:ext>
            </a:extLst>
          </p:cNvPr>
          <p:cNvPicPr>
            <a:picLocks noGrp="1" noChangeAspect="1"/>
          </p:cNvPicPr>
          <p:nvPr>
            <p:ph idx="1"/>
          </p:nvPr>
        </p:nvPicPr>
        <p:blipFill>
          <a:blip r:embed="rId2"/>
          <a:stretch>
            <a:fillRect/>
          </a:stretch>
        </p:blipFill>
        <p:spPr>
          <a:xfrm>
            <a:off x="838200" y="1763151"/>
            <a:ext cx="5021136" cy="3871932"/>
          </a:xfrm>
        </p:spPr>
      </p:pic>
      <p:pic>
        <p:nvPicPr>
          <p:cNvPr id="8" name="Picture 7">
            <a:extLst>
              <a:ext uri="{FF2B5EF4-FFF2-40B4-BE49-F238E27FC236}">
                <a16:creationId xmlns:a16="http://schemas.microsoft.com/office/drawing/2014/main" id="{728303DA-83AC-8247-A9CA-66EE59BB6047}"/>
              </a:ext>
            </a:extLst>
          </p:cNvPr>
          <p:cNvPicPr>
            <a:picLocks noChangeAspect="1"/>
          </p:cNvPicPr>
          <p:nvPr/>
        </p:nvPicPr>
        <p:blipFill>
          <a:blip r:embed="rId3"/>
          <a:stretch>
            <a:fillRect/>
          </a:stretch>
        </p:blipFill>
        <p:spPr>
          <a:xfrm>
            <a:off x="6195897" y="2053884"/>
            <a:ext cx="5599316" cy="3232595"/>
          </a:xfrm>
          <a:prstGeom prst="rect">
            <a:avLst/>
          </a:prstGeom>
        </p:spPr>
      </p:pic>
      <p:sp>
        <p:nvSpPr>
          <p:cNvPr id="10" name="TextBox 9">
            <a:extLst>
              <a:ext uri="{FF2B5EF4-FFF2-40B4-BE49-F238E27FC236}">
                <a16:creationId xmlns:a16="http://schemas.microsoft.com/office/drawing/2014/main" id="{9C0E9F5B-049D-144C-A1E9-AFD154B9E8CB}"/>
              </a:ext>
            </a:extLst>
          </p:cNvPr>
          <p:cNvSpPr txBox="1"/>
          <p:nvPr/>
        </p:nvSpPr>
        <p:spPr>
          <a:xfrm>
            <a:off x="1940313" y="5917580"/>
            <a:ext cx="2694520" cy="369332"/>
          </a:xfrm>
          <a:prstGeom prst="rect">
            <a:avLst/>
          </a:prstGeom>
          <a:noFill/>
        </p:spPr>
        <p:txBody>
          <a:bodyPr wrap="none" rtlCol="0">
            <a:spAutoFit/>
          </a:bodyPr>
          <a:lstStyle/>
          <a:p>
            <a:r>
              <a:rPr lang="en-CH" dirty="0"/>
              <a:t>Pyramidal (excitatory) cells</a:t>
            </a:r>
          </a:p>
        </p:txBody>
      </p:sp>
      <p:sp>
        <p:nvSpPr>
          <p:cNvPr id="11" name="TextBox 10">
            <a:extLst>
              <a:ext uri="{FF2B5EF4-FFF2-40B4-BE49-F238E27FC236}">
                <a16:creationId xmlns:a16="http://schemas.microsoft.com/office/drawing/2014/main" id="{07D65924-761D-7A4D-931E-DA89D65C30EB}"/>
              </a:ext>
            </a:extLst>
          </p:cNvPr>
          <p:cNvSpPr txBox="1"/>
          <p:nvPr/>
        </p:nvSpPr>
        <p:spPr>
          <a:xfrm>
            <a:off x="8564136" y="5917580"/>
            <a:ext cx="1610249" cy="369332"/>
          </a:xfrm>
          <a:prstGeom prst="rect">
            <a:avLst/>
          </a:prstGeom>
          <a:noFill/>
        </p:spPr>
        <p:txBody>
          <a:bodyPr wrap="none" rtlCol="0">
            <a:spAutoFit/>
          </a:bodyPr>
          <a:lstStyle/>
          <a:p>
            <a:r>
              <a:rPr lang="en-CH" dirty="0"/>
              <a:t>Inhibitory cells</a:t>
            </a:r>
          </a:p>
        </p:txBody>
      </p:sp>
    </p:spTree>
    <p:extLst>
      <p:ext uri="{BB962C8B-B14F-4D97-AF65-F5344CB8AC3E}">
        <p14:creationId xmlns:p14="http://schemas.microsoft.com/office/powerpoint/2010/main" val="11893512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6B13DB-73F1-EE4A-AB26-5BF7A4E36403}"/>
              </a:ext>
            </a:extLst>
          </p:cNvPr>
          <p:cNvSpPr>
            <a:spLocks noGrp="1"/>
          </p:cNvSpPr>
          <p:nvPr>
            <p:ph type="title"/>
          </p:nvPr>
        </p:nvSpPr>
        <p:spPr/>
        <p:txBody>
          <a:bodyPr/>
          <a:lstStyle/>
          <a:p>
            <a:r>
              <a:rPr lang="en-CH" dirty="0"/>
              <a:t>Coupling bifurcation and termination</a:t>
            </a:r>
          </a:p>
        </p:txBody>
      </p:sp>
      <p:pic>
        <p:nvPicPr>
          <p:cNvPr id="6" name="Content Placeholder 5">
            <a:extLst>
              <a:ext uri="{FF2B5EF4-FFF2-40B4-BE49-F238E27FC236}">
                <a16:creationId xmlns:a16="http://schemas.microsoft.com/office/drawing/2014/main" id="{E610D5B9-2D97-A443-A3FA-6EFDFDEF4305}"/>
              </a:ext>
            </a:extLst>
          </p:cNvPr>
          <p:cNvPicPr>
            <a:picLocks noGrp="1" noChangeAspect="1"/>
          </p:cNvPicPr>
          <p:nvPr>
            <p:ph idx="1"/>
          </p:nvPr>
        </p:nvPicPr>
        <p:blipFill>
          <a:blip r:embed="rId2"/>
          <a:stretch>
            <a:fillRect/>
          </a:stretch>
        </p:blipFill>
        <p:spPr>
          <a:xfrm>
            <a:off x="3233530" y="1414116"/>
            <a:ext cx="5287617" cy="5293860"/>
          </a:xfrm>
        </p:spPr>
      </p:pic>
    </p:spTree>
    <p:extLst>
      <p:ext uri="{BB962C8B-B14F-4D97-AF65-F5344CB8AC3E}">
        <p14:creationId xmlns:p14="http://schemas.microsoft.com/office/powerpoint/2010/main" val="17761332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12205-85C3-884C-A341-7EF47E0652E7}"/>
              </a:ext>
            </a:extLst>
          </p:cNvPr>
          <p:cNvSpPr>
            <a:spLocks noGrp="1"/>
          </p:cNvSpPr>
          <p:nvPr>
            <p:ph type="title"/>
          </p:nvPr>
        </p:nvSpPr>
        <p:spPr/>
        <p:txBody>
          <a:bodyPr/>
          <a:lstStyle/>
          <a:p>
            <a:r>
              <a:rPr lang="en-US" dirty="0"/>
              <a:t>Electrical fidelity</a:t>
            </a:r>
          </a:p>
        </p:txBody>
      </p:sp>
      <p:pic>
        <p:nvPicPr>
          <p:cNvPr id="7" name="Content Placeholder 6">
            <a:extLst>
              <a:ext uri="{FF2B5EF4-FFF2-40B4-BE49-F238E27FC236}">
                <a16:creationId xmlns:a16="http://schemas.microsoft.com/office/drawing/2014/main" id="{F3D67EB1-97FD-6B48-8AE8-9C0C4AE79AD9}"/>
              </a:ext>
            </a:extLst>
          </p:cNvPr>
          <p:cNvPicPr>
            <a:picLocks noGrp="1" noChangeAspect="1"/>
          </p:cNvPicPr>
          <p:nvPr>
            <p:ph idx="1"/>
          </p:nvPr>
        </p:nvPicPr>
        <p:blipFill>
          <a:blip r:embed="rId2"/>
          <a:stretch>
            <a:fillRect/>
          </a:stretch>
        </p:blipFill>
        <p:spPr>
          <a:xfrm>
            <a:off x="2422089" y="1690689"/>
            <a:ext cx="6510315" cy="4391000"/>
          </a:xfrm>
          <a:solidFill>
            <a:schemeClr val="tx1"/>
          </a:solidFill>
        </p:spPr>
      </p:pic>
    </p:spTree>
    <p:extLst>
      <p:ext uri="{BB962C8B-B14F-4D97-AF65-F5344CB8AC3E}">
        <p14:creationId xmlns:p14="http://schemas.microsoft.com/office/powerpoint/2010/main" val="29973960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FBC66-F3E7-5B42-A5B9-E942F15B9F5F}"/>
              </a:ext>
            </a:extLst>
          </p:cNvPr>
          <p:cNvSpPr>
            <a:spLocks noGrp="1"/>
          </p:cNvSpPr>
          <p:nvPr>
            <p:ph type="title"/>
          </p:nvPr>
        </p:nvSpPr>
        <p:spPr/>
        <p:txBody>
          <a:bodyPr/>
          <a:lstStyle/>
          <a:p>
            <a:r>
              <a:rPr lang="en-US" dirty="0"/>
              <a:t>Synthesized populations: L5 PC</a:t>
            </a:r>
          </a:p>
        </p:txBody>
      </p:sp>
      <p:pic>
        <p:nvPicPr>
          <p:cNvPr id="17" name="Content Placeholder 16">
            <a:extLst>
              <a:ext uri="{FF2B5EF4-FFF2-40B4-BE49-F238E27FC236}">
                <a16:creationId xmlns:a16="http://schemas.microsoft.com/office/drawing/2014/main" id="{66E450F0-9CB6-1B4B-B1C8-1D7EF2FC2E1E}"/>
              </a:ext>
            </a:extLst>
          </p:cNvPr>
          <p:cNvPicPr>
            <a:picLocks noGrp="1" noChangeAspect="1"/>
          </p:cNvPicPr>
          <p:nvPr>
            <p:ph idx="1"/>
          </p:nvPr>
        </p:nvPicPr>
        <p:blipFill>
          <a:blip r:embed="rId3"/>
          <a:stretch>
            <a:fillRect/>
          </a:stretch>
        </p:blipFill>
        <p:spPr>
          <a:xfrm>
            <a:off x="2112241" y="1825625"/>
            <a:ext cx="7967518" cy="4351338"/>
          </a:xfrm>
          <a:solidFill>
            <a:schemeClr val="tx1"/>
          </a:solidFill>
        </p:spPr>
      </p:pic>
    </p:spTree>
    <p:extLst>
      <p:ext uri="{BB962C8B-B14F-4D97-AF65-F5344CB8AC3E}">
        <p14:creationId xmlns:p14="http://schemas.microsoft.com/office/powerpoint/2010/main" val="1480106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DDA01-2476-8844-AD36-6DCC26C3AD24}"/>
              </a:ext>
            </a:extLst>
          </p:cNvPr>
          <p:cNvSpPr>
            <a:spLocks noGrp="1"/>
          </p:cNvSpPr>
          <p:nvPr>
            <p:ph type="title"/>
          </p:nvPr>
        </p:nvSpPr>
        <p:spPr/>
        <p:txBody>
          <a:bodyPr/>
          <a:lstStyle/>
          <a:p>
            <a:r>
              <a:rPr lang="en-US" dirty="0"/>
              <a:t>How to classify neuron morphologies?</a:t>
            </a:r>
          </a:p>
        </p:txBody>
      </p:sp>
      <p:pic>
        <p:nvPicPr>
          <p:cNvPr id="3" name="Google Shape;146;p30">
            <a:extLst>
              <a:ext uri="{FF2B5EF4-FFF2-40B4-BE49-F238E27FC236}">
                <a16:creationId xmlns:a16="http://schemas.microsoft.com/office/drawing/2014/main" id="{4538898E-C3E8-9E48-A3B8-F7895BA95288}"/>
              </a:ext>
            </a:extLst>
          </p:cNvPr>
          <p:cNvPicPr preferRelativeResize="0"/>
          <p:nvPr/>
        </p:nvPicPr>
        <p:blipFill rotWithShape="1">
          <a:blip r:embed="rId2">
            <a:alphaModFix/>
          </a:blip>
          <a:srcRect/>
          <a:stretch/>
        </p:blipFill>
        <p:spPr>
          <a:xfrm>
            <a:off x="2641646" y="1557096"/>
            <a:ext cx="6908707" cy="4935779"/>
          </a:xfrm>
          <a:prstGeom prst="rect">
            <a:avLst/>
          </a:prstGeom>
          <a:solidFill>
            <a:schemeClr val="tx1"/>
          </a:solidFill>
          <a:ln>
            <a:noFill/>
          </a:ln>
        </p:spPr>
      </p:pic>
      <p:sp>
        <p:nvSpPr>
          <p:cNvPr id="4" name="TextBox 3">
            <a:extLst>
              <a:ext uri="{FF2B5EF4-FFF2-40B4-BE49-F238E27FC236}">
                <a16:creationId xmlns:a16="http://schemas.microsoft.com/office/drawing/2014/main" id="{89879B2C-0DD1-F44E-9C01-59F6ADD41CE0}"/>
              </a:ext>
            </a:extLst>
          </p:cNvPr>
          <p:cNvSpPr txBox="1"/>
          <p:nvPr/>
        </p:nvSpPr>
        <p:spPr>
          <a:xfrm>
            <a:off x="5766870" y="3640264"/>
            <a:ext cx="658257" cy="769441"/>
          </a:xfrm>
          <a:prstGeom prst="rect">
            <a:avLst/>
          </a:prstGeom>
          <a:noFill/>
        </p:spPr>
        <p:txBody>
          <a:bodyPr wrap="none" rtlCol="0">
            <a:spAutoFit/>
          </a:bodyPr>
          <a:lstStyle/>
          <a:p>
            <a:r>
              <a:rPr lang="en-US" sz="4400" dirty="0">
                <a:solidFill>
                  <a:schemeClr val="bg1"/>
                </a:solidFill>
              </a:rPr>
              <a:t>vs</a:t>
            </a:r>
          </a:p>
        </p:txBody>
      </p:sp>
    </p:spTree>
    <p:extLst>
      <p:ext uri="{BB962C8B-B14F-4D97-AF65-F5344CB8AC3E}">
        <p14:creationId xmlns:p14="http://schemas.microsoft.com/office/powerpoint/2010/main" val="3043337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ABEF1-162D-BC49-9CFE-7569FDB792BC}"/>
              </a:ext>
            </a:extLst>
          </p:cNvPr>
          <p:cNvSpPr>
            <a:spLocks noGrp="1"/>
          </p:cNvSpPr>
          <p:nvPr>
            <p:ph type="title"/>
          </p:nvPr>
        </p:nvSpPr>
        <p:spPr/>
        <p:txBody>
          <a:bodyPr/>
          <a:lstStyle/>
          <a:p>
            <a:r>
              <a:rPr lang="en-CH" dirty="0"/>
              <a:t>Effect of perturbing barcodes</a:t>
            </a:r>
          </a:p>
        </p:txBody>
      </p:sp>
      <p:pic>
        <p:nvPicPr>
          <p:cNvPr id="5" name="Picture 4">
            <a:extLst>
              <a:ext uri="{FF2B5EF4-FFF2-40B4-BE49-F238E27FC236}">
                <a16:creationId xmlns:a16="http://schemas.microsoft.com/office/drawing/2014/main" id="{C1AEC4DD-9670-E942-B677-73E73BFA067A}"/>
              </a:ext>
            </a:extLst>
          </p:cNvPr>
          <p:cNvPicPr>
            <a:picLocks noChangeAspect="1"/>
          </p:cNvPicPr>
          <p:nvPr/>
        </p:nvPicPr>
        <p:blipFill>
          <a:blip r:embed="rId2"/>
          <a:stretch>
            <a:fillRect/>
          </a:stretch>
        </p:blipFill>
        <p:spPr>
          <a:xfrm>
            <a:off x="1461917" y="1690688"/>
            <a:ext cx="8981892" cy="4444838"/>
          </a:xfrm>
          <a:prstGeom prst="rect">
            <a:avLst/>
          </a:prstGeom>
          <a:solidFill>
            <a:schemeClr val="tx1"/>
          </a:solidFill>
        </p:spPr>
      </p:pic>
    </p:spTree>
    <p:extLst>
      <p:ext uri="{BB962C8B-B14F-4D97-AF65-F5344CB8AC3E}">
        <p14:creationId xmlns:p14="http://schemas.microsoft.com/office/powerpoint/2010/main" val="1391531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0E9A0-1BCD-4E4A-9CFC-8BECC5CDB08F}"/>
              </a:ext>
            </a:extLst>
          </p:cNvPr>
          <p:cNvSpPr>
            <a:spLocks noGrp="1"/>
          </p:cNvSpPr>
          <p:nvPr>
            <p:ph type="title"/>
          </p:nvPr>
        </p:nvSpPr>
        <p:spPr/>
        <p:txBody>
          <a:bodyPr/>
          <a:lstStyle/>
          <a:p>
            <a:r>
              <a:rPr lang="en-US" dirty="0"/>
              <a:t>The TMD algorithm</a:t>
            </a:r>
          </a:p>
        </p:txBody>
      </p:sp>
      <p:pic>
        <p:nvPicPr>
          <p:cNvPr id="7" name="Content Placeholder 6">
            <a:extLst>
              <a:ext uri="{FF2B5EF4-FFF2-40B4-BE49-F238E27FC236}">
                <a16:creationId xmlns:a16="http://schemas.microsoft.com/office/drawing/2014/main" id="{9D5B8E78-2D55-324D-A2D2-C416E02458F6}"/>
              </a:ext>
            </a:extLst>
          </p:cNvPr>
          <p:cNvPicPr>
            <a:picLocks noGrp="1" noChangeAspect="1"/>
          </p:cNvPicPr>
          <p:nvPr>
            <p:ph idx="1"/>
          </p:nvPr>
        </p:nvPicPr>
        <p:blipFill>
          <a:blip r:embed="rId2"/>
          <a:stretch>
            <a:fillRect/>
          </a:stretch>
        </p:blipFill>
        <p:spPr>
          <a:xfrm>
            <a:off x="3657601" y="1463172"/>
            <a:ext cx="4736122" cy="5184249"/>
          </a:xfrm>
        </p:spPr>
      </p:pic>
    </p:spTree>
    <p:extLst>
      <p:ext uri="{BB962C8B-B14F-4D97-AF65-F5344CB8AC3E}">
        <p14:creationId xmlns:p14="http://schemas.microsoft.com/office/powerpoint/2010/main" val="3901900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D03E2-D02F-8C40-B604-2866EE6F31F3}"/>
              </a:ext>
            </a:extLst>
          </p:cNvPr>
          <p:cNvSpPr>
            <a:spLocks noGrp="1"/>
          </p:cNvSpPr>
          <p:nvPr>
            <p:ph type="title"/>
          </p:nvPr>
        </p:nvSpPr>
        <p:spPr/>
        <p:txBody>
          <a:bodyPr/>
          <a:lstStyle/>
          <a:p>
            <a:r>
              <a:rPr lang="en-US" dirty="0"/>
              <a:t>Possible small errors and stability</a:t>
            </a:r>
          </a:p>
        </p:txBody>
      </p:sp>
      <p:pic>
        <p:nvPicPr>
          <p:cNvPr id="11" name="Content Placeholder 10">
            <a:extLst>
              <a:ext uri="{FF2B5EF4-FFF2-40B4-BE49-F238E27FC236}">
                <a16:creationId xmlns:a16="http://schemas.microsoft.com/office/drawing/2014/main" id="{119F5B41-0A67-114A-895D-44EF7B293128}"/>
              </a:ext>
            </a:extLst>
          </p:cNvPr>
          <p:cNvPicPr>
            <a:picLocks noGrp="1" noChangeAspect="1"/>
          </p:cNvPicPr>
          <p:nvPr>
            <p:ph idx="1"/>
          </p:nvPr>
        </p:nvPicPr>
        <p:blipFill>
          <a:blip r:embed="rId2"/>
          <a:stretch>
            <a:fillRect/>
          </a:stretch>
        </p:blipFill>
        <p:spPr>
          <a:xfrm>
            <a:off x="474020" y="1909274"/>
            <a:ext cx="5397412" cy="3039452"/>
          </a:xfrm>
        </p:spPr>
      </p:pic>
      <p:pic>
        <p:nvPicPr>
          <p:cNvPr id="13" name="Picture 12">
            <a:extLst>
              <a:ext uri="{FF2B5EF4-FFF2-40B4-BE49-F238E27FC236}">
                <a16:creationId xmlns:a16="http://schemas.microsoft.com/office/drawing/2014/main" id="{86E4C12A-E94D-AB45-A0EC-B639106BBC15}"/>
              </a:ext>
            </a:extLst>
          </p:cNvPr>
          <p:cNvPicPr>
            <a:picLocks noChangeAspect="1"/>
          </p:cNvPicPr>
          <p:nvPr/>
        </p:nvPicPr>
        <p:blipFill>
          <a:blip r:embed="rId3"/>
          <a:stretch>
            <a:fillRect/>
          </a:stretch>
        </p:blipFill>
        <p:spPr>
          <a:xfrm>
            <a:off x="6421652" y="1909274"/>
            <a:ext cx="5397413" cy="3039452"/>
          </a:xfrm>
          <a:prstGeom prst="rect">
            <a:avLst/>
          </a:prstGeom>
        </p:spPr>
      </p:pic>
      <p:sp>
        <p:nvSpPr>
          <p:cNvPr id="3" name="TextBox 2">
            <a:extLst>
              <a:ext uri="{FF2B5EF4-FFF2-40B4-BE49-F238E27FC236}">
                <a16:creationId xmlns:a16="http://schemas.microsoft.com/office/drawing/2014/main" id="{B6BBE83A-DA11-914C-98CC-0A8BEA33A040}"/>
              </a:ext>
            </a:extLst>
          </p:cNvPr>
          <p:cNvSpPr txBox="1"/>
          <p:nvPr/>
        </p:nvSpPr>
        <p:spPr>
          <a:xfrm>
            <a:off x="603622" y="5753687"/>
            <a:ext cx="11215443" cy="523220"/>
          </a:xfrm>
          <a:prstGeom prst="rect">
            <a:avLst/>
          </a:prstGeom>
          <a:noFill/>
        </p:spPr>
        <p:txBody>
          <a:bodyPr wrap="none" rtlCol="0">
            <a:spAutoFit/>
          </a:bodyPr>
          <a:lstStyle/>
          <a:p>
            <a:r>
              <a:rPr lang="en-US" sz="2800" b="1" dirty="0"/>
              <a:t>Theorem: </a:t>
            </a:r>
            <a:r>
              <a:rPr lang="en-US" sz="2800" dirty="0"/>
              <a:t>The TMD is stable with respect to small errors of reconstruction.  </a:t>
            </a:r>
          </a:p>
        </p:txBody>
      </p:sp>
    </p:spTree>
    <p:extLst>
      <p:ext uri="{BB962C8B-B14F-4D97-AF65-F5344CB8AC3E}">
        <p14:creationId xmlns:p14="http://schemas.microsoft.com/office/powerpoint/2010/main" val="409012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C7B3B-E695-3846-9E62-3E34F29C0645}"/>
              </a:ext>
            </a:extLst>
          </p:cNvPr>
          <p:cNvSpPr>
            <a:spLocks noGrp="1"/>
          </p:cNvSpPr>
          <p:nvPr>
            <p:ph type="title"/>
          </p:nvPr>
        </p:nvSpPr>
        <p:spPr/>
        <p:txBody>
          <a:bodyPr/>
          <a:lstStyle/>
          <a:p>
            <a:r>
              <a:rPr lang="en-US" dirty="0"/>
              <a:t>Classification by TMD</a:t>
            </a:r>
          </a:p>
        </p:txBody>
      </p:sp>
      <p:pic>
        <p:nvPicPr>
          <p:cNvPr id="4" name="Google Shape;191;p34">
            <a:extLst>
              <a:ext uri="{FF2B5EF4-FFF2-40B4-BE49-F238E27FC236}">
                <a16:creationId xmlns:a16="http://schemas.microsoft.com/office/drawing/2014/main" id="{5E32A3F6-8C39-5C42-BF5D-C953AECCEAE8}"/>
              </a:ext>
            </a:extLst>
          </p:cNvPr>
          <p:cNvPicPr preferRelativeResize="0">
            <a:picLocks noGrp="1"/>
          </p:cNvPicPr>
          <p:nvPr>
            <p:ph idx="1"/>
          </p:nvPr>
        </p:nvPicPr>
        <p:blipFill>
          <a:blip r:embed="rId2">
            <a:alphaModFix/>
          </a:blip>
          <a:stretch>
            <a:fillRect/>
          </a:stretch>
        </p:blipFill>
        <p:spPr>
          <a:xfrm>
            <a:off x="2790092" y="1690688"/>
            <a:ext cx="6611815" cy="4754880"/>
          </a:xfrm>
          <a:prstGeom prst="rect">
            <a:avLst/>
          </a:prstGeom>
          <a:solidFill>
            <a:schemeClr val="tx1"/>
          </a:solidFill>
          <a:ln>
            <a:noFill/>
          </a:ln>
        </p:spPr>
      </p:pic>
    </p:spTree>
    <p:extLst>
      <p:ext uri="{BB962C8B-B14F-4D97-AF65-F5344CB8AC3E}">
        <p14:creationId xmlns:p14="http://schemas.microsoft.com/office/powerpoint/2010/main" val="4207789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39D36-BF74-8D48-849E-FE730F3BE7EB}"/>
              </a:ext>
            </a:extLst>
          </p:cNvPr>
          <p:cNvSpPr>
            <a:spLocks noGrp="1"/>
          </p:cNvSpPr>
          <p:nvPr>
            <p:ph type="title"/>
          </p:nvPr>
        </p:nvSpPr>
        <p:spPr/>
        <p:txBody>
          <a:bodyPr/>
          <a:lstStyle/>
          <a:p>
            <a:r>
              <a:rPr lang="en-US" dirty="0"/>
              <a:t>TMD of rat pyramidal cells</a:t>
            </a:r>
          </a:p>
        </p:txBody>
      </p:sp>
      <p:pic>
        <p:nvPicPr>
          <p:cNvPr id="6" name="Google Shape;233;p38">
            <a:extLst>
              <a:ext uri="{FF2B5EF4-FFF2-40B4-BE49-F238E27FC236}">
                <a16:creationId xmlns:a16="http://schemas.microsoft.com/office/drawing/2014/main" id="{23D4FDB5-B79D-CB4D-99E1-1975CE130B24}"/>
              </a:ext>
            </a:extLst>
          </p:cNvPr>
          <p:cNvPicPr preferRelativeResize="0"/>
          <p:nvPr/>
        </p:nvPicPr>
        <p:blipFill>
          <a:blip r:embed="rId2">
            <a:alphaModFix/>
          </a:blip>
          <a:stretch>
            <a:fillRect/>
          </a:stretch>
        </p:blipFill>
        <p:spPr>
          <a:xfrm>
            <a:off x="838200" y="2203490"/>
            <a:ext cx="10749365" cy="3595607"/>
          </a:xfrm>
          <a:prstGeom prst="rect">
            <a:avLst/>
          </a:prstGeom>
          <a:solidFill>
            <a:schemeClr val="tx1"/>
          </a:solidFill>
          <a:ln>
            <a:noFill/>
          </a:ln>
        </p:spPr>
      </p:pic>
    </p:spTree>
    <p:extLst>
      <p:ext uri="{BB962C8B-B14F-4D97-AF65-F5344CB8AC3E}">
        <p14:creationId xmlns:p14="http://schemas.microsoft.com/office/powerpoint/2010/main" val="1954462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15D71-4E64-5A44-A429-D39F5BFF9B8F}"/>
              </a:ext>
            </a:extLst>
          </p:cNvPr>
          <p:cNvSpPr>
            <a:spLocks noGrp="1"/>
          </p:cNvSpPr>
          <p:nvPr>
            <p:ph type="title"/>
          </p:nvPr>
        </p:nvSpPr>
        <p:spPr/>
        <p:txBody>
          <a:bodyPr/>
          <a:lstStyle/>
          <a:p>
            <a:r>
              <a:rPr lang="en-US" dirty="0"/>
              <a:t>Human pyramidal cells</a:t>
            </a:r>
          </a:p>
        </p:txBody>
      </p:sp>
      <p:pic>
        <p:nvPicPr>
          <p:cNvPr id="4" name="Google Shape;281;p43">
            <a:extLst>
              <a:ext uri="{FF2B5EF4-FFF2-40B4-BE49-F238E27FC236}">
                <a16:creationId xmlns:a16="http://schemas.microsoft.com/office/drawing/2014/main" id="{1CE612B2-19F2-9949-8869-94ED89775393}"/>
              </a:ext>
            </a:extLst>
          </p:cNvPr>
          <p:cNvPicPr preferRelativeResize="0">
            <a:picLocks noGrp="1"/>
          </p:cNvPicPr>
          <p:nvPr>
            <p:ph idx="1"/>
          </p:nvPr>
        </p:nvPicPr>
        <p:blipFill rotWithShape="1">
          <a:blip r:embed="rId2">
            <a:alphaModFix/>
          </a:blip>
          <a:srcRect b="32336"/>
          <a:stretch/>
        </p:blipFill>
        <p:spPr>
          <a:xfrm>
            <a:off x="1081441" y="1690688"/>
            <a:ext cx="4542718" cy="4351338"/>
          </a:xfrm>
          <a:prstGeom prst="rect">
            <a:avLst/>
          </a:prstGeom>
          <a:noFill/>
          <a:ln>
            <a:noFill/>
          </a:ln>
        </p:spPr>
      </p:pic>
      <p:pic>
        <p:nvPicPr>
          <p:cNvPr id="5" name="Google Shape;282;p43">
            <a:extLst>
              <a:ext uri="{FF2B5EF4-FFF2-40B4-BE49-F238E27FC236}">
                <a16:creationId xmlns:a16="http://schemas.microsoft.com/office/drawing/2014/main" id="{8D542F76-0939-B24B-A5B1-AD232FED5F6A}"/>
              </a:ext>
            </a:extLst>
          </p:cNvPr>
          <p:cNvPicPr preferRelativeResize="0"/>
          <p:nvPr/>
        </p:nvPicPr>
        <p:blipFill rotWithShape="1">
          <a:blip r:embed="rId3">
            <a:alphaModFix/>
          </a:blip>
          <a:srcRect l="5438" r="11151"/>
          <a:stretch/>
        </p:blipFill>
        <p:spPr>
          <a:xfrm>
            <a:off x="5978769" y="1690688"/>
            <a:ext cx="5618272" cy="4351338"/>
          </a:xfrm>
          <a:prstGeom prst="rect">
            <a:avLst/>
          </a:prstGeom>
          <a:noFill/>
          <a:ln>
            <a:noFill/>
          </a:ln>
        </p:spPr>
      </p:pic>
    </p:spTree>
    <p:extLst>
      <p:ext uri="{BB962C8B-B14F-4D97-AF65-F5344CB8AC3E}">
        <p14:creationId xmlns:p14="http://schemas.microsoft.com/office/powerpoint/2010/main" val="28660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28753</TotalTime>
  <Words>1348</Words>
  <Application>Microsoft Macintosh PowerPoint</Application>
  <PresentationFormat>Widescreen</PresentationFormat>
  <Paragraphs>159</Paragraphs>
  <Slides>40</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Calibri Light</vt:lpstr>
      <vt:lpstr>Savoye LET Plain</vt:lpstr>
      <vt:lpstr>Snell Roundhand</vt:lpstr>
      <vt:lpstr>Zapfino</vt:lpstr>
      <vt:lpstr>Office Theme</vt:lpstr>
      <vt:lpstr>Topological neuron synthesis: reconstructing trees  from barcodes</vt:lpstr>
      <vt:lpstr>Outline</vt:lpstr>
      <vt:lpstr>From trees to barcodes</vt:lpstr>
      <vt:lpstr>How to classify neuron morphologies?</vt:lpstr>
      <vt:lpstr>The TMD algorithm</vt:lpstr>
      <vt:lpstr>Possible small errors and stability</vt:lpstr>
      <vt:lpstr>Classification by TMD</vt:lpstr>
      <vt:lpstr>TMD of rat pyramidal cells</vt:lpstr>
      <vt:lpstr>Human pyramidal cells</vt:lpstr>
      <vt:lpstr>From barcodes to trees</vt:lpstr>
      <vt:lpstr>The inverse problem</vt:lpstr>
      <vt:lpstr>The Blue Brain microcircuit</vt:lpstr>
      <vt:lpstr>Stages of neuron growth</vt:lpstr>
      <vt:lpstr>The synthesis algorithm</vt:lpstr>
      <vt:lpstr>Dependency on 𝜆</vt:lpstr>
      <vt:lpstr>Morphological fidelity</vt:lpstr>
      <vt:lpstr>Global connectivity comparison</vt:lpstr>
      <vt:lpstr>Effect of perturbing barcodes</vt:lpstr>
      <vt:lpstr>A mathematical perspective</vt:lpstr>
      <vt:lpstr>Geometric trees</vt:lpstr>
      <vt:lpstr>Strict barcodes</vt:lpstr>
      <vt:lpstr>Strict barcodes</vt:lpstr>
      <vt:lpstr>TMD: T ⟶ B</vt:lpstr>
      <vt:lpstr>Tree realizations: n =3</vt:lpstr>
      <vt:lpstr>Realization numbers for 2 ≤ n ≤ 10</vt:lpstr>
      <vt:lpstr>Biological barcodes are special</vt:lpstr>
      <vt:lpstr>Biological barcodes are special</vt:lpstr>
      <vt:lpstr>TNS𝜆 : B ⟶ P(T  )</vt:lpstr>
      <vt:lpstr>Dependency on 𝜆</vt:lpstr>
      <vt:lpstr>Questions</vt:lpstr>
      <vt:lpstr>The team</vt:lpstr>
      <vt:lpstr>PowerPoint Presentation</vt:lpstr>
      <vt:lpstr>Human pyramidal cells</vt:lpstr>
      <vt:lpstr>The synthesis algorithm</vt:lpstr>
      <vt:lpstr>The elongation step</vt:lpstr>
      <vt:lpstr>Synthesized neurons</vt:lpstr>
      <vt:lpstr>Coupling bifurcation and termination</vt:lpstr>
      <vt:lpstr>Electrical fidelity</vt:lpstr>
      <vt:lpstr>Synthesized populations: L5 PC</vt:lpstr>
      <vt:lpstr>Effect of perturbing barcodes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Topological Insights</dc:title>
  <dc:creator>Kathryn Hess</dc:creator>
  <cp:lastModifiedBy>Kathryn Hess</cp:lastModifiedBy>
  <cp:revision>187</cp:revision>
  <cp:lastPrinted>2019-01-18T07:53:44Z</cp:lastPrinted>
  <dcterms:created xsi:type="dcterms:W3CDTF">2018-09-20T08:25:55Z</dcterms:created>
  <dcterms:modified xsi:type="dcterms:W3CDTF">2020-06-16T16:12:00Z</dcterms:modified>
</cp:coreProperties>
</file>