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82" r:id="rId2"/>
    <p:sldId id="457" r:id="rId3"/>
    <p:sldId id="353" r:id="rId4"/>
    <p:sldId id="354" r:id="rId5"/>
    <p:sldId id="300" r:id="rId6"/>
    <p:sldId id="301" r:id="rId7"/>
    <p:sldId id="302" r:id="rId8"/>
    <p:sldId id="383" r:id="rId9"/>
    <p:sldId id="437" r:id="rId10"/>
    <p:sldId id="385" r:id="rId11"/>
    <p:sldId id="438" r:id="rId12"/>
    <p:sldId id="444" r:id="rId13"/>
    <p:sldId id="440" r:id="rId14"/>
    <p:sldId id="439" r:id="rId15"/>
    <p:sldId id="425" r:id="rId16"/>
    <p:sldId id="386" r:id="rId17"/>
    <p:sldId id="387" r:id="rId18"/>
    <p:sldId id="388" r:id="rId19"/>
    <p:sldId id="442" r:id="rId20"/>
    <p:sldId id="445" r:id="rId21"/>
    <p:sldId id="446" r:id="rId22"/>
    <p:sldId id="460" r:id="rId23"/>
    <p:sldId id="459" r:id="rId24"/>
    <p:sldId id="447" r:id="rId25"/>
    <p:sldId id="426" r:id="rId26"/>
    <p:sldId id="427" r:id="rId27"/>
    <p:sldId id="428" r:id="rId28"/>
    <p:sldId id="429" r:id="rId29"/>
    <p:sldId id="430" r:id="rId30"/>
    <p:sldId id="448" r:id="rId31"/>
    <p:sldId id="435" r:id="rId32"/>
    <p:sldId id="454" r:id="rId33"/>
    <p:sldId id="431" r:id="rId34"/>
    <p:sldId id="449" r:id="rId35"/>
    <p:sldId id="443" r:id="rId36"/>
    <p:sldId id="453" r:id="rId37"/>
    <p:sldId id="432" r:id="rId38"/>
    <p:sldId id="450" r:id="rId39"/>
    <p:sldId id="433" r:id="rId40"/>
    <p:sldId id="434" r:id="rId41"/>
    <p:sldId id="458" r:id="rId4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C5C000"/>
    <a:srgbClr val="0000FF"/>
    <a:srgbClr val="99CC00"/>
    <a:srgbClr val="00DA63"/>
    <a:srgbClr val="CC9900"/>
    <a:srgbClr val="A5002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6395" autoAdjust="0"/>
  </p:normalViewPr>
  <p:slideViewPr>
    <p:cSldViewPr>
      <p:cViewPr varScale="1">
        <p:scale>
          <a:sx n="106" d="100"/>
          <a:sy n="106" d="100"/>
        </p:scale>
        <p:origin x="17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69C0F2-12CA-490B-BEE0-687DAF2992C6}" type="doc">
      <dgm:prSet loTypeId="urn:microsoft.com/office/officeart/2005/8/layout/pyramid1" loCatId="pyramid" qsTypeId="urn:microsoft.com/office/officeart/2005/8/quickstyle/simple3" qsCatId="simple" csTypeId="urn:microsoft.com/office/officeart/2005/8/colors/colorful5" csCatId="colorful" phldr="1"/>
      <dgm:spPr/>
    </dgm:pt>
    <dgm:pt modelId="{6B9AE6AC-2166-44EF-889E-DBE59B35C30D}">
      <dgm:prSet phldrT="[Text]"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16200000" scaled="1"/>
          <a:tileRect/>
        </a:gradFill>
        <a:ln w="28575">
          <a:solidFill>
            <a:srgbClr val="002060"/>
          </a:solidFill>
        </a:ln>
      </dgm:spPr>
      <dgm:t>
        <a:bodyPr/>
        <a:lstStyle/>
        <a:p>
          <a:endParaRPr lang="en-US" sz="2000" dirty="0" smtClean="0"/>
        </a:p>
        <a:p>
          <a:r>
            <a:rPr lang="en-US" sz="2000" dirty="0" smtClean="0"/>
            <a:t>DNS</a:t>
          </a:r>
          <a:endParaRPr lang="en-US" sz="4000" dirty="0"/>
        </a:p>
      </dgm:t>
    </dgm:pt>
    <dgm:pt modelId="{B7309B7E-C0A3-4C8A-935E-3BE268F6A807}" type="parTrans" cxnId="{E1479011-4D05-4DEE-A21A-051543F4DD8B}">
      <dgm:prSet/>
      <dgm:spPr/>
      <dgm:t>
        <a:bodyPr/>
        <a:lstStyle/>
        <a:p>
          <a:endParaRPr lang="en-US"/>
        </a:p>
      </dgm:t>
    </dgm:pt>
    <dgm:pt modelId="{D29A0E5F-BE93-4333-A60C-19E734352300}" type="sibTrans" cxnId="{E1479011-4D05-4DEE-A21A-051543F4DD8B}">
      <dgm:prSet/>
      <dgm:spPr/>
      <dgm:t>
        <a:bodyPr/>
        <a:lstStyle/>
        <a:p>
          <a:endParaRPr lang="en-US"/>
        </a:p>
      </dgm:t>
    </dgm:pt>
    <dgm:pt modelId="{F6BB43C3-84D2-46A4-B884-8A3583B5FE64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 w="28575"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sz="2000" dirty="0" smtClean="0"/>
            <a:t>LES</a:t>
          </a:r>
          <a:endParaRPr lang="en-US" sz="2000" dirty="0"/>
        </a:p>
      </dgm:t>
    </dgm:pt>
    <dgm:pt modelId="{98B66FF7-3E53-42A1-9A48-FCC68232B7EA}" type="parTrans" cxnId="{80749B14-FC4E-4674-8F58-9A81062350A6}">
      <dgm:prSet/>
      <dgm:spPr/>
      <dgm:t>
        <a:bodyPr/>
        <a:lstStyle/>
        <a:p>
          <a:endParaRPr lang="en-US"/>
        </a:p>
      </dgm:t>
    </dgm:pt>
    <dgm:pt modelId="{D7E0687A-1F6F-4A79-A8BB-52C9C80D68BC}" type="sibTrans" cxnId="{80749B14-FC4E-4674-8F58-9A81062350A6}">
      <dgm:prSet/>
      <dgm:spPr/>
      <dgm:t>
        <a:bodyPr/>
        <a:lstStyle/>
        <a:p>
          <a:endParaRPr lang="en-US"/>
        </a:p>
      </dgm:t>
    </dgm:pt>
    <dgm:pt modelId="{DCE6A824-C88F-4827-ACF1-87A7CE57EF9B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 w="28575">
          <a:solidFill>
            <a:schemeClr val="accent5">
              <a:lumMod val="25000"/>
            </a:schemeClr>
          </a:solidFill>
        </a:ln>
      </dgm:spPr>
      <dgm:t>
        <a:bodyPr/>
        <a:lstStyle/>
        <a:p>
          <a:r>
            <a:rPr lang="en-US" sz="2000" dirty="0" smtClean="0"/>
            <a:t>RANS</a:t>
          </a:r>
          <a:endParaRPr lang="en-US" sz="3600" dirty="0"/>
        </a:p>
      </dgm:t>
    </dgm:pt>
    <dgm:pt modelId="{5C06F230-7626-4A5C-AFAF-BAFDDFE784B6}" type="parTrans" cxnId="{D05CEEBE-6867-432B-A6E7-4EFB82550D94}">
      <dgm:prSet/>
      <dgm:spPr/>
      <dgm:t>
        <a:bodyPr/>
        <a:lstStyle/>
        <a:p>
          <a:endParaRPr lang="en-US"/>
        </a:p>
      </dgm:t>
    </dgm:pt>
    <dgm:pt modelId="{74F4C695-7A8B-405A-BD58-EE3DF2404468}" type="sibTrans" cxnId="{D05CEEBE-6867-432B-A6E7-4EFB82550D94}">
      <dgm:prSet/>
      <dgm:spPr/>
      <dgm:t>
        <a:bodyPr/>
        <a:lstStyle/>
        <a:p>
          <a:endParaRPr lang="en-US"/>
        </a:p>
      </dgm:t>
    </dgm:pt>
    <dgm:pt modelId="{F7B08101-0462-415E-A02E-592B8279E5E4}" type="pres">
      <dgm:prSet presAssocID="{CC69C0F2-12CA-490B-BEE0-687DAF2992C6}" presName="Name0" presStyleCnt="0">
        <dgm:presLayoutVars>
          <dgm:dir/>
          <dgm:animLvl val="lvl"/>
          <dgm:resizeHandles val="exact"/>
        </dgm:presLayoutVars>
      </dgm:prSet>
      <dgm:spPr/>
    </dgm:pt>
    <dgm:pt modelId="{2BE52D67-2DE4-4682-BB35-53CE0A197704}" type="pres">
      <dgm:prSet presAssocID="{6B9AE6AC-2166-44EF-889E-DBE59B35C30D}" presName="Name8" presStyleCnt="0"/>
      <dgm:spPr/>
    </dgm:pt>
    <dgm:pt modelId="{A5A84C79-CAD4-418E-8B9E-CEDF55408BB7}" type="pres">
      <dgm:prSet presAssocID="{6B9AE6AC-2166-44EF-889E-DBE59B35C30D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EFE59-6610-4277-8084-143BE87ACE4E}" type="pres">
      <dgm:prSet presAssocID="{6B9AE6AC-2166-44EF-889E-DBE59B35C30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ED0C4-8CD9-4F07-B3A1-8EF9EB2652D0}" type="pres">
      <dgm:prSet presAssocID="{F6BB43C3-84D2-46A4-B884-8A3583B5FE64}" presName="Name8" presStyleCnt="0"/>
      <dgm:spPr/>
    </dgm:pt>
    <dgm:pt modelId="{920297B5-DC8E-441A-B61C-7DB7D54F40B1}" type="pres">
      <dgm:prSet presAssocID="{F6BB43C3-84D2-46A4-B884-8A3583B5FE64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20F0C-4E6F-4207-A4DF-A632BB863A40}" type="pres">
      <dgm:prSet presAssocID="{F6BB43C3-84D2-46A4-B884-8A3583B5FE6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1CF60-285E-4B41-8A90-505538B705A0}" type="pres">
      <dgm:prSet presAssocID="{DCE6A824-C88F-4827-ACF1-87A7CE57EF9B}" presName="Name8" presStyleCnt="0"/>
      <dgm:spPr/>
    </dgm:pt>
    <dgm:pt modelId="{FF03827B-2C14-4800-8837-331BBA815D1E}" type="pres">
      <dgm:prSet presAssocID="{DCE6A824-C88F-4827-ACF1-87A7CE57EF9B}" presName="level" presStyleLbl="node1" presStyleIdx="2" presStyleCnt="3" custLinFactNeighborX="49270" custLinFactNeighborY="269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C4807-B4C3-49E2-A13E-4071E3EDCC6B}" type="pres">
      <dgm:prSet presAssocID="{DCE6A824-C88F-4827-ACF1-87A7CE57EF9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0283AB-4ED7-4C10-A47E-77CF42263087}" type="presOf" srcId="{DCE6A824-C88F-4827-ACF1-87A7CE57EF9B}" destId="{19DC4807-B4C3-49E2-A13E-4071E3EDCC6B}" srcOrd="1" destOrd="0" presId="urn:microsoft.com/office/officeart/2005/8/layout/pyramid1"/>
    <dgm:cxn modelId="{D05CEEBE-6867-432B-A6E7-4EFB82550D94}" srcId="{CC69C0F2-12CA-490B-BEE0-687DAF2992C6}" destId="{DCE6A824-C88F-4827-ACF1-87A7CE57EF9B}" srcOrd="2" destOrd="0" parTransId="{5C06F230-7626-4A5C-AFAF-BAFDDFE784B6}" sibTransId="{74F4C695-7A8B-405A-BD58-EE3DF2404468}"/>
    <dgm:cxn modelId="{077D3C9E-AB7D-4B36-944D-3020FF29913E}" type="presOf" srcId="{CC69C0F2-12CA-490B-BEE0-687DAF2992C6}" destId="{F7B08101-0462-415E-A02E-592B8279E5E4}" srcOrd="0" destOrd="0" presId="urn:microsoft.com/office/officeart/2005/8/layout/pyramid1"/>
    <dgm:cxn modelId="{80749B14-FC4E-4674-8F58-9A81062350A6}" srcId="{CC69C0F2-12CA-490B-BEE0-687DAF2992C6}" destId="{F6BB43C3-84D2-46A4-B884-8A3583B5FE64}" srcOrd="1" destOrd="0" parTransId="{98B66FF7-3E53-42A1-9A48-FCC68232B7EA}" sibTransId="{D7E0687A-1F6F-4A79-A8BB-52C9C80D68BC}"/>
    <dgm:cxn modelId="{9029DF1C-06B1-42F6-87B5-F6195B383C7B}" type="presOf" srcId="{F6BB43C3-84D2-46A4-B884-8A3583B5FE64}" destId="{920297B5-DC8E-441A-B61C-7DB7D54F40B1}" srcOrd="0" destOrd="0" presId="urn:microsoft.com/office/officeart/2005/8/layout/pyramid1"/>
    <dgm:cxn modelId="{A3F3DEBF-DFE2-4124-8027-F045975C3DD6}" type="presOf" srcId="{F6BB43C3-84D2-46A4-B884-8A3583B5FE64}" destId="{E8320F0C-4E6F-4207-A4DF-A632BB863A40}" srcOrd="1" destOrd="0" presId="urn:microsoft.com/office/officeart/2005/8/layout/pyramid1"/>
    <dgm:cxn modelId="{91CFA828-CBA9-4724-831D-E0B750D133CF}" type="presOf" srcId="{6B9AE6AC-2166-44EF-889E-DBE59B35C30D}" destId="{B0CEFE59-6610-4277-8084-143BE87ACE4E}" srcOrd="1" destOrd="0" presId="urn:microsoft.com/office/officeart/2005/8/layout/pyramid1"/>
    <dgm:cxn modelId="{46ADFB01-276E-4489-824A-82A088CD32D6}" type="presOf" srcId="{6B9AE6AC-2166-44EF-889E-DBE59B35C30D}" destId="{A5A84C79-CAD4-418E-8B9E-CEDF55408BB7}" srcOrd="0" destOrd="0" presId="urn:microsoft.com/office/officeart/2005/8/layout/pyramid1"/>
    <dgm:cxn modelId="{E1479011-4D05-4DEE-A21A-051543F4DD8B}" srcId="{CC69C0F2-12CA-490B-BEE0-687DAF2992C6}" destId="{6B9AE6AC-2166-44EF-889E-DBE59B35C30D}" srcOrd="0" destOrd="0" parTransId="{B7309B7E-C0A3-4C8A-935E-3BE268F6A807}" sibTransId="{D29A0E5F-BE93-4333-A60C-19E734352300}"/>
    <dgm:cxn modelId="{74C48006-9EE9-4C27-A197-E4534CA5E7ED}" type="presOf" srcId="{DCE6A824-C88F-4827-ACF1-87A7CE57EF9B}" destId="{FF03827B-2C14-4800-8837-331BBA815D1E}" srcOrd="0" destOrd="0" presId="urn:microsoft.com/office/officeart/2005/8/layout/pyramid1"/>
    <dgm:cxn modelId="{FA07F1F3-50C9-48A2-A360-97D683070BF2}" type="presParOf" srcId="{F7B08101-0462-415E-A02E-592B8279E5E4}" destId="{2BE52D67-2DE4-4682-BB35-53CE0A197704}" srcOrd="0" destOrd="0" presId="urn:microsoft.com/office/officeart/2005/8/layout/pyramid1"/>
    <dgm:cxn modelId="{4CDE9F2A-1F58-46AC-86DC-9ACD75DB5C55}" type="presParOf" srcId="{2BE52D67-2DE4-4682-BB35-53CE0A197704}" destId="{A5A84C79-CAD4-418E-8B9E-CEDF55408BB7}" srcOrd="0" destOrd="0" presId="urn:microsoft.com/office/officeart/2005/8/layout/pyramid1"/>
    <dgm:cxn modelId="{CDA562B7-AE6D-4518-B948-A2BA1C500A2C}" type="presParOf" srcId="{2BE52D67-2DE4-4682-BB35-53CE0A197704}" destId="{B0CEFE59-6610-4277-8084-143BE87ACE4E}" srcOrd="1" destOrd="0" presId="urn:microsoft.com/office/officeart/2005/8/layout/pyramid1"/>
    <dgm:cxn modelId="{B4A30FE3-017A-481A-A44D-2F345E8DC03F}" type="presParOf" srcId="{F7B08101-0462-415E-A02E-592B8279E5E4}" destId="{33EED0C4-8CD9-4F07-B3A1-8EF9EB2652D0}" srcOrd="1" destOrd="0" presId="urn:microsoft.com/office/officeart/2005/8/layout/pyramid1"/>
    <dgm:cxn modelId="{979F35B7-7DD9-48DE-A285-A1B48CF6148A}" type="presParOf" srcId="{33EED0C4-8CD9-4F07-B3A1-8EF9EB2652D0}" destId="{920297B5-DC8E-441A-B61C-7DB7D54F40B1}" srcOrd="0" destOrd="0" presId="urn:microsoft.com/office/officeart/2005/8/layout/pyramid1"/>
    <dgm:cxn modelId="{D88E797E-1E03-4AF3-B802-45E24F44A978}" type="presParOf" srcId="{33EED0C4-8CD9-4F07-B3A1-8EF9EB2652D0}" destId="{E8320F0C-4E6F-4207-A4DF-A632BB863A40}" srcOrd="1" destOrd="0" presId="urn:microsoft.com/office/officeart/2005/8/layout/pyramid1"/>
    <dgm:cxn modelId="{6F5C0256-FA8B-410E-89E9-D22A12D29496}" type="presParOf" srcId="{F7B08101-0462-415E-A02E-592B8279E5E4}" destId="{77A1CF60-285E-4B41-8A90-505538B705A0}" srcOrd="2" destOrd="0" presId="urn:microsoft.com/office/officeart/2005/8/layout/pyramid1"/>
    <dgm:cxn modelId="{FAEA81BB-60E9-459D-8E3C-793E7D13A296}" type="presParOf" srcId="{77A1CF60-285E-4B41-8A90-505538B705A0}" destId="{FF03827B-2C14-4800-8837-331BBA815D1E}" srcOrd="0" destOrd="0" presId="urn:microsoft.com/office/officeart/2005/8/layout/pyramid1"/>
    <dgm:cxn modelId="{3B9EB7C7-2AEA-4EE5-A56F-7B1F0ACEF090}" type="presParOf" srcId="{77A1CF60-285E-4B41-8A90-505538B705A0}" destId="{19DC4807-B4C3-49E2-A13E-4071E3EDCC6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84C79-CAD4-418E-8B9E-CEDF55408BB7}">
      <dsp:nvSpPr>
        <dsp:cNvPr id="0" name=""/>
        <dsp:cNvSpPr/>
      </dsp:nvSpPr>
      <dsp:spPr>
        <a:xfrm>
          <a:off x="980252" y="0"/>
          <a:ext cx="980252" cy="926967"/>
        </a:xfrm>
        <a:prstGeom prst="trapezoid">
          <a:avLst>
            <a:gd name="adj" fmla="val 52874"/>
          </a:avLst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16200000" scaled="1"/>
          <a:tileRect/>
        </a:gradFill>
        <a:ln w="28575">
          <a:solidFill>
            <a:srgbClr val="00206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DNS</a:t>
          </a:r>
          <a:endParaRPr lang="en-US" sz="4000" kern="1200" dirty="0"/>
        </a:p>
      </dsp:txBody>
      <dsp:txXfrm>
        <a:off x="980252" y="0"/>
        <a:ext cx="980252" cy="926967"/>
      </dsp:txXfrm>
    </dsp:sp>
    <dsp:sp modelId="{920297B5-DC8E-441A-B61C-7DB7D54F40B1}">
      <dsp:nvSpPr>
        <dsp:cNvPr id="0" name=""/>
        <dsp:cNvSpPr/>
      </dsp:nvSpPr>
      <dsp:spPr>
        <a:xfrm>
          <a:off x="490125" y="926967"/>
          <a:ext cx="1960504" cy="926967"/>
        </a:xfrm>
        <a:prstGeom prst="trapezoid">
          <a:avLst>
            <a:gd name="adj" fmla="val 52874"/>
          </a:avLst>
        </a:prstGeom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 w="28575">
          <a:solidFill>
            <a:schemeClr val="tx1">
              <a:lumMod val="75000"/>
              <a:lumOff val="25000"/>
            </a:schemeClr>
          </a:solidFill>
        </a:ln>
        <a:effectLst/>
        <a:scene3d>
          <a:camera prst="orthographicFront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LES</a:t>
          </a:r>
          <a:endParaRPr lang="en-US" sz="2000" kern="1200" dirty="0"/>
        </a:p>
      </dsp:txBody>
      <dsp:txXfrm>
        <a:off x="833214" y="926967"/>
        <a:ext cx="1274327" cy="926967"/>
      </dsp:txXfrm>
    </dsp:sp>
    <dsp:sp modelId="{FF03827B-2C14-4800-8837-331BBA815D1E}">
      <dsp:nvSpPr>
        <dsp:cNvPr id="0" name=""/>
        <dsp:cNvSpPr/>
      </dsp:nvSpPr>
      <dsp:spPr>
        <a:xfrm>
          <a:off x="0" y="1853935"/>
          <a:ext cx="2940756" cy="926967"/>
        </a:xfrm>
        <a:prstGeom prst="trapezoid">
          <a:avLst>
            <a:gd name="adj" fmla="val 52874"/>
          </a:avLst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 w="28575">
          <a:solidFill>
            <a:schemeClr val="accent5">
              <a:lumMod val="25000"/>
            </a:schemeClr>
          </a:solidFill>
        </a:ln>
        <a:effectLst/>
        <a:scene3d>
          <a:camera prst="orthographicFront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RANS</a:t>
          </a:r>
          <a:endParaRPr lang="en-US" sz="3600" kern="1200" dirty="0"/>
        </a:p>
      </dsp:txBody>
      <dsp:txXfrm>
        <a:off x="514632" y="1853935"/>
        <a:ext cx="1911491" cy="926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5F255-70A7-49F0-8583-E4FDAD889FE1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C28F7-3C2C-49DC-AC3C-64E32999E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68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42E8AD-D9D0-42DC-8A8D-8180B45E44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53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291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88C368-A6FD-41C2-A6CF-C2796BC70088}" type="datetime1">
              <a:rPr lang="zh-CN" altLang="en-US" smtClean="0"/>
              <a:t>2019/5/15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45E20-C205-41FF-8B38-1F20B3B8B2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6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5B9D2-1F21-48B1-9BAB-D7AD2F972B7C}" type="datetime1">
              <a:rPr lang="zh-CN" altLang="en-US" smtClean="0"/>
              <a:t>2019/5/15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54881-E5CA-4D22-8451-5AE452EEBB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5D6050-B1EF-4B65-BFCC-829C2E8CFF3F}" type="datetime1">
              <a:rPr lang="zh-CN" altLang="en-US" smtClean="0"/>
              <a:t>2019/5/15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BA2CB-7C0D-4AFE-9832-632257F19B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1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F514621-9699-4953-B771-1AACD7A29B07}" type="datetime1">
              <a:rPr lang="zh-CN" altLang="en-US" smtClean="0"/>
              <a:t>2019/5/15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1CC8F4-2245-441C-9152-2168C0EF28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21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7621CF5-00A8-434C-B982-B9E4C352D3DC}" type="datetime1">
              <a:rPr lang="zh-CN" altLang="en-US" smtClean="0"/>
              <a:t>2019/5/15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A1FC62-87DE-4DFF-8101-642EDEFF7E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2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7BC091-B31A-472C-8384-5A716E50EC2E}" type="datetime1">
              <a:rPr lang="zh-CN" altLang="en-US" smtClean="0"/>
              <a:t>2019/5/15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F2AC1C-7200-4EEB-AA72-F1341E3879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11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E58EFA-FBC7-4F37-AF9A-4EE6CBD4FB6C}" type="datetime1">
              <a:rPr lang="zh-CN" altLang="en-US" smtClean="0"/>
              <a:t>2019/5/15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939AD-D506-45E2-9C5E-7E1059F86F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7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1C4F12-256D-4BD2-867D-10F6E4EFF87E}" type="datetime1">
              <a:rPr lang="zh-CN" altLang="en-US" smtClean="0"/>
              <a:t>2019/5/15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E6EF4-9C40-4330-9F2F-3EDD931DF2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9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7FF3B9-F72C-444C-8D23-7E593F0372BC}" type="datetime1">
              <a:rPr lang="zh-CN" altLang="en-US" smtClean="0"/>
              <a:t>2019/5/15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A7140-66BF-4372-9C5D-615246F12A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3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D52FB0-0A24-4F7C-9C15-6B85E3B7D4B5}" type="datetime1">
              <a:rPr lang="zh-CN" altLang="en-US" smtClean="0"/>
              <a:t>2019/5/15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3C4045-5DB9-4253-99FA-266B4CC961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4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5ECD70-E7D2-45C5-837F-3157E57D9AED}" type="datetime1">
              <a:rPr lang="zh-CN" altLang="en-US" smtClean="0"/>
              <a:t>2019/5/15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6C6B5-FE64-4265-9D98-E85A173570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03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4F9687-5DF9-4474-9B1E-B593546624E3}" type="datetime1">
              <a:rPr lang="zh-CN" altLang="en-US" smtClean="0"/>
              <a:t>2019/5/15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86A33-8B99-4010-9762-6E4C7B848D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2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451E15-9AB0-4B83-B987-59776BE76FA5}" type="datetime1">
              <a:rPr lang="zh-CN" altLang="en-US" smtClean="0"/>
              <a:t>2019/5/15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115C0-0937-4B4D-BBAE-0733774B1E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4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FEE8E6B-D27E-45CB-9F99-633C6E81F5A3}" type="datetime1">
              <a:rPr lang="zh-CN" altLang="en-US" smtClean="0"/>
              <a:t>2019/5/15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399EC1-B501-42F0-BC5D-D2EBCC5D383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Georgia Institute of Technology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172200"/>
            <a:ext cx="22352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32" name="Object 8"/>
          <p:cNvGraphicFramePr>
            <a:graphicFrameLocks noChangeAspect="1"/>
          </p:cNvGraphicFramePr>
          <p:nvPr userDrawn="1"/>
        </p:nvGraphicFramePr>
        <p:xfrm>
          <a:off x="6629400" y="6248400"/>
          <a:ext cx="18288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" name="Bitmap Image" r:id="rId17" imgW="5952381" imgH="1486107" progId="PBrush">
                  <p:embed/>
                </p:oleObj>
              </mc:Choice>
              <mc:Fallback>
                <p:oleObj name="Bitmap Image" r:id="rId17" imgW="5952381" imgH="1486107" progId="PBrus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6248400"/>
                        <a:ext cx="182880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0.png"/><Relationship Id="rId4" Type="http://schemas.openxmlformats.org/officeDocument/2006/relationships/image" Target="../media/image20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2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409197"/>
            <a:ext cx="8610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Spatial-temporal kriging </a:t>
            </a:r>
            <a:r>
              <a:rPr lang="en-US" sz="3600" dirty="0"/>
              <a:t>and </a:t>
            </a:r>
            <a:r>
              <a:rPr lang="en-US" sz="3600" dirty="0" err="1"/>
              <a:t>Navier</a:t>
            </a:r>
            <a:r>
              <a:rPr lang="en-US" sz="3600" dirty="0"/>
              <a:t>-Stokes equations: a prominent example of </a:t>
            </a:r>
            <a:r>
              <a:rPr lang="en-US" sz="3600" dirty="0" smtClean="0"/>
              <a:t>physics-based </a:t>
            </a:r>
            <a:r>
              <a:rPr lang="en-US" sz="3600" dirty="0"/>
              <a:t>analytics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020824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Char char="•"/>
            </a:pPr>
            <a:r>
              <a:rPr lang="en-US" sz="3000" dirty="0" smtClean="0"/>
              <a:t>Interplay between </a:t>
            </a:r>
            <a:r>
              <a:rPr lang="en-US" sz="3000" dirty="0" smtClean="0">
                <a:solidFill>
                  <a:srgbClr val="FF0000"/>
                </a:solidFill>
              </a:rPr>
              <a:t>physics</a:t>
            </a:r>
            <a:r>
              <a:rPr lang="en-US" sz="3000" dirty="0" smtClean="0"/>
              <a:t> and </a:t>
            </a:r>
            <a:r>
              <a:rPr lang="en-US" sz="3000" dirty="0" smtClean="0">
                <a:solidFill>
                  <a:srgbClr val="FF0000"/>
                </a:solidFill>
              </a:rPr>
              <a:t>data analytics</a:t>
            </a:r>
            <a:r>
              <a:rPr lang="en-US" sz="3000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en-US" sz="3000" dirty="0" smtClean="0"/>
              <a:t>Connection between </a:t>
            </a:r>
            <a:r>
              <a:rPr lang="en-US" sz="3000" dirty="0" smtClean="0">
                <a:solidFill>
                  <a:srgbClr val="0070C0"/>
                </a:solidFill>
              </a:rPr>
              <a:t>uncertainty quantification</a:t>
            </a:r>
            <a:r>
              <a:rPr lang="en-US" sz="3000" dirty="0" smtClean="0"/>
              <a:t> (UQ) and </a:t>
            </a:r>
            <a:r>
              <a:rPr lang="en-US" sz="3000" dirty="0" smtClean="0">
                <a:solidFill>
                  <a:srgbClr val="0070C0"/>
                </a:solidFill>
              </a:rPr>
              <a:t>statistical surrogate modeling</a:t>
            </a:r>
            <a:r>
              <a:rPr lang="en-US" sz="3000" dirty="0" smtClean="0"/>
              <a:t>. </a:t>
            </a:r>
          </a:p>
          <a:p>
            <a:pPr>
              <a:buFont typeface="Arial" charset="0"/>
              <a:buChar char="•"/>
            </a:pPr>
            <a:r>
              <a:rPr lang="en-US" sz="3000" dirty="0" err="1" smtClean="0"/>
              <a:t>Spatio</a:t>
            </a:r>
            <a:r>
              <a:rPr lang="en-US" sz="3000" dirty="0" smtClean="0"/>
              <a:t>-temporal modeling for injector design: </a:t>
            </a:r>
            <a:r>
              <a:rPr lang="en-US" sz="3000" dirty="0" smtClean="0">
                <a:solidFill>
                  <a:srgbClr val="FF0000"/>
                </a:solidFill>
              </a:rPr>
              <a:t>physics</a:t>
            </a:r>
            <a:r>
              <a:rPr lang="en-US" sz="3000" dirty="0" smtClean="0"/>
              <a:t>-based simulation and </a:t>
            </a:r>
            <a:r>
              <a:rPr lang="en-US" sz="3000" dirty="0" smtClean="0">
                <a:solidFill>
                  <a:srgbClr val="FF0000"/>
                </a:solidFill>
              </a:rPr>
              <a:t>data</a:t>
            </a:r>
            <a:r>
              <a:rPr lang="en-US" sz="3000" dirty="0" smtClean="0"/>
              <a:t>-driven emulation.  </a:t>
            </a:r>
          </a:p>
          <a:p>
            <a:pPr>
              <a:buFont typeface="Arial" charset="0"/>
              <a:buChar char="•"/>
            </a:pPr>
            <a:r>
              <a:rPr lang="en-US" sz="3000" dirty="0" smtClean="0"/>
              <a:t>Summary remarks.</a:t>
            </a:r>
          </a:p>
          <a:p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1981445"/>
            <a:ext cx="37357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C. F. Jeff Wu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200" i="1" dirty="0" smtClean="0">
                <a:solidFill>
                  <a:prstClr val="black"/>
                </a:solidFill>
                <a:latin typeface="Calibri"/>
              </a:rPr>
              <a:t>Georgia Institute of Technology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AC1C-7200-4EEB-AA72-F1341E38793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Large-Eddy Simulation output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5151437"/>
            <a:ext cx="8229600" cy="1020763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0070C0"/>
                </a:solidFill>
              </a:rPr>
              <a:t>Figure</a:t>
            </a:r>
            <a:r>
              <a:rPr lang="en-US" sz="1800" dirty="0" smtClean="0">
                <a:solidFill>
                  <a:srgbClr val="0070C0"/>
                </a:solidFill>
              </a:rPr>
              <a:t>:</a:t>
            </a:r>
            <a:r>
              <a:rPr lang="en-US" sz="1800" dirty="0" smtClean="0"/>
              <a:t> Axial-symmetric density flow from large-eddy simulations (LES). The </a:t>
            </a:r>
            <a:r>
              <a:rPr lang="en-US" sz="1800" dirty="0" smtClean="0">
                <a:solidFill>
                  <a:srgbClr val="FF0000"/>
                </a:solidFill>
              </a:rPr>
              <a:t>red </a:t>
            </a:r>
            <a:r>
              <a:rPr lang="en-US" sz="1800" dirty="0" smtClean="0"/>
              <a:t>flow is the input </a:t>
            </a:r>
            <a:r>
              <a:rPr lang="en-US" sz="1800" dirty="0" err="1" smtClean="0"/>
              <a:t>LOx</a:t>
            </a:r>
            <a:r>
              <a:rPr lang="en-US" sz="1800" dirty="0" smtClean="0"/>
              <a:t>, the </a:t>
            </a:r>
            <a:r>
              <a:rPr lang="en-US" sz="1800" dirty="0" smtClean="0">
                <a:solidFill>
                  <a:srgbClr val="0070C0"/>
                </a:solidFill>
              </a:rPr>
              <a:t>blue </a:t>
            </a:r>
            <a:r>
              <a:rPr lang="en-US" sz="1800" dirty="0" smtClean="0"/>
              <a:t>flow is the gaseous fuel environment within the injector.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AC1C-7200-4EEB-AA72-F1341E38793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995487"/>
            <a:ext cx="84201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3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4286" y="541853"/>
            <a:ext cx="8218714" cy="479822"/>
          </a:xfrm>
        </p:spPr>
        <p:txBody>
          <a:bodyPr/>
          <a:lstStyle/>
          <a:p>
            <a:r>
              <a:rPr lang="en-US" altLang="zh-CN" sz="3600" dirty="0" smtClean="0"/>
              <a:t>Governing PDEs: </a:t>
            </a:r>
            <a:r>
              <a:rPr lang="en-US" altLang="zh-CN" sz="3600" dirty="0" err="1" smtClean="0"/>
              <a:t>Navier</a:t>
            </a:r>
            <a:r>
              <a:rPr lang="en-US" altLang="zh-CN" sz="3600" dirty="0" smtClean="0"/>
              <a:t>-Stokes</a:t>
            </a:r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438400" y="1371600"/>
                <a:ext cx="6400800" cy="3505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zh-CN" altLang="en-US" sz="20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0" y="1371600"/>
                <a:ext cx="6400800" cy="3505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83FB-7C5B-4467-9F24-EDDBFD779F65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2221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Conservation of </a:t>
            </a:r>
            <a:r>
              <a:rPr lang="en-US" b="1" dirty="0" smtClean="0">
                <a:solidFill>
                  <a:srgbClr val="FF0000"/>
                </a:solidFill>
              </a:rPr>
              <a:t>mass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362200"/>
            <a:ext cx="2221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Conservation of </a:t>
            </a:r>
            <a:r>
              <a:rPr lang="en-US" b="1" dirty="0" smtClean="0">
                <a:solidFill>
                  <a:srgbClr val="FF0000"/>
                </a:solidFill>
              </a:rPr>
              <a:t>momentum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9254" y="3352800"/>
            <a:ext cx="1942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Conservation of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energy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64166" y="4570273"/>
            <a:ext cx="7189234" cy="1525727"/>
            <a:chOff x="964166" y="4495799"/>
            <a:chExt cx="7189234" cy="1749425"/>
          </a:xfrm>
        </p:grpSpPr>
        <p:sp>
          <p:nvSpPr>
            <p:cNvPr id="9" name="TextBox 8"/>
            <p:cNvSpPr txBox="1"/>
            <p:nvPr/>
          </p:nvSpPr>
          <p:spPr>
            <a:xfrm>
              <a:off x="1044597" y="4507468"/>
              <a:ext cx="1150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Notation: </a:t>
              </a:r>
              <a:endPara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209800" y="4495800"/>
                  <a:ext cx="2895600" cy="16939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b="0" i="1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: time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b="0" i="1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:</a:t>
                  </a:r>
                  <a:r>
                    <a:rPr lang="en-US" b="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b="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</a:t>
                  </a:r>
                  <a:r>
                    <a:rPr lang="en-US" b="0" dirty="0" err="1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th</a:t>
                  </a:r>
                  <a:r>
                    <a:rPr lang="en-US" b="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spatial </a:t>
                  </a:r>
                  <a:r>
                    <a:rPr lang="en-US" b="0" dirty="0" err="1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coord</a:t>
                  </a:r>
                  <a:r>
                    <a:rPr lang="en-US" b="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.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a14:m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: density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: velocity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a14:m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: stress tensor</a:t>
                  </a: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800" y="4495800"/>
                  <a:ext cx="2895600" cy="1693930"/>
                </a:xfrm>
                <a:prstGeom prst="rect">
                  <a:avLst/>
                </a:prstGeom>
                <a:blipFill>
                  <a:blip r:embed="rId3"/>
                  <a:stretch>
                    <a:fillRect l="-1474" t="-2479" b="-57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5105400" y="4495800"/>
                  <a:ext cx="3048000" cy="137631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: </a:t>
                  </a:r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specific total energy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: </a:t>
                  </a:r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pressure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: </a:t>
                  </a:r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heat release rate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: </a:t>
                  </a:r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viscous stress </a:t>
                  </a:r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tensor</a:t>
                  </a:r>
                  <a:endParaRPr lang="en-US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4495800"/>
                  <a:ext cx="3048000" cy="1376318"/>
                </a:xfrm>
                <a:prstGeom prst="rect">
                  <a:avLst/>
                </a:prstGeom>
                <a:blipFill>
                  <a:blip r:embed="rId4"/>
                  <a:stretch>
                    <a:fillRect l="-1400" t="-3046" b="-71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/>
            <p:cNvSpPr/>
            <p:nvPr/>
          </p:nvSpPr>
          <p:spPr>
            <a:xfrm>
              <a:off x="964166" y="4495799"/>
              <a:ext cx="7036834" cy="17494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45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4286" y="541853"/>
            <a:ext cx="8218714" cy="479822"/>
          </a:xfrm>
        </p:spPr>
        <p:txBody>
          <a:bodyPr/>
          <a:lstStyle/>
          <a:p>
            <a:r>
              <a:rPr lang="en-US" altLang="zh-CN" sz="3600" dirty="0" smtClean="0"/>
              <a:t>Governing PDEs: Chemistry</a:t>
            </a:r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286000" y="1371600"/>
                <a:ext cx="6400800" cy="1219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altLang="zh-CN" sz="2000" dirty="0"/>
              </a:p>
              <a:p>
                <a:pPr marL="0" indent="0">
                  <a:buNone/>
                </a:pPr>
                <a:endParaRPr lang="zh-CN" altLang="en-US" sz="20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0" y="1371600"/>
                <a:ext cx="6400800" cy="1219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83FB-7C5B-4467-9F24-EDDBFD779F65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4286" y="1752600"/>
            <a:ext cx="2221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Mixture-Fraction </a:t>
            </a:r>
            <a:r>
              <a:rPr lang="en-US" b="1" dirty="0" smtClean="0">
                <a:solidFill>
                  <a:srgbClr val="FF0000"/>
                </a:solidFill>
              </a:rPr>
              <a:t>transport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14400" y="4951273"/>
            <a:ext cx="7189234" cy="1220927"/>
            <a:chOff x="964166" y="4495799"/>
            <a:chExt cx="7189234" cy="1749425"/>
          </a:xfrm>
        </p:grpSpPr>
        <p:sp>
          <p:nvSpPr>
            <p:cNvPr id="9" name="TextBox 8"/>
            <p:cNvSpPr txBox="1"/>
            <p:nvPr/>
          </p:nvSpPr>
          <p:spPr>
            <a:xfrm>
              <a:off x="1044597" y="4507468"/>
              <a:ext cx="1150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Notation: </a:t>
              </a:r>
              <a:endPara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209800" y="4495800"/>
                  <a:ext cx="2895600" cy="17199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: </a:t>
                  </a:r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mixture fraction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: </a:t>
                  </a:r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mass diffusivity 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𝛻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: </a:t>
                  </a:r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Laplacian </a:t>
                  </a:r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operator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𝑇</m:t>
                      </m:r>
                    </m:oMath>
                  </a14:m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: absolute temperature</a:t>
                  </a: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800" y="4495800"/>
                  <a:ext cx="2895600" cy="1719911"/>
                </a:xfrm>
                <a:prstGeom prst="rect">
                  <a:avLst/>
                </a:prstGeom>
                <a:blipFill>
                  <a:blip r:embed="rId3"/>
                  <a:stretch>
                    <a:fillRect l="-1263" t="-2538" b="-71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5105400" y="4495800"/>
                  <a:ext cx="3048000" cy="17199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  <m:r>
                        <a:rPr lang="en-US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𝑇</m:t>
                      </m:r>
                      <m:r>
                        <a:rPr lang="en-US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: </a:t>
                  </a:r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reaction rate 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</m:oMath>
                  </a14:m>
                  <a:r>
                    <a:rPr lang="en-US" i="1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: pre-exponential factor</a:t>
                  </a:r>
                  <a:endParaRPr lang="en-US" i="1" dirty="0" smtClean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:</a:t>
                  </a:r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activation </a:t>
                  </a:r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energy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:</m:t>
                      </m:r>
                    </m:oMath>
                  </a14:m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universal gas constant</a:t>
                  </a:r>
                  <a:endParaRPr lang="en-US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4495800"/>
                  <a:ext cx="3048000" cy="1719911"/>
                </a:xfrm>
                <a:prstGeom prst="rect">
                  <a:avLst/>
                </a:prstGeom>
                <a:blipFill>
                  <a:blip r:embed="rId4"/>
                  <a:stretch>
                    <a:fillRect l="-1200" t="-2538" b="-71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/>
            <p:cNvSpPr/>
            <p:nvPr/>
          </p:nvSpPr>
          <p:spPr>
            <a:xfrm>
              <a:off x="964166" y="4495799"/>
              <a:ext cx="7189234" cy="17494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0165" y="2779931"/>
            <a:ext cx="7888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Chemical terms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in this transport equation are simulated using elementary reaction mechanisms, with rates following the modified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Arrhenius equation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内容占位符 2"/>
              <p:cNvSpPr txBox="1">
                <a:spLocks/>
              </p:cNvSpPr>
              <p:nvPr/>
            </p:nvSpPr>
            <p:spPr bwMode="auto">
              <a:xfrm>
                <a:off x="1447800" y="3624323"/>
                <a:ext cx="6477000" cy="4904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kern="0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altLang="zh-CN" sz="20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CN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kern="0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zh-CN" sz="2000" b="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altLang="zh-CN" sz="2000" b="0" i="1" kern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 sz="2000" b="0" i="0" kern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altLang="zh-CN" sz="2000" b="0" i="1" kern="0" smtClean="0">
                          <a:latin typeface="Cambria Math" panose="02040503050406030204" pitchFamily="18" charset="0"/>
                        </a:rPr>
                        <m:t>(−</m:t>
                      </m:r>
                      <m:sSub>
                        <m:sSubPr>
                          <m:ctrlPr>
                            <a:rPr lang="en-US" altLang="zh-CN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kern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000" b="0" i="1" kern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zh-CN" sz="2000" b="0" i="1" kern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sz="2000" b="0" i="1" kern="0" smtClean="0">
                          <a:latin typeface="Cambria Math" panose="02040503050406030204" pitchFamily="18" charset="0"/>
                        </a:rPr>
                        <m:t>𝑅𝑇</m:t>
                      </m:r>
                      <m:r>
                        <a:rPr lang="en-US" altLang="zh-CN" sz="2000" b="0" i="1" kern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i="1" kern="0" dirty="0"/>
              </a:p>
            </p:txBody>
          </p:sp>
        </mc:Choice>
        <mc:Fallback xmlns="">
          <p:sp>
            <p:nvSpPr>
              <p:cNvPr id="15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800" y="3624323"/>
                <a:ext cx="6477000" cy="4904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44286" y="4094067"/>
                <a:ext cx="78880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From this framework, six </a:t>
                </a:r>
                <a:r>
                  <a:rPr lang="en-US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flow variables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are obtained: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-,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-,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𝑤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-velocity, density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𝜌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), temperature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and pressure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𝑃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6" y="4094067"/>
                <a:ext cx="7888035" cy="646331"/>
              </a:xfrm>
              <a:prstGeom prst="rect">
                <a:avLst/>
              </a:prstGeom>
              <a:blipFill>
                <a:blip r:embed="rId6"/>
                <a:stretch>
                  <a:fillRect l="-464" t="-5660" r="-696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446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87286" y="629757"/>
            <a:ext cx="5943600" cy="479822"/>
          </a:xfrm>
        </p:spPr>
        <p:txBody>
          <a:bodyPr/>
          <a:lstStyle/>
          <a:p>
            <a:r>
              <a:rPr lang="en-US" altLang="zh-CN" sz="3600" dirty="0" smtClean="0"/>
              <a:t>Large and small eddies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83FB-7C5B-4467-9F24-EDDBFD779F65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544282"/>
          </a:xfrm>
        </p:spPr>
        <p:txBody>
          <a:bodyPr/>
          <a:lstStyle/>
          <a:p>
            <a:pPr algn="just"/>
            <a:r>
              <a:rPr lang="en-US" sz="2200" dirty="0" smtClean="0"/>
              <a:t>A </a:t>
            </a:r>
            <a:r>
              <a:rPr lang="en-US" sz="2200" dirty="0" smtClean="0">
                <a:solidFill>
                  <a:srgbClr val="FF0000"/>
                </a:solidFill>
              </a:rPr>
              <a:t>D</a:t>
            </a:r>
            <a:r>
              <a:rPr lang="en-US" sz="2200" dirty="0" smtClean="0"/>
              <a:t>irect </a:t>
            </a:r>
            <a:r>
              <a:rPr lang="en-US" sz="2200" dirty="0">
                <a:solidFill>
                  <a:srgbClr val="FF0000"/>
                </a:solidFill>
              </a:rPr>
              <a:t>N</a:t>
            </a:r>
            <a:r>
              <a:rPr lang="en-US" sz="2200" dirty="0" smtClean="0"/>
              <a:t>umerical </a:t>
            </a:r>
            <a:r>
              <a:rPr lang="en-US" sz="2200" dirty="0" smtClean="0">
                <a:solidFill>
                  <a:srgbClr val="FF0000"/>
                </a:solidFill>
              </a:rPr>
              <a:t>S</a:t>
            </a:r>
            <a:r>
              <a:rPr lang="en-US" sz="2200" dirty="0" smtClean="0"/>
              <a:t>imulation (</a:t>
            </a:r>
            <a:r>
              <a:rPr lang="en-US" sz="2200" dirty="0" smtClean="0">
                <a:solidFill>
                  <a:srgbClr val="FF0000"/>
                </a:solidFill>
              </a:rPr>
              <a:t>DNS</a:t>
            </a:r>
            <a:r>
              <a:rPr lang="en-US" sz="2200" dirty="0" smtClean="0"/>
              <a:t>) of the coupled </a:t>
            </a:r>
            <a:r>
              <a:rPr lang="en-US" sz="2200" dirty="0" err="1" smtClean="0"/>
              <a:t>Navier</a:t>
            </a:r>
            <a:r>
              <a:rPr lang="en-US" sz="2200" dirty="0" smtClean="0"/>
              <a:t>-Stokes equations is too expensive for practical applications, even when parallelized over thousands of computers!</a:t>
            </a:r>
          </a:p>
          <a:p>
            <a:pPr algn="just"/>
            <a:r>
              <a:rPr lang="en-US" sz="2200" dirty="0" smtClean="0"/>
              <a:t>In practice, direct simulation is used for </a:t>
            </a:r>
            <a:r>
              <a:rPr lang="en-US" sz="2200" dirty="0" smtClean="0">
                <a:solidFill>
                  <a:srgbClr val="0070C0"/>
                </a:solidFill>
              </a:rPr>
              <a:t>large-scale</a:t>
            </a:r>
            <a:r>
              <a:rPr lang="en-US" sz="2200" dirty="0" smtClean="0"/>
              <a:t> structures, and model-based approaches are used for resolving </a:t>
            </a:r>
            <a:r>
              <a:rPr lang="en-US" sz="2200" dirty="0" smtClean="0">
                <a:solidFill>
                  <a:srgbClr val="0070C0"/>
                </a:solidFill>
              </a:rPr>
              <a:t>small-scale</a:t>
            </a:r>
            <a:r>
              <a:rPr lang="en-US" sz="2200" dirty="0" smtClean="0"/>
              <a:t> eddies.</a:t>
            </a:r>
            <a:endParaRPr lang="en-US" sz="2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10" y="3390181"/>
            <a:ext cx="3351713" cy="27400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06783" y="5334000"/>
            <a:ext cx="1595309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Small eddies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46178" y="4034489"/>
            <a:ext cx="1608133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Large eddies</a:t>
            </a:r>
            <a:endParaRPr lang="en-US" b="1" dirty="0"/>
          </a:p>
        </p:txBody>
      </p:sp>
      <p:cxnSp>
        <p:nvCxnSpPr>
          <p:cNvPr id="14" name="Straight Arrow Connector 13"/>
          <p:cNvCxnSpPr>
            <a:stCxn id="12" idx="0"/>
          </p:cNvCxnSpPr>
          <p:nvPr/>
        </p:nvCxnSpPr>
        <p:spPr>
          <a:xfrm flipH="1" flipV="1">
            <a:off x="3004437" y="4876800"/>
            <a:ext cx="1" cy="4572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004438" y="4572000"/>
            <a:ext cx="319392" cy="762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013461" y="4403821"/>
            <a:ext cx="264973" cy="93017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946494" y="4257484"/>
            <a:ext cx="173507" cy="69551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965169" y="4244718"/>
            <a:ext cx="397809" cy="159103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343400" y="6009578"/>
            <a:ext cx="434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Image from Deck et al. (2014), </a:t>
            </a:r>
            <a:r>
              <a:rPr lang="fr-FR" sz="1200" i="1" dirty="0"/>
              <a:t>Phil. Trans. R. Soc. </a:t>
            </a:r>
            <a:r>
              <a:rPr lang="fr-FR" sz="1200" i="1" dirty="0" smtClean="0"/>
              <a:t>A.</a:t>
            </a:r>
            <a:endParaRPr lang="en-US" sz="1200" i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61361221"/>
              </p:ext>
            </p:extLst>
          </p:nvPr>
        </p:nvGraphicFramePr>
        <p:xfrm>
          <a:off x="5517445" y="3158290"/>
          <a:ext cx="2940756" cy="2780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4226867" y="4085390"/>
            <a:ext cx="4476601" cy="3031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674706" y="5029200"/>
            <a:ext cx="4012094" cy="1316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16953" y="3807023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no model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3000" y="4114800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model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74706" y="4721423"/>
            <a:ext cx="1087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limit = DNS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85955" y="5042365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limit ≠ DNS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4226867" y="4114801"/>
            <a:ext cx="14464" cy="1890799"/>
          </a:xfrm>
          <a:prstGeom prst="line">
            <a:avLst/>
          </a:prstGeom>
          <a:ln w="28575">
            <a:prstDash val="solid"/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50" name="TextBox 2049"/>
          <p:cNvSpPr txBox="1"/>
          <p:nvPr/>
        </p:nvSpPr>
        <p:spPr>
          <a:xfrm>
            <a:off x="3835928" y="3804322"/>
            <a:ext cx="400110" cy="222112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Increasing model influence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 flipV="1">
            <a:off x="4632270" y="3396751"/>
            <a:ext cx="26815" cy="2501542"/>
          </a:xfrm>
          <a:prstGeom prst="line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223825" y="3510139"/>
            <a:ext cx="400110" cy="250966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Relative important of </a:t>
            </a:r>
            <a:r>
              <a:rPr lang="en-US" sz="1400" dirty="0" err="1" smtClean="0">
                <a:solidFill>
                  <a:srgbClr val="FF0000"/>
                </a:solidFill>
              </a:rPr>
              <a:t>numerics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7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87286" y="629757"/>
            <a:ext cx="5943600" cy="479822"/>
          </a:xfrm>
        </p:spPr>
        <p:txBody>
          <a:bodyPr/>
          <a:lstStyle/>
          <a:p>
            <a:r>
              <a:rPr lang="en-US" altLang="zh-CN" sz="3600" dirty="0" smtClean="0"/>
              <a:t>Large-Eddy Simulation (LES)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83FB-7C5B-4467-9F24-EDDBFD779F65}" type="slidenum">
              <a:rPr lang="zh-CN" altLang="en-US" smtClean="0"/>
              <a:t>14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191000"/>
              </a:xfrm>
            </p:spPr>
            <p:txBody>
              <a:bodyPr/>
              <a:lstStyle/>
              <a:p>
                <a:pPr algn="just"/>
                <a:r>
                  <a:rPr lang="en-US" sz="2200" dirty="0" smtClean="0">
                    <a:solidFill>
                      <a:srgbClr val="FF0000"/>
                    </a:solidFill>
                  </a:rPr>
                  <a:t>L</a:t>
                </a:r>
                <a:r>
                  <a:rPr lang="en-US" sz="2200" dirty="0" smtClean="0"/>
                  <a:t>arge-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E</a:t>
                </a:r>
                <a:r>
                  <a:rPr lang="en-US" sz="2200" dirty="0" smtClean="0"/>
                  <a:t>ddy 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sz="2200" dirty="0" smtClean="0"/>
                  <a:t>imulation (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LES</a:t>
                </a:r>
                <a:r>
                  <a:rPr lang="en-US" sz="2200" dirty="0" smtClean="0"/>
                  <a:t>) speeds up DNS by simulating only </a:t>
                </a:r>
                <a:r>
                  <a:rPr lang="en-US" sz="2200" dirty="0" smtClean="0">
                    <a:solidFill>
                      <a:srgbClr val="0070C0"/>
                    </a:solidFill>
                  </a:rPr>
                  <a:t>large-scale</a:t>
                </a:r>
                <a:r>
                  <a:rPr lang="en-US" sz="2200" dirty="0" smtClean="0"/>
                  <a:t> turbulence, and modeling </a:t>
                </a:r>
                <a:r>
                  <a:rPr lang="en-US" sz="2200" dirty="0" smtClean="0">
                    <a:solidFill>
                      <a:srgbClr val="0070C0"/>
                    </a:solidFill>
                  </a:rPr>
                  <a:t>small-scale</a:t>
                </a:r>
                <a:r>
                  <a:rPr lang="en-US" sz="2200" dirty="0" smtClean="0"/>
                  <a:t> turbulence.</a:t>
                </a:r>
              </a:p>
              <a:p>
                <a:pPr algn="just"/>
                <a:r>
                  <a:rPr lang="en-US" sz="2200" dirty="0" smtClean="0"/>
                  <a:t>Large-scale structures are simulated using the same </a:t>
                </a:r>
                <a:r>
                  <a:rPr lang="en-US" sz="2200" dirty="0" err="1" smtClean="0"/>
                  <a:t>Navier</a:t>
                </a:r>
                <a:r>
                  <a:rPr lang="en-US" sz="2200" dirty="0" smtClean="0"/>
                  <a:t>-Stokes equations, with all flows replaced with its </a:t>
                </a:r>
                <a:r>
                  <a:rPr lang="en-US" sz="2200" dirty="0" smtClean="0">
                    <a:solidFill>
                      <a:srgbClr val="0070C0"/>
                    </a:solidFill>
                  </a:rPr>
                  <a:t>filtered</a:t>
                </a:r>
                <a:r>
                  <a:rPr lang="en-US" sz="2200" dirty="0" smtClean="0"/>
                  <a:t> analogue: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200" b="1" dirty="0" smtClean="0"/>
              </a:p>
              <a:p>
                <a:pPr lvl="1" algn="just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dirty="0" smtClean="0"/>
                  <a:t> is a function which filters out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small-scale</a:t>
                </a:r>
                <a:r>
                  <a:rPr lang="en-US" sz="1800" dirty="0" smtClean="0"/>
                  <a:t> activity</a:t>
                </a:r>
              </a:p>
              <a:p>
                <a:pPr algn="just"/>
                <a:r>
                  <a:rPr lang="en-US" sz="2200" dirty="0" smtClean="0"/>
                  <a:t>Small-scale (or </a:t>
                </a:r>
                <a:r>
                  <a:rPr lang="en-US" sz="2200" dirty="0" err="1" smtClean="0"/>
                  <a:t>subgrid</a:t>
                </a:r>
                <a:r>
                  <a:rPr lang="en-US" sz="2200" dirty="0" smtClean="0"/>
                  <a:t>-scale, SGS) energy is then </a:t>
                </a:r>
                <a:r>
                  <a:rPr lang="en-US" sz="2200" dirty="0" smtClean="0">
                    <a:solidFill>
                      <a:srgbClr val="0070C0"/>
                    </a:solidFill>
                  </a:rPr>
                  <a:t>modeled</a:t>
                </a:r>
                <a:r>
                  <a:rPr lang="en-US" sz="2200" dirty="0" smtClean="0"/>
                  <a:t> by the specific transport equations in </a:t>
                </a:r>
                <a:r>
                  <a:rPr lang="en-US" sz="2200" dirty="0" err="1" smtClean="0"/>
                  <a:t>Yoshizawa</a:t>
                </a:r>
                <a:r>
                  <a:rPr lang="en-US" sz="2200" dirty="0" smtClean="0"/>
                  <a:t> (1986, 1993).</a:t>
                </a:r>
              </a:p>
              <a:p>
                <a:pPr algn="just"/>
                <a:r>
                  <a:rPr lang="en-US" sz="2200" dirty="0" smtClean="0"/>
                  <a:t>We will use LES simulations to train our emulator model.</a:t>
                </a:r>
                <a:endParaRPr lang="en-US" sz="2200" dirty="0"/>
              </a:p>
            </p:txBody>
          </p:sp>
        </mc:Choice>
        <mc:Fallback xmlns="">
          <p:sp>
            <p:nvSpPr>
              <p:cNvPr id="10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191000"/>
              </a:xfrm>
              <a:blipFill>
                <a:blip r:embed="rId2"/>
                <a:stretch>
                  <a:fillRect l="-963" t="-1163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433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98171" y="585589"/>
            <a:ext cx="5943600" cy="479822"/>
          </a:xfrm>
        </p:spPr>
        <p:txBody>
          <a:bodyPr/>
          <a:lstStyle/>
          <a:p>
            <a:r>
              <a:rPr lang="en-US" altLang="zh-CN" sz="3600" dirty="0"/>
              <a:t>Why d</a:t>
            </a:r>
            <a:r>
              <a:rPr lang="en-US" altLang="zh-CN" sz="3600" dirty="0" smtClean="0"/>
              <a:t>ata </a:t>
            </a:r>
            <a:r>
              <a:rPr lang="en-US" altLang="zh-CN" sz="3600" dirty="0"/>
              <a:t>a</a:t>
            </a:r>
            <a:r>
              <a:rPr lang="en-US" altLang="zh-CN" sz="3600" dirty="0" smtClean="0"/>
              <a:t>nalytics</a:t>
            </a:r>
            <a:r>
              <a:rPr lang="en-US" altLang="zh-CN" sz="3600" dirty="0"/>
              <a:t>?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1295400"/>
            <a:ext cx="8001000" cy="4419600"/>
          </a:xfrm>
        </p:spPr>
        <p:txBody>
          <a:bodyPr>
            <a:noAutofit/>
          </a:bodyPr>
          <a:lstStyle/>
          <a:p>
            <a:pPr algn="just"/>
            <a:r>
              <a:rPr lang="en-US" altLang="zh-CN" sz="2200" dirty="0" smtClean="0">
                <a:solidFill>
                  <a:srgbClr val="0070C0"/>
                </a:solidFill>
              </a:rPr>
              <a:t>Simulations</a:t>
            </a:r>
            <a:r>
              <a:rPr lang="en-US" altLang="zh-CN" sz="2200" dirty="0" smtClean="0"/>
              <a:t> alone are not enough to survey entire design space:</a:t>
            </a:r>
          </a:p>
          <a:p>
            <a:pPr lvl="1" algn="just"/>
            <a:r>
              <a:rPr lang="en-US" altLang="zh-CN" sz="2000" dirty="0" smtClean="0"/>
              <a:t>For </a:t>
            </a:r>
            <a:r>
              <a:rPr lang="en-US" altLang="zh-CN" sz="2000" dirty="0" smtClean="0">
                <a:solidFill>
                  <a:srgbClr val="669900"/>
                </a:solidFill>
              </a:rPr>
              <a:t>each</a:t>
            </a:r>
            <a:r>
              <a:rPr lang="en-US" altLang="zh-CN" sz="2000" dirty="0" smtClean="0"/>
              <a:t> design setting, DNS takes </a:t>
            </a:r>
            <a:r>
              <a:rPr lang="en-US" altLang="zh-CN" sz="2000" dirty="0" smtClean="0">
                <a:solidFill>
                  <a:srgbClr val="FF0000"/>
                </a:solidFill>
              </a:rPr>
              <a:t>months</a:t>
            </a:r>
            <a:r>
              <a:rPr lang="en-US" altLang="zh-CN" sz="2000" dirty="0" smtClean="0"/>
              <a:t> to simulate, and LES requires </a:t>
            </a:r>
            <a:r>
              <a:rPr lang="en-US" altLang="zh-CN" sz="2000" dirty="0" smtClean="0">
                <a:solidFill>
                  <a:srgbClr val="FF0000"/>
                </a:solidFill>
              </a:rPr>
              <a:t>several weeks</a:t>
            </a:r>
            <a:r>
              <a:rPr lang="en-US" altLang="zh-CN" sz="2000" dirty="0" smtClean="0"/>
              <a:t>, parallelized over hundreds of processors.</a:t>
            </a:r>
          </a:p>
          <a:p>
            <a:pPr algn="just"/>
            <a:r>
              <a:rPr lang="en-US" altLang="zh-CN" sz="2200" dirty="0" smtClean="0"/>
              <a:t>Efficient </a:t>
            </a:r>
            <a:r>
              <a:rPr lang="en-US" altLang="zh-CN" sz="2200" dirty="0" smtClean="0">
                <a:solidFill>
                  <a:srgbClr val="0070C0"/>
                </a:solidFill>
              </a:rPr>
              <a:t>emulation</a:t>
            </a:r>
            <a:r>
              <a:rPr lang="en-US" altLang="zh-CN" sz="2200" dirty="0" smtClean="0">
                <a:solidFill>
                  <a:schemeClr val="accent2"/>
                </a:solidFill>
              </a:rPr>
              <a:t> </a:t>
            </a:r>
            <a:r>
              <a:rPr lang="en-US" altLang="zh-CN" sz="2200" dirty="0" smtClean="0"/>
              <a:t>of flows at un-simulated settings:</a:t>
            </a:r>
          </a:p>
          <a:p>
            <a:pPr lvl="1" algn="just"/>
            <a:r>
              <a:rPr lang="en-US" altLang="zh-CN" sz="2000" dirty="0" smtClean="0"/>
              <a:t>Our emulator predicts flows in </a:t>
            </a:r>
            <a:r>
              <a:rPr lang="en-US" altLang="zh-CN" sz="2000" dirty="0" smtClean="0">
                <a:solidFill>
                  <a:srgbClr val="669900"/>
                </a:solidFill>
              </a:rPr>
              <a:t>around an hour</a:t>
            </a:r>
            <a:r>
              <a:rPr lang="en-US" altLang="zh-CN" sz="2000" dirty="0" smtClean="0"/>
              <a:t>, and exploits the same level of massive parallelized computing.</a:t>
            </a:r>
          </a:p>
          <a:p>
            <a:pPr algn="just"/>
            <a:r>
              <a:rPr lang="en-US" altLang="zh-CN" sz="2200" dirty="0" smtClean="0">
                <a:solidFill>
                  <a:srgbClr val="0070C0"/>
                </a:solidFill>
              </a:rPr>
              <a:t>New insights </a:t>
            </a:r>
            <a:r>
              <a:rPr lang="en-US" altLang="zh-CN" sz="2200" dirty="0" smtClean="0"/>
              <a:t>on rocket engine physics:</a:t>
            </a:r>
          </a:p>
          <a:p>
            <a:pPr lvl="1" algn="just"/>
            <a:r>
              <a:rPr lang="en-US" altLang="zh-CN" sz="2000" dirty="0" smtClean="0"/>
              <a:t>Machine-learning of </a:t>
            </a:r>
            <a:r>
              <a:rPr lang="en-US" altLang="zh-CN" sz="2000" dirty="0" smtClean="0">
                <a:solidFill>
                  <a:srgbClr val="669900"/>
                </a:solidFill>
              </a:rPr>
              <a:t>physical couplings</a:t>
            </a:r>
            <a:r>
              <a:rPr lang="en-US" altLang="zh-CN" sz="2000" dirty="0" smtClean="0"/>
              <a:t> (e.g., between pressure and velocity) allows engineers to </a:t>
            </a:r>
            <a:r>
              <a:rPr lang="en-US" altLang="zh-CN" sz="2000" dirty="0" smtClean="0">
                <a:solidFill>
                  <a:srgbClr val="669900"/>
                </a:solidFill>
              </a:rPr>
              <a:t>identify</a:t>
            </a:r>
            <a:r>
              <a:rPr lang="en-US" altLang="zh-CN" sz="2000" dirty="0" smtClean="0"/>
              <a:t> key sources of flow instabilities.</a:t>
            </a:r>
          </a:p>
          <a:p>
            <a:pPr lvl="1" algn="just"/>
            <a:r>
              <a:rPr lang="en-US" altLang="zh-CN" sz="2000" dirty="0" smtClean="0"/>
              <a:t>Emulator </a:t>
            </a:r>
            <a:r>
              <a:rPr lang="en-US" altLang="zh-CN" sz="2000" dirty="0" smtClean="0">
                <a:solidFill>
                  <a:srgbClr val="669900"/>
                </a:solidFill>
              </a:rPr>
              <a:t>UQ</a:t>
            </a:r>
            <a:r>
              <a:rPr lang="en-US" altLang="zh-CN" sz="2000" dirty="0" smtClean="0"/>
              <a:t> also helps identify key </a:t>
            </a:r>
            <a:r>
              <a:rPr lang="en-US" altLang="zh-CN" sz="2000" dirty="0" smtClean="0">
                <a:solidFill>
                  <a:srgbClr val="669900"/>
                </a:solidFill>
              </a:rPr>
              <a:t>physics</a:t>
            </a:r>
            <a:r>
              <a:rPr lang="en-US" altLang="zh-CN" sz="2000" dirty="0" smtClean="0"/>
              <a:t> contributing to flow instabilities.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83FB-7C5B-4467-9F24-EDDBFD779F65}" type="slidenum">
              <a:rPr lang="zh-CN" altLang="en-US" smtClean="0"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000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zh-CN" sz="3600" dirty="0"/>
              <a:t>Gaussian Process </a:t>
            </a:r>
            <a:r>
              <a:rPr lang="en-US" altLang="zh-CN" sz="3600" dirty="0" smtClean="0"/>
              <a:t>modeling </a:t>
            </a:r>
            <a:r>
              <a:rPr lang="en-US" altLang="zh-CN" sz="3600" dirty="0"/>
              <a:t>(Kriging)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5029200" cy="4525963"/>
              </a:xfrm>
            </p:spPr>
            <p:txBody>
              <a:bodyPr/>
              <a:lstStyle/>
              <a:p>
                <a:pPr algn="just"/>
                <a:r>
                  <a:rPr lang="en-US" altLang="zh-CN" sz="2200" dirty="0" smtClean="0"/>
                  <a:t>We use </a:t>
                </a:r>
                <a:r>
                  <a:rPr lang="en-US" altLang="zh-CN" sz="2200" dirty="0" smtClean="0">
                    <a:solidFill>
                      <a:srgbClr val="0070C0"/>
                    </a:solidFill>
                  </a:rPr>
                  <a:t>Gaussian processes </a:t>
                </a:r>
                <a:r>
                  <a:rPr lang="en-US" altLang="zh-CN" sz="2200" dirty="0" smtClean="0"/>
                  <a:t>as the foundation for our emulator model</a:t>
                </a:r>
              </a:p>
              <a:p>
                <a:pPr algn="just"/>
                <a:r>
                  <a:rPr lang="en-US" altLang="zh-CN" sz="2200" dirty="0" smtClean="0"/>
                  <a:t>Gaussian process (GP):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>
                        <a:latin typeface="Cambria Math"/>
                      </a:rPr>
                      <m:t>~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>
                        <a:latin typeface="Cambria Math"/>
                        <a:ea typeface="Cambria Math"/>
                      </a:rPr>
                      <m:t>𝐺𝑃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/>
                      </a:rPr>
                      <m:t>{</m:t>
                    </m:r>
                    <m:r>
                      <a:rPr lang="en-US" altLang="zh-CN" sz="2400" i="1">
                        <a:latin typeface="Cambria Math"/>
                        <a:ea typeface="Cambria Math"/>
                      </a:rPr>
                      <m:t>𝜇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𝑐</m:t>
                        </m:r>
                      </m:e>
                    </m:d>
                    <m:r>
                      <a:rPr lang="en-US" altLang="zh-CN" sz="2400" i="1"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latin typeface="Cambria Math"/>
                        <a:ea typeface="Cambria Math"/>
                      </a:rPr>
                      <m:t>𝜙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⋅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/>
                      </a:rPr>
                      <m:t>}</m:t>
                    </m:r>
                  </m:oMath>
                </a14:m>
                <a:r>
                  <a:rPr lang="en-US" altLang="zh-CN" sz="2400" dirty="0"/>
                  <a:t>.</a:t>
                </a:r>
              </a:p>
              <a:p>
                <a:pPr lvl="1" algn="just">
                  <a:buFont typeface="Calibri" pitchFamily="34" charset="0"/>
                  <a:buChar char="―"/>
                </a:pP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altLang="zh-CN" sz="1800" dirty="0"/>
                  <a:t>:</a:t>
                </a:r>
                <a:r>
                  <a:rPr lang="zh-CN" altLang="en-US" sz="1800" dirty="0"/>
                  <a:t> </a:t>
                </a:r>
                <a:r>
                  <a:rPr lang="en-US" altLang="zh-CN" sz="1800" dirty="0" smtClean="0"/>
                  <a:t>mean function, e.g.,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altLang="zh-CN" sz="1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1800" i="1">
                        <a:latin typeface="Cambria Math"/>
                      </a:rPr>
                      <m:t>𝛽</m:t>
                    </m:r>
                  </m:oMath>
                </a14:m>
                <a:endParaRPr lang="en-US" altLang="zh-CN" sz="1800" dirty="0"/>
              </a:p>
              <a:p>
                <a:pPr lvl="1" algn="just">
                  <a:buFont typeface="Calibri" pitchFamily="34" charset="0"/>
                  <a:buChar char="―"/>
                </a:pPr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altLang="zh-CN" sz="1800" dirty="0"/>
                  <a:t>:</a:t>
                </a:r>
                <a:r>
                  <a:rPr lang="zh-CN" altLang="en-US" sz="1800" dirty="0"/>
                  <a:t> </a:t>
                </a:r>
                <a:r>
                  <a:rPr lang="en-US" altLang="zh-CN" sz="1800" i="1" dirty="0"/>
                  <a:t>positive</a:t>
                </a:r>
                <a:r>
                  <a:rPr lang="en-US" altLang="zh-CN" sz="1800" dirty="0"/>
                  <a:t> correlation </a:t>
                </a:r>
                <a:r>
                  <a:rPr lang="en-US" altLang="zh-CN" sz="1800" dirty="0" smtClean="0"/>
                  <a:t>function</a:t>
                </a:r>
                <a:endParaRPr lang="en-US" altLang="zh-CN" sz="1800" dirty="0"/>
              </a:p>
              <a:p>
                <a:pPr marL="457200" lvl="1" indent="0" algn="just">
                  <a:buNone/>
                </a:pPr>
                <a:r>
                  <a:rPr lang="en-US" altLang="zh-CN" sz="1800" dirty="0" smtClean="0"/>
                  <a:t>E.g., Gaussian correlation</a:t>
                </a:r>
              </a:p>
              <a:p>
                <a:pPr marL="45720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>
                          <a:latin typeface="Cambria Math"/>
                        </a:rPr>
                        <m:t>𝜙</m:t>
                      </m:r>
                      <m:d>
                        <m:d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1800" i="1">
                              <a:latin typeface="Cambria Math"/>
                            </a:rPr>
                            <m:t>,</m:t>
                          </m:r>
                          <m:r>
                            <a:rPr lang="en-US" altLang="zh-CN" sz="1800" i="1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altLang="zh-CN" sz="18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1800">
                          <a:latin typeface="Cambria Math"/>
                        </a:rPr>
                        <m:t>exp</m:t>
                      </m:r>
                      <m:d>
                        <m:d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18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CN" sz="18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1800" i="1">
                                  <a:latin typeface="Cambria Math"/>
                                </a:rPr>
                                <m:t>𝑝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i="1">
                                              <a:latin typeface="Cambria Math"/>
                                            </a:rPr>
                                            <m:t>1,</m:t>
                                          </m:r>
                                          <m:r>
                                            <a:rPr lang="en-US" altLang="zh-CN" sz="18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18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i="1">
                                              <a:latin typeface="Cambria Math"/>
                                            </a:rPr>
                                            <m:t>2,</m:t>
                                          </m:r>
                                          <m:r>
                                            <a:rPr lang="en-US" altLang="zh-CN" sz="18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1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en-US" altLang="zh-CN" sz="1800" i="1" dirty="0" smtClean="0"/>
              </a:p>
              <a:p>
                <a:pPr marL="457200" lvl="1" indent="0" algn="just">
                  <a:buNone/>
                </a:pPr>
                <a:r>
                  <a:rPr lang="en-US" altLang="zh-CN" sz="1800" dirty="0" smtClean="0"/>
                  <a:t>Other </a:t>
                </a:r>
                <a:r>
                  <a:rPr lang="en-US" altLang="zh-CN" sz="1800" dirty="0"/>
                  <a:t>correlation functions: </a:t>
                </a:r>
                <a:r>
                  <a:rPr lang="en-US" altLang="zh-CN" sz="1800" dirty="0" err="1" smtClean="0"/>
                  <a:t>Matérn</a:t>
                </a:r>
                <a:r>
                  <a:rPr lang="en-US" altLang="zh-CN" sz="1800" dirty="0"/>
                  <a:t>, </a:t>
                </a:r>
                <a:r>
                  <a:rPr lang="en-US" altLang="zh-CN" sz="1800" dirty="0" smtClean="0"/>
                  <a:t>cubic</a:t>
                </a:r>
                <a:r>
                  <a:rPr lang="en-US" altLang="zh-CN" sz="1800" dirty="0"/>
                  <a:t>, etc. </a:t>
                </a:r>
                <a:endParaRPr lang="en-US" altLang="zh-CN" sz="1800" i="1" dirty="0"/>
              </a:p>
              <a:p>
                <a:pPr lvl="1" algn="just">
                  <a:buFont typeface="Calibri" pitchFamily="34" charset="0"/>
                  <a:buChar char="―"/>
                </a:pPr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altLang="zh-CN" sz="1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800" dirty="0"/>
                  <a:t>: </a:t>
                </a:r>
                <a:r>
                  <a:rPr lang="en-US" altLang="zh-CN" sz="1800" dirty="0" smtClean="0"/>
                  <a:t>process variance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5029200" cy="4525963"/>
              </a:xfrm>
              <a:blipFill>
                <a:blip r:embed="rId2"/>
                <a:stretch>
                  <a:fillRect l="-1576" t="-1078" r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AC1C-7200-4EEB-AA72-F1341E38793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423" y="1752600"/>
            <a:ext cx="3525377" cy="2885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0" y="4352453"/>
            <a:ext cx="28725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9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752600"/>
            <a:ext cx="3525377" cy="28850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Kriging </a:t>
            </a:r>
            <a:r>
              <a:rPr lang="en-US" altLang="zh-CN" sz="3600" dirty="0" smtClean="0"/>
              <a:t>predictor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524000"/>
                <a:ext cx="5410200" cy="4525963"/>
              </a:xfrm>
            </p:spPr>
            <p:txBody>
              <a:bodyPr/>
              <a:lstStyle/>
              <a:p>
                <a:pPr algn="just">
                  <a:buClr>
                    <a:schemeClr val="tx1"/>
                  </a:buClr>
                </a:pPr>
                <a:r>
                  <a:rPr lang="en-US" altLang="zh-CN" sz="2400" dirty="0" smtClean="0">
                    <a:solidFill>
                      <a:srgbClr val="DB2BAD"/>
                    </a:solidFill>
                  </a:rPr>
                  <a:t>B</a:t>
                </a:r>
                <a:r>
                  <a:rPr lang="en-US" altLang="zh-CN" sz="2400" dirty="0"/>
                  <a:t>est </a:t>
                </a:r>
                <a:r>
                  <a:rPr lang="en-US" altLang="zh-CN" sz="2400" dirty="0">
                    <a:solidFill>
                      <a:srgbClr val="DB2BAD"/>
                    </a:solidFill>
                  </a:rPr>
                  <a:t>L</a:t>
                </a:r>
                <a:r>
                  <a:rPr lang="en-US" altLang="zh-CN" sz="2400" dirty="0"/>
                  <a:t>inear </a:t>
                </a:r>
                <a:r>
                  <a:rPr lang="en-US" altLang="zh-CN" sz="2400" dirty="0">
                    <a:solidFill>
                      <a:srgbClr val="DB2BAD"/>
                    </a:solidFill>
                  </a:rPr>
                  <a:t>U</a:t>
                </a:r>
                <a:r>
                  <a:rPr lang="en-US" altLang="zh-CN" sz="2400" dirty="0"/>
                  <a:t>nbiased </a:t>
                </a:r>
                <a:r>
                  <a:rPr lang="en-US" altLang="zh-CN" sz="2400" dirty="0">
                    <a:solidFill>
                      <a:srgbClr val="DB2BAD"/>
                    </a:solidFill>
                  </a:rPr>
                  <a:t>P</a:t>
                </a:r>
                <a:r>
                  <a:rPr lang="en-US" altLang="zh-CN" sz="2400" dirty="0"/>
                  <a:t>redictor (BLUP):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altLang="zh-CN" sz="2400" i="1">
                        <a:latin typeface="Cambria Math"/>
                      </a:rPr>
                      <m:t>=</m:t>
                    </m:r>
                    <m:r>
                      <a:rPr lang="en-US" altLang="zh-CN" sz="2400" i="1">
                        <a:latin typeface="Cambria Math"/>
                      </a:rPr>
                      <m:t>𝑓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altLang="zh-CN" sz="2400" i="1">
                            <a:latin typeface="Cambria Math"/>
                          </a:rPr>
                          <m:t>′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/>
                          </a:rPr>
                          <m:t>𝛽</m:t>
                        </m:r>
                      </m:e>
                    </m:acc>
                    <m:r>
                      <a:rPr lang="en-US" altLang="zh-CN" sz="2400" i="1" dirty="0">
                        <a:latin typeface="Cambria Math"/>
                      </a:rPr>
                      <m:t>+</m:t>
                    </m:r>
                    <m:r>
                      <a:rPr lang="en-US" altLang="zh-CN" sz="2400" i="1" dirty="0">
                        <a:latin typeface="Cambria Math"/>
                      </a:rPr>
                      <m:t>𝑟</m:t>
                    </m:r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altLang="zh-CN" sz="2400" i="1" dirty="0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zh-CN" sz="2400" i="1" dirty="0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>
                            <a:latin typeface="Cambria Math"/>
                          </a:rPr>
                          <m:t>𝑦</m:t>
                        </m:r>
                        <m:r>
                          <a:rPr lang="en-US" altLang="zh-CN" sz="2400" i="1" dirty="0">
                            <a:latin typeface="Cambria Math"/>
                          </a:rPr>
                          <m:t>−</m:t>
                        </m:r>
                        <m:r>
                          <a:rPr lang="en-US" altLang="zh-CN" sz="2400" i="1" dirty="0">
                            <a:latin typeface="Cambria Math"/>
                          </a:rPr>
                          <m:t>𝐹</m:t>
                        </m:r>
                        <m:acc>
                          <m:accPr>
                            <m:chr m:val="̂"/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 dirty="0">
                                <a:latin typeface="Cambria Math"/>
                              </a:rPr>
                              <m:t>𝛽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zh-CN" dirty="0"/>
                  <a:t>,</a:t>
                </a:r>
              </a:p>
              <a:p>
                <a:pPr lvl="1" algn="just">
                  <a:buClr>
                    <a:schemeClr val="tx1"/>
                  </a:buClr>
                  <a:buFont typeface="Calibri" pitchFamily="34" charset="0"/>
                  <a:buChar char="—"/>
                </a:pP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i="1">
                            <a:latin typeface="Cambria Math"/>
                          </a:rPr>
                          <m:t>𝛽</m:t>
                        </m:r>
                      </m:e>
                    </m:acc>
                    <m:r>
                      <a:rPr lang="en-US" altLang="zh-CN" sz="1800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800" i="1" dirty="0">
                                    <a:latin typeface="Cambria Math"/>
                                  </a:rPr>
                                  <m:t>𝐹</m:t>
                                </m:r>
                              </m:e>
                              <m:sup>
                                <m:r>
                                  <a:rPr lang="en-US" altLang="zh-CN" sz="1800" i="1" dirty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800" i="1" dirty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altLang="zh-CN" sz="1800" i="1" dirty="0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altLang="zh-CN" sz="1800" i="1" dirty="0">
                                <a:latin typeface="Cambria Math"/>
                              </a:rPr>
                              <m:t>𝐹</m:t>
                            </m:r>
                          </m:e>
                        </m:d>
                      </m:e>
                      <m:sup>
                        <m:r>
                          <a:rPr lang="en-US" altLang="zh-CN" sz="1800" i="1" dirty="0"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CN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 dirty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altLang="zh-CN" sz="1800" i="1" dirty="0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altLang="zh-CN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zh-CN" sz="1800" i="1" dirty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altLang="zh-CN" sz="1800" i="1" dirty="0">
                        <a:latin typeface="Cambria Math"/>
                      </a:rPr>
                      <m:t>𝑦</m:t>
                    </m:r>
                  </m:oMath>
                </a14:m>
                <a:r>
                  <a:rPr lang="en-US" altLang="zh-CN" sz="1800" dirty="0"/>
                  <a:t> is the generalized least squares estimation,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/>
                      </a:rPr>
                      <m:t>𝐹</m:t>
                    </m:r>
                    <m:r>
                      <a:rPr lang="en-US" altLang="zh-CN" sz="1800" i="1">
                        <a:latin typeface="Cambria Math"/>
                      </a:rPr>
                      <m:t>=</m:t>
                    </m:r>
                    <m:r>
                      <a:rPr lang="en-US" altLang="zh-CN" sz="1800" i="1">
                        <a:latin typeface="Cambria Math"/>
                      </a:rPr>
                      <m:t>𝑛</m:t>
                    </m:r>
                    <m:r>
                      <a:rPr lang="en-US" altLang="zh-CN" sz="18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CN" sz="1800" i="1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altLang="zh-CN" sz="1800" dirty="0"/>
                  <a:t> model matrix.</a:t>
                </a:r>
              </a:p>
              <a:p>
                <a:pPr lvl="1" algn="just">
                  <a:buClr>
                    <a:schemeClr val="tx1"/>
                  </a:buClr>
                  <a:buFont typeface="Calibri" pitchFamily="34" charset="0"/>
                  <a:buChar char="—"/>
                </a:pPr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/>
                      </a:rPr>
                      <m:t>𝑅</m:t>
                    </m:r>
                  </m:oMath>
                </a14:m>
                <a:r>
                  <a:rPr lang="en-US" altLang="zh-CN" sz="1800" dirty="0"/>
                  <a:t> is the correlation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𝑖</m:t>
                        </m:r>
                        <m:r>
                          <a:rPr lang="en-US" altLang="zh-CN" sz="1800" i="1">
                            <a:latin typeface="Cambria Math"/>
                          </a:rPr>
                          <m:t>,</m:t>
                        </m:r>
                        <m:r>
                          <a:rPr lang="en-US" altLang="zh-CN" sz="18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CN" sz="1800" i="1">
                        <a:latin typeface="Cambria Math"/>
                      </a:rPr>
                      <m:t>=</m:t>
                    </m:r>
                    <m:r>
                      <a:rPr lang="en-US" altLang="zh-CN" sz="1800" i="1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1800" i="1">
                            <a:latin typeface="Cambria Math"/>
                          </a:rPr>
                          <m:t>,</m:t>
                        </m:r>
                        <m:r>
                          <a:rPr lang="en-US" altLang="zh-CN" sz="1800" i="1"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altLang="zh-CN" sz="1800" dirty="0"/>
                  <a:t>.</a:t>
                </a:r>
              </a:p>
              <a:p>
                <a:pPr lvl="1" algn="just">
                  <a:buClr>
                    <a:schemeClr val="tx1"/>
                  </a:buClr>
                  <a:buFont typeface="Calibri" pitchFamily="34" charset="0"/>
                  <a:buChar char="—"/>
                </a:pPr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altLang="zh-CN" sz="1800">
                        <a:latin typeface="Cambria Math"/>
                      </a:rPr>
                      <m:t>=</m:t>
                    </m:r>
                  </m:oMath>
                </a14:m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altLang="zh-CN" sz="180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zh-CN" sz="1800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en-US" altLang="zh-CN" sz="1800" i="1">
                                <a:latin typeface="Cambria Math"/>
                              </a:rPr>
                              <m:t>,…, </m:t>
                            </m:r>
                            <m:r>
                              <a:rPr lang="en-US" altLang="zh-CN" sz="1800" i="1">
                                <a:latin typeface="Cambria Math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altLang="zh-CN" sz="180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zh-CN" sz="1800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sz="18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1800" dirty="0" smtClean="0"/>
                  <a:t> is the vector </a:t>
                </a:r>
                <a:r>
                  <a:rPr lang="en-US" altLang="zh-CN" sz="1800" dirty="0"/>
                  <a:t>of correlation between prediction points and observed points</a:t>
                </a:r>
                <a:r>
                  <a:rPr lang="en-US" altLang="zh-CN" sz="1800" dirty="0" smtClean="0"/>
                  <a:t>.</a:t>
                </a:r>
              </a:p>
              <a:p>
                <a:pPr lvl="1" algn="just">
                  <a:buClr>
                    <a:schemeClr val="tx1"/>
                  </a:buClr>
                  <a:buFont typeface="Calibri" pitchFamily="34" charset="0"/>
                  <a:buChar char="—"/>
                </a:pPr>
                <a:r>
                  <a:rPr lang="en-US" altLang="zh-CN" sz="1800" i="1" dirty="0" smtClean="0"/>
                  <a:t>R</a:t>
                </a:r>
                <a:r>
                  <a:rPr lang="en-US" altLang="zh-CN" sz="1800" dirty="0" smtClean="0"/>
                  <a:t> can be </a:t>
                </a:r>
                <a:r>
                  <a:rPr lang="en-US" altLang="zh-CN" sz="1800" dirty="0" smtClean="0">
                    <a:solidFill>
                      <a:srgbClr val="0070C0"/>
                    </a:solidFill>
                  </a:rPr>
                  <a:t>expensive</a:t>
                </a:r>
                <a:r>
                  <a:rPr lang="en-US" altLang="zh-CN" sz="1800" dirty="0" smtClean="0"/>
                  <a:t> to computer for </a:t>
                </a:r>
                <a:r>
                  <a:rPr lang="en-US" altLang="zh-CN" sz="1800" dirty="0" smtClean="0">
                    <a:solidFill>
                      <a:srgbClr val="FF0000"/>
                    </a:solidFill>
                  </a:rPr>
                  <a:t>large</a:t>
                </a:r>
                <a:r>
                  <a:rPr lang="en-US" altLang="zh-CN" sz="1800" dirty="0" smtClean="0"/>
                  <a:t> </a:t>
                </a:r>
                <a:r>
                  <a:rPr lang="en-US" altLang="zh-CN" sz="1800" i="1" dirty="0" smtClean="0"/>
                  <a:t>n</a:t>
                </a:r>
                <a:r>
                  <a:rPr lang="en-US" altLang="zh-CN" sz="1800" dirty="0" smtClean="0"/>
                  <a:t> or </a:t>
                </a:r>
                <a:r>
                  <a:rPr lang="en-US" altLang="zh-CN" sz="1800" i="1" dirty="0" smtClean="0"/>
                  <a:t>k</a:t>
                </a:r>
                <a:r>
                  <a:rPr lang="en-US" altLang="zh-CN" sz="1800" dirty="0" smtClean="0"/>
                  <a:t>. </a:t>
                </a:r>
                <a:endParaRPr lang="en-US" altLang="zh-CN" sz="1800" dirty="0"/>
              </a:p>
              <a:p>
                <a:pPr lvl="1" algn="just">
                  <a:buClr>
                    <a:schemeClr val="tx1"/>
                  </a:buClr>
                  <a:buFont typeface="Calibri" pitchFamily="34" charset="0"/>
                  <a:buChar char="—"/>
                </a:pPr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i="1">
                            <a:latin typeface="Cambria Math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en-US" altLang="zh-CN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18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1800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CN" sz="1800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800" dirty="0"/>
                  <a:t>, </a:t>
                </a:r>
                <a:r>
                  <a:rPr lang="en-US" altLang="zh-CN" sz="1800" i="1" dirty="0"/>
                  <a:t>interpolating</a:t>
                </a:r>
                <a:r>
                  <a:rPr lang="en-US" altLang="zh-CN" sz="1800" dirty="0"/>
                  <a:t> property</a:t>
                </a:r>
                <a:r>
                  <a:rPr lang="en-US" altLang="zh-CN" sz="1800" dirty="0" smtClean="0"/>
                  <a:t>.</a:t>
                </a:r>
                <a:endParaRPr lang="en-US" altLang="zh-CN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524000"/>
                <a:ext cx="5410200" cy="4525963"/>
              </a:xfrm>
              <a:blipFill>
                <a:blip r:embed="rId3"/>
                <a:stretch>
                  <a:fillRect l="-1804" t="-1213" r="-1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AC1C-7200-4EEB-AA72-F1341E38793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0" y="4352453"/>
            <a:ext cx="28725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0092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47528"/>
            <a:ext cx="7086600" cy="531495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47528"/>
            <a:ext cx="7086600" cy="531495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Kriging as Interpolator and Predictor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AC1C-7200-4EEB-AA72-F1341E38793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4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26574" y="601464"/>
            <a:ext cx="5943600" cy="479822"/>
          </a:xfrm>
        </p:spPr>
        <p:txBody>
          <a:bodyPr/>
          <a:lstStyle/>
          <a:p>
            <a:r>
              <a:rPr lang="en-US" altLang="zh-CN" sz="3600" dirty="0" err="1" smtClean="0"/>
              <a:t>Spatio</a:t>
            </a:r>
            <a:r>
              <a:rPr lang="en-US" altLang="zh-CN" sz="3600" dirty="0" smtClean="0"/>
              <a:t>-temporal Kriging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371600"/>
            <a:ext cx="7696200" cy="4724400"/>
          </a:xfrm>
        </p:spPr>
        <p:txBody>
          <a:bodyPr>
            <a:normAutofit/>
          </a:bodyPr>
          <a:lstStyle/>
          <a:p>
            <a:pPr algn="just"/>
            <a:r>
              <a:rPr lang="en-US" altLang="zh-CN" sz="2200" dirty="0" smtClean="0"/>
              <a:t>Here, we are interested in </a:t>
            </a:r>
            <a:r>
              <a:rPr lang="en-US" altLang="zh-CN" sz="2200" dirty="0" smtClean="0">
                <a:solidFill>
                  <a:srgbClr val="0070C0"/>
                </a:solidFill>
              </a:rPr>
              <a:t>flow kriging </a:t>
            </a:r>
            <a:r>
              <a:rPr lang="en-US" altLang="zh-CN" sz="2200" dirty="0" smtClean="0"/>
              <a:t>(</a:t>
            </a:r>
            <a:r>
              <a:rPr lang="en-US" altLang="zh-CN" sz="2200" dirty="0" err="1" smtClean="0"/>
              <a:t>spatio</a:t>
            </a:r>
            <a:r>
              <a:rPr lang="en-US" altLang="zh-CN" sz="2200" dirty="0" smtClean="0"/>
              <a:t>-temporal), rather than kriging of </a:t>
            </a:r>
            <a:r>
              <a:rPr lang="en-US" altLang="zh-CN" sz="2200" dirty="0" smtClean="0">
                <a:solidFill>
                  <a:srgbClr val="0070C0"/>
                </a:solidFill>
              </a:rPr>
              <a:t>scalar functions</a:t>
            </a:r>
            <a:r>
              <a:rPr lang="en-US" altLang="zh-CN" sz="2200" dirty="0" smtClean="0"/>
              <a:t>.</a:t>
            </a:r>
          </a:p>
          <a:p>
            <a:pPr algn="just"/>
            <a:endParaRPr lang="en-US" altLang="zh-CN" sz="2200" dirty="0" smtClean="0"/>
          </a:p>
          <a:p>
            <a:pPr algn="just"/>
            <a:endParaRPr lang="en-US" altLang="zh-CN" sz="2200" dirty="0"/>
          </a:p>
          <a:p>
            <a:pPr algn="just"/>
            <a:endParaRPr lang="en-US" altLang="zh-CN" sz="2200" dirty="0" smtClean="0"/>
          </a:p>
          <a:p>
            <a:pPr algn="just"/>
            <a:endParaRPr lang="en-US" altLang="zh-CN" sz="2200" dirty="0" smtClean="0"/>
          </a:p>
          <a:p>
            <a:pPr algn="just"/>
            <a:r>
              <a:rPr lang="en-US" altLang="zh-CN" sz="2200" dirty="0" smtClean="0"/>
              <a:t>Not much literature on flow kriging; existing methods (e.g., Hung et al., 2015)</a:t>
            </a:r>
            <a:r>
              <a:rPr lang="en-US" altLang="zh-CN" sz="2200" dirty="0"/>
              <a:t> </a:t>
            </a:r>
            <a:r>
              <a:rPr lang="en-US" altLang="zh-CN" sz="2200" dirty="0" smtClean="0"/>
              <a:t>may have problems when applied here:</a:t>
            </a:r>
          </a:p>
          <a:p>
            <a:pPr lvl="1" algn="just"/>
            <a:r>
              <a:rPr lang="en-US" altLang="zh-CN" sz="1800" dirty="0" smtClean="0"/>
              <a:t>Simulated flow data is </a:t>
            </a:r>
            <a:r>
              <a:rPr lang="en-US" altLang="zh-CN" sz="1800" dirty="0" smtClean="0">
                <a:solidFill>
                  <a:srgbClr val="FF0000"/>
                </a:solidFill>
              </a:rPr>
              <a:t>massive</a:t>
            </a:r>
            <a:r>
              <a:rPr lang="en-US" altLang="zh-CN" sz="1800" dirty="0" smtClean="0"/>
              <a:t> (~100Gb for </a:t>
            </a:r>
            <a:r>
              <a:rPr lang="en-US" altLang="zh-CN" sz="1800" dirty="0" smtClean="0">
                <a:solidFill>
                  <a:srgbClr val="FF0000"/>
                </a:solidFill>
              </a:rPr>
              <a:t>each</a:t>
            </a:r>
            <a:r>
              <a:rPr lang="en-US" altLang="zh-CN" sz="1800" dirty="0" smtClean="0"/>
              <a:t> simulated design)</a:t>
            </a:r>
          </a:p>
          <a:p>
            <a:pPr lvl="1" algn="just"/>
            <a:r>
              <a:rPr lang="en-US" altLang="zh-CN" sz="1800" dirty="0" smtClean="0"/>
              <a:t>Dimension of spatial grids </a:t>
            </a:r>
            <a:r>
              <a:rPr lang="en-US" altLang="zh-CN" sz="1800" dirty="0" smtClean="0">
                <a:solidFill>
                  <a:srgbClr val="FF0000"/>
                </a:solidFill>
              </a:rPr>
              <a:t>vary greatly </a:t>
            </a:r>
            <a:r>
              <a:rPr lang="en-US" altLang="zh-CN" sz="1800" dirty="0" smtClean="0"/>
              <a:t>for different input variables!</a:t>
            </a:r>
          </a:p>
          <a:p>
            <a:pPr algn="just"/>
            <a:r>
              <a:rPr lang="en-US" altLang="zh-CN" sz="2200" dirty="0" smtClean="0"/>
              <a:t>To address these problems, we look to incorporate </a:t>
            </a:r>
            <a:r>
              <a:rPr lang="en-US" altLang="zh-CN" sz="2200" dirty="0" smtClean="0">
                <a:solidFill>
                  <a:srgbClr val="0070C0"/>
                </a:solidFill>
              </a:rPr>
              <a:t>physical properties </a:t>
            </a:r>
            <a:r>
              <a:rPr lang="en-US" altLang="zh-CN" sz="2200" dirty="0" smtClean="0"/>
              <a:t>of the fluid flow as </a:t>
            </a:r>
            <a:r>
              <a:rPr lang="en-US" altLang="zh-CN" sz="2200" dirty="0" smtClean="0">
                <a:solidFill>
                  <a:srgbClr val="0070C0"/>
                </a:solidFill>
              </a:rPr>
              <a:t>simplifying model assumptions</a:t>
            </a:r>
            <a:r>
              <a:rPr lang="en-US" altLang="zh-CN" sz="2200" dirty="0" smtClean="0"/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83FB-7C5B-4467-9F24-EDDBFD779F65}" type="slidenum">
              <a:rPr lang="zh-CN" altLang="en-US" smtClean="0"/>
              <a:t>19</a:t>
            </a:fld>
            <a:endParaRPr lang="zh-CN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243110"/>
            <a:ext cx="4365101" cy="1487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62241" y="2663780"/>
                <a:ext cx="2286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Predict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at new design 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</m:oMath>
                </a14:m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241" y="2663780"/>
                <a:ext cx="2286000" cy="646331"/>
              </a:xfrm>
              <a:prstGeom prst="rect">
                <a:avLst/>
              </a:prstGeom>
              <a:blipFill>
                <a:blip r:embed="rId3"/>
                <a:stretch>
                  <a:fillRect l="-800" t="-5660" r="-266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073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7152" y="2889250"/>
            <a:ext cx="3653636" cy="3289891"/>
          </a:xfrm>
          <a:prstGeom prst="roundRect">
            <a:avLst/>
          </a:prstGeom>
          <a:solidFill>
            <a:srgbClr val="FFC000">
              <a:alpha val="25000"/>
            </a:srgb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7152" y="934846"/>
            <a:ext cx="3641032" cy="2667000"/>
          </a:xfrm>
          <a:prstGeom prst="roundRect">
            <a:avLst/>
          </a:prstGeom>
          <a:solidFill>
            <a:srgbClr val="92D050">
              <a:alpha val="25000"/>
            </a:srgb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307152" y="29231"/>
            <a:ext cx="861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Physics-based 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analytics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6" name="内容占位符 2"/>
          <p:cNvSpPr txBox="1">
            <a:spLocks/>
          </p:cNvSpPr>
          <p:nvPr/>
        </p:nvSpPr>
        <p:spPr bwMode="auto">
          <a:xfrm>
            <a:off x="4023046" y="1371599"/>
            <a:ext cx="4894706" cy="472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2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Most “</a:t>
            </a:r>
            <a:r>
              <a:rPr lang="en-US" altLang="zh-CN" sz="2200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  <a:r>
              <a:rPr lang="en-US" altLang="zh-CN" sz="22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” in big-data is driven by the data </a:t>
            </a:r>
            <a:r>
              <a:rPr lang="en-US" altLang="zh-CN" sz="2200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alone</a:t>
            </a:r>
            <a:r>
              <a:rPr lang="en-US" altLang="zh-CN" sz="22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2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Some believe that this is sufficient due to </a:t>
            </a:r>
            <a:r>
              <a:rPr lang="en-US" altLang="zh-CN" sz="2200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sheer data size</a:t>
            </a:r>
            <a:r>
              <a:rPr lang="en-US" altLang="zh-CN" sz="22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but this is inadequate for many applications: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zh-CN" sz="1800" b="1" kern="0" dirty="0" smtClean="0">
                <a:solidFill>
                  <a:srgbClr val="66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Manufacturing</a:t>
            </a:r>
            <a:r>
              <a:rPr lang="en-US" altLang="zh-CN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zh-CN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Incorporating </a:t>
            </a:r>
            <a:r>
              <a:rPr lang="en-US" altLang="zh-CN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process physics with analytics allows for better anomaly detection and control,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zh-CN" sz="1800" b="1" kern="0" dirty="0" smtClean="0">
                <a:solidFill>
                  <a:srgbClr val="66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Astrophysics</a:t>
            </a:r>
            <a:r>
              <a:rPr lang="en-US" altLang="zh-CN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: Incorporating physical models with analytics allows for interpretable scientific discoveries,</a:t>
            </a:r>
            <a:endParaRPr lang="en-US" altLang="zh-CN" sz="1800" b="1" kern="0" dirty="0" smtClean="0">
              <a:solidFill>
                <a:srgbClr val="66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zh-CN" sz="1800" b="1" kern="0" dirty="0" smtClean="0">
                <a:solidFill>
                  <a:srgbClr val="66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Rocket Design</a:t>
            </a:r>
            <a:r>
              <a:rPr lang="en-US" altLang="zh-CN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zh-CN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Incorporating governing physics with analytics allows for improved emulation and instability analysis.</a:t>
            </a:r>
          </a:p>
        </p:txBody>
      </p:sp>
      <p:pic>
        <p:nvPicPr>
          <p:cNvPr id="2056" name="Picture 8" descr="Image result for machine lear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56" y="1035440"/>
            <a:ext cx="2382268" cy="168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84697" y="3084062"/>
            <a:ext cx="2699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Physics-based analytics</a:t>
            </a:r>
            <a:endParaRPr lang="en-US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74" name="Picture 2" descr="Image result for rocke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4" t="13896" r="25245"/>
          <a:stretch/>
        </p:blipFill>
        <p:spPr bwMode="auto">
          <a:xfrm>
            <a:off x="1335335" y="4940790"/>
            <a:ext cx="1600200" cy="116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manufactur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64" y="3694140"/>
            <a:ext cx="1764518" cy="117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astrophysic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6" r="15082"/>
          <a:stretch/>
        </p:blipFill>
        <p:spPr bwMode="auto">
          <a:xfrm>
            <a:off x="2153814" y="3701214"/>
            <a:ext cx="1762683" cy="116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4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26574" y="601464"/>
            <a:ext cx="5943600" cy="479822"/>
          </a:xfrm>
        </p:spPr>
        <p:txBody>
          <a:bodyPr/>
          <a:lstStyle/>
          <a:p>
            <a:r>
              <a:rPr lang="en-US" altLang="zh-CN" sz="3600" dirty="0" smtClean="0"/>
              <a:t>Physics elicitation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500868"/>
            <a:ext cx="7696200" cy="4949825"/>
          </a:xfrm>
        </p:spPr>
        <p:txBody>
          <a:bodyPr>
            <a:normAutofit/>
          </a:bodyPr>
          <a:lstStyle/>
          <a:p>
            <a:r>
              <a:rPr lang="en-US" altLang="zh-CN" sz="2200" dirty="0" smtClean="0"/>
              <a:t>This begins with a careful </a:t>
            </a:r>
            <a:r>
              <a:rPr lang="en-US" altLang="zh-CN" sz="2200" dirty="0" smtClean="0">
                <a:solidFill>
                  <a:srgbClr val="0070C0"/>
                </a:solidFill>
              </a:rPr>
              <a:t>elicitation</a:t>
            </a:r>
            <a:r>
              <a:rPr lang="en-US" altLang="zh-CN" sz="2200" dirty="0" smtClean="0"/>
              <a:t> of the </a:t>
            </a:r>
            <a:r>
              <a:rPr lang="en-US" altLang="zh-CN" sz="2200" dirty="0" smtClean="0">
                <a:solidFill>
                  <a:srgbClr val="FF0000"/>
                </a:solidFill>
              </a:rPr>
              <a:t>flow physics </a:t>
            </a:r>
            <a:r>
              <a:rPr lang="en-US" altLang="zh-CN" sz="2200" dirty="0" smtClean="0"/>
              <a:t>for the problem at hand:</a:t>
            </a:r>
            <a:endParaRPr lang="en-US" altLang="zh-CN" sz="2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83FB-7C5B-4467-9F24-EDDBFD779F65}" type="slidenum">
              <a:rPr lang="zh-CN" altLang="en-US" smtClean="0"/>
              <a:t>20</a:t>
            </a:fld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09800"/>
            <a:ext cx="8648700" cy="2787510"/>
          </a:xfrm>
          <a:prstGeom prst="rect">
            <a:avLst/>
          </a:prstGeom>
        </p:spPr>
      </p:pic>
      <p:sp>
        <p:nvSpPr>
          <p:cNvPr id="6" name="Content Placeholder 6"/>
          <p:cNvSpPr txBox="1">
            <a:spLocks/>
          </p:cNvSpPr>
          <p:nvPr/>
        </p:nvSpPr>
        <p:spPr bwMode="auto">
          <a:xfrm>
            <a:off x="457200" y="5224462"/>
            <a:ext cx="8229600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b="1" kern="0" dirty="0" smtClean="0">
                <a:solidFill>
                  <a:srgbClr val="0070C0"/>
                </a:solidFill>
              </a:rPr>
              <a:t>Figure</a:t>
            </a:r>
            <a:r>
              <a:rPr lang="en-US" sz="1800" kern="0" dirty="0" smtClean="0">
                <a:solidFill>
                  <a:srgbClr val="0070C0"/>
                </a:solidFill>
              </a:rPr>
              <a:t>:</a:t>
            </a:r>
            <a:r>
              <a:rPr lang="en-US" sz="1800" kern="0" dirty="0" smtClean="0"/>
              <a:t> Elicited flow physics and corresponding assumptions for the emulator model.</a:t>
            </a:r>
            <a:endParaRPr lang="en-US" sz="1800" kern="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350" y="5688135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Mak</a:t>
            </a:r>
            <a:r>
              <a:rPr lang="en-US" sz="1200" dirty="0">
                <a:solidFill>
                  <a:srgbClr val="00B050"/>
                </a:solidFill>
              </a:rPr>
              <a:t>, S., Sung, C. L.</a:t>
            </a:r>
            <a:r>
              <a:rPr lang="en-US" sz="1200" dirty="0"/>
              <a:t>, </a:t>
            </a:r>
            <a:r>
              <a:rPr lang="en-US" sz="1200" dirty="0">
                <a:solidFill>
                  <a:srgbClr val="0070C0"/>
                </a:solidFill>
              </a:rPr>
              <a:t>Wang, X., Yeh, S. T., Chang, Y. H.</a:t>
            </a:r>
            <a:r>
              <a:rPr lang="en-US" sz="1200" dirty="0"/>
              <a:t>, </a:t>
            </a:r>
            <a:r>
              <a:rPr lang="en-US" sz="1200" dirty="0">
                <a:solidFill>
                  <a:srgbClr val="00B050"/>
                </a:solidFill>
              </a:rPr>
              <a:t>Joseph, V. R.</a:t>
            </a:r>
            <a:r>
              <a:rPr lang="en-US" sz="1200" dirty="0"/>
              <a:t>, </a:t>
            </a:r>
            <a:r>
              <a:rPr lang="en-US" sz="1200" dirty="0" smtClean="0">
                <a:solidFill>
                  <a:srgbClr val="0070C0"/>
                </a:solidFill>
              </a:rPr>
              <a:t>Yang, V.</a:t>
            </a:r>
            <a:r>
              <a:rPr lang="en-US" sz="1200" dirty="0" smtClean="0"/>
              <a:t> and </a:t>
            </a:r>
            <a:r>
              <a:rPr lang="en-US" sz="1200" dirty="0">
                <a:solidFill>
                  <a:srgbClr val="00B050"/>
                </a:solidFill>
              </a:rPr>
              <a:t>Wu, C. F</a:t>
            </a:r>
            <a:r>
              <a:rPr lang="en-US" sz="1200" dirty="0" smtClean="0">
                <a:solidFill>
                  <a:srgbClr val="00B050"/>
                </a:solidFill>
              </a:rPr>
              <a:t>. J. </a:t>
            </a:r>
            <a:r>
              <a:rPr lang="en-US" sz="1200" dirty="0" smtClean="0"/>
              <a:t>(2018). </a:t>
            </a:r>
            <a:r>
              <a:rPr lang="en-US" sz="1200" i="1" dirty="0" smtClean="0"/>
              <a:t>Journal of the American Statistical Association</a:t>
            </a:r>
            <a:r>
              <a:rPr lang="en-US" sz="1200" dirty="0" smtClean="0"/>
              <a:t>, 113(524):1443—1456. </a:t>
            </a:r>
          </a:p>
        </p:txBody>
      </p:sp>
    </p:spTree>
    <p:extLst>
      <p:ext uri="{BB962C8B-B14F-4D97-AF65-F5344CB8AC3E}">
        <p14:creationId xmlns:p14="http://schemas.microsoft.com/office/powerpoint/2010/main" val="9519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Jet-Swirl dichotomy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3325"/>
            <a:ext cx="8229600" cy="4525963"/>
          </a:xfrm>
        </p:spPr>
        <p:txBody>
          <a:bodyPr/>
          <a:lstStyle/>
          <a:p>
            <a:pPr algn="just"/>
            <a:r>
              <a:rPr lang="en-US" sz="2200" dirty="0" smtClean="0"/>
              <a:t>From </a:t>
            </a:r>
            <a:r>
              <a:rPr lang="en-US" sz="2200" dirty="0" smtClean="0">
                <a:solidFill>
                  <a:srgbClr val="0070C0"/>
                </a:solidFill>
              </a:rPr>
              <a:t>theoretical </a:t>
            </a:r>
            <a:r>
              <a:rPr lang="en-US" sz="2200" dirty="0" smtClean="0"/>
              <a:t>physics (Pope, 2001) and </a:t>
            </a:r>
            <a:r>
              <a:rPr lang="en-US" sz="2200" dirty="0" smtClean="0">
                <a:solidFill>
                  <a:srgbClr val="669900"/>
                </a:solidFill>
              </a:rPr>
              <a:t>empirical</a:t>
            </a:r>
            <a:r>
              <a:rPr lang="en-US" sz="2200" dirty="0" smtClean="0"/>
              <a:t> studies (</a:t>
            </a:r>
            <a:r>
              <a:rPr lang="en-US" sz="2200" dirty="0" err="1" smtClean="0"/>
              <a:t>Bazarov</a:t>
            </a:r>
            <a:r>
              <a:rPr lang="en-US" sz="2200" dirty="0" smtClean="0"/>
              <a:t> et al., 2004), flows within the injector exhibit either jet or swirl behavior (</a:t>
            </a:r>
            <a:r>
              <a:rPr lang="en-US" sz="2200" dirty="0" smtClean="0">
                <a:solidFill>
                  <a:srgbClr val="0070C0"/>
                </a:solidFill>
              </a:rPr>
              <a:t>jet-swirl dichotomy</a:t>
            </a:r>
            <a:r>
              <a:rPr lang="en-US" sz="2200" dirty="0" smtClean="0"/>
              <a:t>)</a:t>
            </a:r>
          </a:p>
          <a:p>
            <a:pPr algn="just"/>
            <a:r>
              <a:rPr lang="en-US" sz="2200" dirty="0" smtClean="0"/>
              <a:t>Jets and swirls provide different </a:t>
            </a:r>
            <a:r>
              <a:rPr lang="en-US" sz="2200" dirty="0" smtClean="0">
                <a:solidFill>
                  <a:srgbClr val="0070C0"/>
                </a:solidFill>
              </a:rPr>
              <a:t>mixing</a:t>
            </a:r>
            <a:r>
              <a:rPr lang="en-US" sz="2200" dirty="0" smtClean="0"/>
              <a:t> of </a:t>
            </a:r>
            <a:r>
              <a:rPr lang="en-US" sz="2200" dirty="0" err="1" smtClean="0"/>
              <a:t>LOx</a:t>
            </a:r>
            <a:r>
              <a:rPr lang="en-US" sz="2200" dirty="0" smtClean="0"/>
              <a:t> / fuel:</a:t>
            </a:r>
          </a:p>
          <a:p>
            <a:pPr lvl="1" algn="just"/>
            <a:r>
              <a:rPr lang="en-US" sz="1800" dirty="0" smtClean="0"/>
              <a:t>Jets rely on </a:t>
            </a:r>
            <a:r>
              <a:rPr lang="en-US" sz="1800" dirty="0" smtClean="0">
                <a:solidFill>
                  <a:srgbClr val="669900"/>
                </a:solidFill>
              </a:rPr>
              <a:t>initial momentum </a:t>
            </a:r>
            <a:r>
              <a:rPr lang="en-US" sz="1800" dirty="0" smtClean="0"/>
              <a:t>of </a:t>
            </a:r>
            <a:r>
              <a:rPr lang="en-US" sz="1800" dirty="0" err="1" smtClean="0"/>
              <a:t>LOx</a:t>
            </a:r>
            <a:r>
              <a:rPr lang="en-US" sz="1800" dirty="0" smtClean="0"/>
              <a:t> on injector wall for uniform atomization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AC1C-7200-4EEB-AA72-F1341E38793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02"/>
          <a:stretch/>
        </p:blipFill>
        <p:spPr>
          <a:xfrm>
            <a:off x="533400" y="4343400"/>
            <a:ext cx="3703320" cy="10604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8105" y="3865963"/>
            <a:ext cx="1493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JET FLOW: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5634686"/>
            <a:ext cx="1189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MOMENTUM</a:t>
            </a:r>
            <a:endParaRPr lang="en-US" sz="14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082274" y="5410200"/>
            <a:ext cx="2544184" cy="21906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15" name="ELaZ2x42dkU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91292" y="4054062"/>
            <a:ext cx="3123815" cy="175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0" grpId="0"/>
      <p:bldP spid="16" grpId="0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Jet-Swirl dichotomy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3325"/>
            <a:ext cx="8229600" cy="4525963"/>
          </a:xfrm>
        </p:spPr>
        <p:txBody>
          <a:bodyPr/>
          <a:lstStyle/>
          <a:p>
            <a:pPr algn="just"/>
            <a:r>
              <a:rPr lang="en-US" sz="2200" dirty="0" smtClean="0"/>
              <a:t>From </a:t>
            </a:r>
            <a:r>
              <a:rPr lang="en-US" sz="2200" dirty="0" smtClean="0">
                <a:solidFill>
                  <a:srgbClr val="0070C0"/>
                </a:solidFill>
              </a:rPr>
              <a:t>theoretical </a:t>
            </a:r>
            <a:r>
              <a:rPr lang="en-US" sz="2200" dirty="0" smtClean="0"/>
              <a:t>physics (Pope, 2001) and </a:t>
            </a:r>
            <a:r>
              <a:rPr lang="en-US" sz="2200" dirty="0" smtClean="0">
                <a:solidFill>
                  <a:srgbClr val="669900"/>
                </a:solidFill>
              </a:rPr>
              <a:t>empirical</a:t>
            </a:r>
            <a:r>
              <a:rPr lang="en-US" sz="2200" dirty="0" smtClean="0"/>
              <a:t> studies (</a:t>
            </a:r>
            <a:r>
              <a:rPr lang="en-US" sz="2200" dirty="0" err="1" smtClean="0"/>
              <a:t>Bazarov</a:t>
            </a:r>
            <a:r>
              <a:rPr lang="en-US" sz="2200" dirty="0" smtClean="0"/>
              <a:t> et al., 2004), flows within the injector exhibit either jet or swirl behavior (</a:t>
            </a:r>
            <a:r>
              <a:rPr lang="en-US" sz="2200" dirty="0" smtClean="0">
                <a:solidFill>
                  <a:srgbClr val="0070C0"/>
                </a:solidFill>
              </a:rPr>
              <a:t>jet-swirl dichotomy</a:t>
            </a:r>
            <a:r>
              <a:rPr lang="en-US" sz="2200" dirty="0" smtClean="0"/>
              <a:t>)</a:t>
            </a:r>
          </a:p>
          <a:p>
            <a:pPr algn="just"/>
            <a:r>
              <a:rPr lang="en-US" sz="2200" dirty="0" smtClean="0"/>
              <a:t>Jets and swirls provide different </a:t>
            </a:r>
            <a:r>
              <a:rPr lang="en-US" sz="2200" dirty="0" smtClean="0">
                <a:solidFill>
                  <a:srgbClr val="0070C0"/>
                </a:solidFill>
              </a:rPr>
              <a:t>mixing</a:t>
            </a:r>
            <a:r>
              <a:rPr lang="en-US" sz="2200" dirty="0" smtClean="0"/>
              <a:t> of </a:t>
            </a:r>
            <a:r>
              <a:rPr lang="en-US" sz="2200" dirty="0" err="1" smtClean="0"/>
              <a:t>LOx</a:t>
            </a:r>
            <a:r>
              <a:rPr lang="en-US" sz="2200" dirty="0" smtClean="0"/>
              <a:t> / fuel:</a:t>
            </a:r>
          </a:p>
          <a:p>
            <a:pPr lvl="1" algn="just"/>
            <a:r>
              <a:rPr lang="en-US" sz="1800" dirty="0" smtClean="0"/>
              <a:t>Jets rely on </a:t>
            </a:r>
            <a:r>
              <a:rPr lang="en-US" sz="1800" dirty="0" smtClean="0">
                <a:solidFill>
                  <a:srgbClr val="669900"/>
                </a:solidFill>
              </a:rPr>
              <a:t>initial momentum </a:t>
            </a:r>
            <a:r>
              <a:rPr lang="en-US" sz="1800" dirty="0" smtClean="0"/>
              <a:t>of </a:t>
            </a:r>
            <a:r>
              <a:rPr lang="en-US" sz="1800" dirty="0" err="1" smtClean="0"/>
              <a:t>LOx</a:t>
            </a:r>
            <a:r>
              <a:rPr lang="en-US" sz="1800" dirty="0" smtClean="0"/>
              <a:t> on injector wall for uniform atomization</a:t>
            </a:r>
          </a:p>
          <a:p>
            <a:pPr lvl="1" algn="just"/>
            <a:r>
              <a:rPr lang="en-US" sz="1800" dirty="0" smtClean="0"/>
              <a:t>Swirls rely on the </a:t>
            </a:r>
            <a:r>
              <a:rPr lang="en-US" sz="1800" dirty="0" smtClean="0">
                <a:solidFill>
                  <a:srgbClr val="669900"/>
                </a:solidFill>
              </a:rPr>
              <a:t>centrifugal rotation </a:t>
            </a:r>
            <a:r>
              <a:rPr lang="en-US" sz="1800" dirty="0" smtClean="0"/>
              <a:t>of </a:t>
            </a:r>
            <a:r>
              <a:rPr lang="en-US" sz="1800" dirty="0" err="1" smtClean="0"/>
              <a:t>LOx</a:t>
            </a:r>
            <a:r>
              <a:rPr lang="en-US" sz="1800" dirty="0" smtClean="0"/>
              <a:t> around injector walls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AC1C-7200-4EEB-AA72-F1341E38793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8105" y="3865963"/>
            <a:ext cx="1894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SWIRL FLOW: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y2mate.com - cfd_swirling_flow_ioxhs2sM7co_36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81600" y="3964877"/>
            <a:ext cx="2895600" cy="212738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00"/>
          <a:stretch/>
        </p:blipFill>
        <p:spPr>
          <a:xfrm>
            <a:off x="341453" y="4343400"/>
            <a:ext cx="4114800" cy="1065134"/>
          </a:xfrm>
          <a:prstGeom prst="rect">
            <a:avLst/>
          </a:prstGeom>
        </p:spPr>
      </p:pic>
      <p:sp>
        <p:nvSpPr>
          <p:cNvPr id="18" name="Curved Down Arrow 17"/>
          <p:cNvSpPr/>
          <p:nvPr/>
        </p:nvSpPr>
        <p:spPr>
          <a:xfrm>
            <a:off x="822672" y="5133458"/>
            <a:ext cx="381000" cy="381000"/>
          </a:xfrm>
          <a:prstGeom prst="curved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5587920"/>
            <a:ext cx="2023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CENTRIFUGAL ROTATION</a:t>
            </a:r>
            <a:endParaRPr lang="en-US" sz="1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66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4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Jet-Swirl dichotomy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3325"/>
                <a:ext cx="8229600" cy="4525963"/>
              </a:xfrm>
            </p:spPr>
            <p:txBody>
              <a:bodyPr/>
              <a:lstStyle/>
              <a:p>
                <a:pPr algn="just"/>
                <a:r>
                  <a:rPr lang="en-US" sz="2200" dirty="0" smtClean="0"/>
                  <a:t>But for a new injector design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2200" dirty="0" smtClean="0"/>
                  <a:t>, engineers don’t know </a:t>
                </a:r>
                <a:r>
                  <a:rPr lang="en-US" sz="2200" dirty="0" smtClean="0">
                    <a:solidFill>
                      <a:srgbClr val="0070C0"/>
                    </a:solidFill>
                  </a:rPr>
                  <a:t>prior</a:t>
                </a:r>
                <a:r>
                  <a:rPr lang="en-US" sz="2200" dirty="0" smtClean="0"/>
                  <a:t> to simulations whether it will exhibit jetting or swirling behavior</a:t>
                </a:r>
              </a:p>
              <a:p>
                <a:pPr algn="just"/>
                <a:r>
                  <a:rPr lang="en-US" sz="2200" dirty="0" smtClean="0">
                    <a:solidFill>
                      <a:srgbClr val="0070C0"/>
                    </a:solidFill>
                  </a:rPr>
                  <a:t>After</a:t>
                </a:r>
                <a:r>
                  <a:rPr lang="en-US" sz="2200" dirty="0" smtClean="0"/>
                  <a:t> simulations, engineers can use </a:t>
                </a:r>
                <a:r>
                  <a:rPr lang="en-US" sz="2200" dirty="0" smtClean="0">
                    <a:solidFill>
                      <a:srgbClr val="0070C0"/>
                    </a:solidFill>
                  </a:rPr>
                  <a:t>data</a:t>
                </a:r>
                <a:r>
                  <a:rPr lang="en-US" sz="2200" dirty="0" smtClean="0"/>
                  <a:t> to categorize the new design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2200" dirty="0" smtClean="0"/>
                  <a:t> as either a jetting or swirling injector</a:t>
                </a:r>
              </a:p>
              <a:p>
                <a:pPr algn="just"/>
                <a:r>
                  <a:rPr lang="en-US" sz="2200" dirty="0" smtClean="0"/>
                  <a:t>Our emulator model should incorporate this </a:t>
                </a:r>
                <a:r>
                  <a:rPr lang="en-US" sz="2200" dirty="0" smtClean="0">
                    <a:solidFill>
                      <a:srgbClr val="0070C0"/>
                    </a:solidFill>
                  </a:rPr>
                  <a:t>data-driven </a:t>
                </a:r>
                <a:r>
                  <a:rPr lang="en-US" sz="2200" dirty="0" smtClean="0"/>
                  <a:t>categorization in order to capture key flow </a:t>
                </a:r>
                <a:r>
                  <a:rPr lang="en-US" sz="2200" dirty="0" smtClean="0">
                    <a:solidFill>
                      <a:srgbClr val="0070C0"/>
                    </a:solidFill>
                  </a:rPr>
                  <a:t>physics</a:t>
                </a:r>
              </a:p>
              <a:p>
                <a:pPr algn="just"/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3325"/>
                <a:ext cx="8229600" cy="4525963"/>
              </a:xfrm>
              <a:blipFill>
                <a:blip r:embed="rId2"/>
                <a:stretch>
                  <a:fillRect l="-963" t="-1078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AC1C-7200-4EEB-AA72-F1341E387930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4015757"/>
            <a:ext cx="7620000" cy="2076500"/>
            <a:chOff x="457200" y="4095700"/>
            <a:chExt cx="7620000" cy="2076500"/>
          </a:xfrm>
        </p:grpSpPr>
        <p:sp>
          <p:nvSpPr>
            <p:cNvPr id="14" name="TextBox 13"/>
            <p:cNvSpPr txBox="1"/>
            <p:nvPr/>
          </p:nvSpPr>
          <p:spPr>
            <a:xfrm>
              <a:off x="4191000" y="4095700"/>
              <a:ext cx="1894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SWIRL FLOW:</a:t>
              </a:r>
              <a:endParaRPr lang="en-US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5" name="Picture 14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4" t="46100"/>
            <a:stretch/>
          </p:blipFill>
          <p:spPr>
            <a:xfrm>
              <a:off x="4114800" y="4573137"/>
              <a:ext cx="3962400" cy="1065134"/>
            </a:xfrm>
            <a:prstGeom prst="rect">
              <a:avLst/>
            </a:prstGeom>
          </p:spPr>
        </p:pic>
        <p:sp>
          <p:nvSpPr>
            <p:cNvPr id="19" name="Curved Down Arrow 18"/>
            <p:cNvSpPr/>
            <p:nvPr/>
          </p:nvSpPr>
          <p:spPr>
            <a:xfrm>
              <a:off x="4480272" y="5363195"/>
              <a:ext cx="381000" cy="381000"/>
            </a:xfrm>
            <a:prstGeom prst="curvedDown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43400" y="5817657"/>
              <a:ext cx="20231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CENTRIFUGAL ROTATION</a:t>
              </a:r>
              <a:endParaRPr lang="en-US" sz="1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1" name="Picture 20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02"/>
            <a:stretch/>
          </p:blipFill>
          <p:spPr>
            <a:xfrm>
              <a:off x="457200" y="4573137"/>
              <a:ext cx="3703320" cy="106045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91905" y="4095700"/>
              <a:ext cx="14931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JET FLOW:</a:t>
              </a:r>
              <a:endParaRPr lang="en-US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14400" y="5864423"/>
              <a:ext cx="11897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MOMENTUM</a:t>
              </a:r>
              <a:endParaRPr lang="en-US" sz="1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1006074" y="5639937"/>
              <a:ext cx="2544184" cy="219068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</p:grpSp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277" y="4246589"/>
            <a:ext cx="1376362" cy="137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5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Treed GP emulator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/>
          <a:lstStyle/>
          <a:p>
            <a:pPr algn="just"/>
            <a:r>
              <a:rPr lang="en-US" sz="2200" dirty="0" smtClean="0"/>
              <a:t>We model this </a:t>
            </a:r>
            <a:r>
              <a:rPr lang="en-US" sz="2200" dirty="0" smtClean="0">
                <a:solidFill>
                  <a:srgbClr val="0070C0"/>
                </a:solidFill>
              </a:rPr>
              <a:t>dichotomy </a:t>
            </a:r>
            <a:r>
              <a:rPr lang="en-US" sz="2200" dirty="0" smtClean="0"/>
              <a:t>using a treed GP emulator (</a:t>
            </a:r>
            <a:r>
              <a:rPr lang="en-US" sz="2200" dirty="0" err="1" smtClean="0"/>
              <a:t>Gramacy</a:t>
            </a:r>
            <a:r>
              <a:rPr lang="en-US" sz="2200" dirty="0" smtClean="0"/>
              <a:t> and Lee, 2008):</a:t>
            </a:r>
          </a:p>
          <a:p>
            <a:pPr lvl="1" algn="just"/>
            <a:r>
              <a:rPr lang="en-US" sz="1800" dirty="0" smtClean="0"/>
              <a:t>Learn the jet-swirl </a:t>
            </a:r>
            <a:r>
              <a:rPr lang="en-US" sz="1800" dirty="0" smtClean="0">
                <a:solidFill>
                  <a:srgbClr val="669900"/>
                </a:solidFill>
              </a:rPr>
              <a:t>boundary</a:t>
            </a:r>
            <a:r>
              <a:rPr lang="en-US" sz="1800" dirty="0" smtClean="0"/>
              <a:t> by fitting a </a:t>
            </a:r>
            <a:r>
              <a:rPr lang="en-US" sz="1800" dirty="0" smtClean="0">
                <a:solidFill>
                  <a:srgbClr val="669900"/>
                </a:solidFill>
              </a:rPr>
              <a:t>decision tree </a:t>
            </a:r>
            <a:r>
              <a:rPr lang="en-US" sz="1800" dirty="0" smtClean="0"/>
              <a:t>(supervised learning)</a:t>
            </a:r>
          </a:p>
          <a:p>
            <a:pPr lvl="1" algn="just"/>
            <a:r>
              <a:rPr lang="en-US" sz="1800" dirty="0" smtClean="0"/>
              <a:t>Fit </a:t>
            </a:r>
            <a:r>
              <a:rPr lang="en-US" sz="1800" dirty="0" smtClean="0">
                <a:solidFill>
                  <a:srgbClr val="669900"/>
                </a:solidFill>
              </a:rPr>
              <a:t>separate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emulators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for jet and swirl injectors on the design space</a:t>
            </a:r>
          </a:p>
          <a:p>
            <a:pPr algn="just"/>
            <a:r>
              <a:rPr lang="en-US" sz="2200" dirty="0" smtClean="0"/>
              <a:t>Treed GPs are </a:t>
            </a:r>
            <a:r>
              <a:rPr lang="en-US" sz="2200" dirty="0" smtClean="0">
                <a:solidFill>
                  <a:srgbClr val="FF0000"/>
                </a:solidFill>
              </a:rPr>
              <a:t>traditionally</a:t>
            </a:r>
            <a:r>
              <a:rPr lang="en-US" sz="2200" dirty="0" smtClean="0"/>
              <a:t> used as a tool to approximate non-stationary functions. Here, the treed structure has </a:t>
            </a:r>
            <a:r>
              <a:rPr lang="en-US" sz="2200" dirty="0" smtClean="0">
                <a:solidFill>
                  <a:srgbClr val="0070C0"/>
                </a:solidFill>
              </a:rPr>
              <a:t>physical meaning</a:t>
            </a:r>
            <a:r>
              <a:rPr lang="en-US" sz="2200" dirty="0" smtClean="0"/>
              <a:t>: it captures the underlying </a:t>
            </a:r>
            <a:r>
              <a:rPr lang="en-US" sz="2200" dirty="0" smtClean="0">
                <a:solidFill>
                  <a:srgbClr val="0070C0"/>
                </a:solidFill>
              </a:rPr>
              <a:t>jet-swirl dichotomy</a:t>
            </a:r>
            <a:r>
              <a:rPr lang="en-US" sz="2200" dirty="0" smtClean="0"/>
              <a:t>!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29350"/>
            <a:ext cx="2133600" cy="476250"/>
          </a:xfrm>
        </p:spPr>
        <p:txBody>
          <a:bodyPr/>
          <a:lstStyle/>
          <a:p>
            <a:fld id="{CFF2AC1C-7200-4EEB-AA72-F1341E387930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77461"/>
            <a:ext cx="4800600" cy="21899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71500" y="5786735"/>
            <a:ext cx="819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0070C0"/>
                </a:solidFill>
              </a:rPr>
              <a:t>Yeh</a:t>
            </a:r>
            <a:r>
              <a:rPr lang="en-US" sz="1200" dirty="0">
                <a:solidFill>
                  <a:srgbClr val="0070C0"/>
                </a:solidFill>
              </a:rPr>
              <a:t>, S.-T.</a:t>
            </a:r>
            <a:r>
              <a:rPr lang="en-US" sz="1200" dirty="0"/>
              <a:t>, </a:t>
            </a:r>
            <a:r>
              <a:rPr lang="en-US" sz="1200" dirty="0">
                <a:solidFill>
                  <a:srgbClr val="0070C0"/>
                </a:solidFill>
              </a:rPr>
              <a:t>Wang, X. J., </a:t>
            </a:r>
            <a:r>
              <a:rPr lang="en-US" sz="1200" dirty="0">
                <a:solidFill>
                  <a:srgbClr val="00B050"/>
                </a:solidFill>
              </a:rPr>
              <a:t>Sung, C.-L.</a:t>
            </a:r>
            <a:r>
              <a:rPr lang="en-US" sz="1200" dirty="0"/>
              <a:t>, </a:t>
            </a:r>
            <a:r>
              <a:rPr lang="en-US" sz="1200" dirty="0" err="1">
                <a:solidFill>
                  <a:srgbClr val="00B050"/>
                </a:solidFill>
              </a:rPr>
              <a:t>Mak</a:t>
            </a:r>
            <a:r>
              <a:rPr lang="en-US" sz="1200" dirty="0">
                <a:solidFill>
                  <a:srgbClr val="00B050"/>
                </a:solidFill>
              </a:rPr>
              <a:t>, S.</a:t>
            </a:r>
            <a:r>
              <a:rPr lang="en-US" sz="1200" dirty="0"/>
              <a:t>,</a:t>
            </a:r>
            <a:r>
              <a:rPr lang="en-US" sz="1200" dirty="0">
                <a:solidFill>
                  <a:srgbClr val="00B050"/>
                </a:solidFill>
              </a:rPr>
              <a:t> </a:t>
            </a:r>
            <a:r>
              <a:rPr lang="en-US" sz="1200" dirty="0">
                <a:solidFill>
                  <a:srgbClr val="0070C0"/>
                </a:solidFill>
              </a:rPr>
              <a:t>Chang, Y.-H.</a:t>
            </a:r>
            <a:r>
              <a:rPr lang="en-US" sz="1200" dirty="0"/>
              <a:t>, </a:t>
            </a:r>
            <a:r>
              <a:rPr lang="en-US" sz="1200" dirty="0">
                <a:solidFill>
                  <a:srgbClr val="00B050"/>
                </a:solidFill>
              </a:rPr>
              <a:t>Wu, C. F. J. </a:t>
            </a:r>
            <a:r>
              <a:rPr lang="en-US" sz="1200" dirty="0"/>
              <a:t>and </a:t>
            </a:r>
            <a:r>
              <a:rPr lang="en-US" sz="1200" dirty="0">
                <a:solidFill>
                  <a:srgbClr val="0070C0"/>
                </a:solidFill>
              </a:rPr>
              <a:t>Yang, V.</a:t>
            </a:r>
            <a:r>
              <a:rPr lang="en-US" sz="1200" dirty="0"/>
              <a:t> (2018). </a:t>
            </a:r>
            <a:r>
              <a:rPr lang="en-US" sz="1200" i="1" dirty="0" smtClean="0"/>
              <a:t>AIAA Journal</a:t>
            </a:r>
            <a:r>
              <a:rPr lang="en-US" sz="1200" dirty="0"/>
              <a:t>,</a:t>
            </a:r>
            <a:r>
              <a:rPr lang="en-US" sz="1200" dirty="0" smtClean="0"/>
              <a:t> 56(6):2429—2442.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6"/>
              <p:cNvSpPr txBox="1">
                <a:spLocks/>
              </p:cNvSpPr>
              <p:nvPr/>
            </p:nvSpPr>
            <p:spPr bwMode="auto">
              <a:xfrm>
                <a:off x="5181600" y="4546303"/>
                <a:ext cx="3581400" cy="11845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sz="1800" b="1" kern="0" dirty="0" smtClean="0">
                    <a:solidFill>
                      <a:srgbClr val="0070C0"/>
                    </a:solidFill>
                  </a:rPr>
                  <a:t>Figure</a:t>
                </a:r>
                <a:r>
                  <a:rPr lang="en-US" sz="1800" kern="0" dirty="0" smtClean="0">
                    <a:solidFill>
                      <a:srgbClr val="0070C0"/>
                    </a:solidFill>
                  </a:rPr>
                  <a:t>:</a:t>
                </a:r>
                <a:r>
                  <a:rPr lang="en-US" sz="1800" kern="0" dirty="0" smtClean="0"/>
                  <a:t> Fitted decision tree for </a:t>
                </a:r>
                <a14:m>
                  <m:oMath xmlns:m="http://schemas.openxmlformats.org/officeDocument/2006/math">
                    <m:r>
                      <a:rPr lang="en-US" sz="1800" b="0" i="1" kern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kern="0" smtClean="0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r>
                  <a:rPr lang="en-US" sz="1800" kern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1800" kern="0" dirty="0" smtClean="0"/>
                  <a:t>simulated settings using the </a:t>
                </a:r>
                <a:r>
                  <a:rPr lang="en-US" sz="1800" kern="0" dirty="0" err="1" smtClean="0"/>
                  <a:t>MaxPro</a:t>
                </a:r>
                <a:r>
                  <a:rPr lang="en-US" sz="1800" kern="0" dirty="0" smtClean="0"/>
                  <a:t> design (Joseph et al., 2015)</a:t>
                </a:r>
                <a:endParaRPr lang="en-US" sz="1800" kern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600" y="4546303"/>
                <a:ext cx="3581400" cy="1184572"/>
              </a:xfrm>
              <a:prstGeom prst="rect">
                <a:avLst/>
              </a:prstGeom>
              <a:blipFill>
                <a:blip r:embed="rId3"/>
                <a:stretch>
                  <a:fillRect l="-1361" t="-30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20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26574" y="601464"/>
            <a:ext cx="5943600" cy="479822"/>
          </a:xfrm>
        </p:spPr>
        <p:txBody>
          <a:bodyPr/>
          <a:lstStyle/>
          <a:p>
            <a:r>
              <a:rPr lang="en-US" altLang="zh-CN" sz="3600" dirty="0" err="1"/>
              <a:t>Karhunen-Loève</a:t>
            </a:r>
            <a:r>
              <a:rPr lang="en-US" altLang="zh-CN" sz="3600" dirty="0"/>
              <a:t> expansion</a:t>
            </a:r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03990" y="1487461"/>
                <a:ext cx="8182810" cy="4949825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altLang="zh-CN" sz="2200" dirty="0" smtClean="0"/>
                  <a:t>The </a:t>
                </a:r>
                <a:r>
                  <a:rPr lang="en-US" altLang="zh-CN" sz="2200" dirty="0" err="1" smtClean="0">
                    <a:solidFill>
                      <a:srgbClr val="0070C0"/>
                    </a:solidFill>
                  </a:rPr>
                  <a:t>Karhunen-Loève</a:t>
                </a:r>
                <a:r>
                  <a:rPr lang="en-US" altLang="zh-CN" sz="2200" dirty="0" smtClean="0">
                    <a:solidFill>
                      <a:srgbClr val="0070C0"/>
                    </a:solidFill>
                  </a:rPr>
                  <a:t> (KL) expansion</a:t>
                </a:r>
                <a:r>
                  <a:rPr lang="en-US" altLang="zh-CN" sz="22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200" dirty="0" smtClean="0"/>
                  <a:t>gives the following decomposition of a simulated flow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sz="22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sz="2200" dirty="0" smtClean="0"/>
                  <a:t>: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altLang="zh-CN" sz="2200" dirty="0" smtClean="0"/>
                  <a:t>		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sz="22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b>
                          <m:sSub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nary>
                  </m:oMath>
                </a14:m>
                <a:r>
                  <a:rPr lang="en-US" altLang="zh-CN" sz="2200" dirty="0" smtClean="0"/>
                  <a:t>,</a:t>
                </a:r>
              </a:p>
              <a:p>
                <a:pPr algn="just"/>
                <a:r>
                  <a:rPr lang="en-US" altLang="zh-CN" sz="2200" dirty="0" smtClean="0"/>
                  <a:t>The </a:t>
                </a:r>
                <a:r>
                  <a:rPr lang="en-US" altLang="zh-CN" sz="2200" dirty="0" smtClean="0">
                    <a:solidFill>
                      <a:srgbClr val="0070C0"/>
                    </a:solidFill>
                  </a:rPr>
                  <a:t>spatial modes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zh-CN" sz="2200" dirty="0" smtClean="0"/>
                  <a:t> and </a:t>
                </a:r>
                <a:r>
                  <a:rPr lang="en-US" altLang="zh-CN" sz="2200" dirty="0" smtClean="0">
                    <a:solidFill>
                      <a:srgbClr val="0070C0"/>
                    </a:solidFill>
                  </a:rPr>
                  <a:t>time-varying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sz="2200" dirty="0" smtClean="0"/>
                  <a:t> are obtained as:</a:t>
                </a:r>
                <a:endParaRPr lang="en-US" altLang="zh-CN" sz="2200" dirty="0" smtClean="0">
                  <a:solidFill>
                    <a:srgbClr val="00B050"/>
                  </a:solidFill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∫</m:t>
                          </m:r>
                        </m:e>
                      </m:func>
                      <m:sSup>
                        <m:sSupPr>
                          <m:ctrlP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{∫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zh-CN" sz="1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sz="1800" b="1" i="1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=1, ⋯, 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−1 </m:t>
                      </m:r>
                    </m:oMath>
                  </m:oMathPara>
                </a14:m>
                <a:endParaRPr lang="en-US" altLang="zh-CN" sz="18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=∫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sz="18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altLang="zh-CN" sz="1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3990" y="1487461"/>
                <a:ext cx="8182810" cy="4949825"/>
              </a:xfrm>
              <a:blipFill>
                <a:blip r:embed="rId2"/>
                <a:stretch>
                  <a:fillRect l="-1043" t="-985" r="-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83FB-7C5B-4467-9F24-EDDBFD779F65}" type="slidenum">
              <a:rPr lang="zh-CN" altLang="en-US" smtClean="0"/>
              <a:t>25</a:t>
            </a:fld>
            <a:endParaRPr lang="zh-CN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15483" y="5479176"/>
            <a:ext cx="7189234" cy="380999"/>
            <a:chOff x="964166" y="4495799"/>
            <a:chExt cx="7189234" cy="1749425"/>
          </a:xfrm>
        </p:grpSpPr>
        <p:sp>
          <p:nvSpPr>
            <p:cNvPr id="6" name="TextBox 5"/>
            <p:cNvSpPr txBox="1"/>
            <p:nvPr/>
          </p:nvSpPr>
          <p:spPr>
            <a:xfrm>
              <a:off x="1044597" y="4507468"/>
              <a:ext cx="1150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Notation: </a:t>
              </a:r>
              <a:endPara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209800" y="4495800"/>
                  <a:ext cx="2895600" cy="5292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: </a:t>
                  </a:r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s</a:t>
                  </a:r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patial coordinates</a:t>
                  </a:r>
                  <a:endParaRPr lang="en-US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800" y="4495800"/>
                  <a:ext cx="2895600" cy="529203"/>
                </a:xfrm>
                <a:prstGeom prst="rect">
                  <a:avLst/>
                </a:prstGeom>
                <a:blipFill>
                  <a:blip r:embed="rId3"/>
                  <a:stretch>
                    <a:fillRect l="-1474" t="-31579" b="-3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5105400" y="4495800"/>
                  <a:ext cx="3048000" cy="52920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𝑡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: time</a:t>
                  </a:r>
                  <a:endParaRPr lang="en-US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4495800"/>
                  <a:ext cx="3048000" cy="529203"/>
                </a:xfrm>
                <a:prstGeom prst="rect">
                  <a:avLst/>
                </a:prstGeom>
                <a:blipFill>
                  <a:blip r:embed="rId4"/>
                  <a:stretch>
                    <a:fillRect l="-1400" t="-31579" b="-3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/>
            <p:cNvSpPr/>
            <p:nvPr/>
          </p:nvSpPr>
          <p:spPr>
            <a:xfrm>
              <a:off x="964166" y="4495799"/>
              <a:ext cx="7189234" cy="17494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481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200900" cy="479822"/>
          </a:xfrm>
        </p:spPr>
        <p:txBody>
          <a:bodyPr/>
          <a:lstStyle/>
          <a:p>
            <a:r>
              <a:rPr lang="en-US" altLang="zh-CN" sz="3600" dirty="0" smtClean="0"/>
              <a:t>Using </a:t>
            </a:r>
            <a:r>
              <a:rPr lang="en-US" altLang="zh-CN" sz="3600" dirty="0"/>
              <a:t>the KL-expansion in emulation</a:t>
            </a:r>
            <a:r>
              <a:rPr lang="en-US" altLang="zh-CN" dirty="0"/>
              <a:t>	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3771900"/>
          </a:xfrm>
        </p:spPr>
        <p:txBody>
          <a:bodyPr>
            <a:noAutofit/>
          </a:bodyPr>
          <a:lstStyle/>
          <a:p>
            <a:pPr algn="just"/>
            <a:r>
              <a:rPr lang="en-US" altLang="zh-CN" sz="2200" dirty="0" smtClean="0"/>
              <a:t>The KL expansion has </a:t>
            </a:r>
            <a:r>
              <a:rPr lang="en-US" altLang="zh-CN" sz="2200" dirty="0" smtClean="0">
                <a:solidFill>
                  <a:srgbClr val="0070C0"/>
                </a:solidFill>
              </a:rPr>
              <a:t>physical interpretability</a:t>
            </a:r>
            <a:r>
              <a:rPr lang="en-US" altLang="zh-CN" sz="2200" dirty="0" smtClean="0"/>
              <a:t> for flows:</a:t>
            </a:r>
            <a:endParaRPr lang="en-US" altLang="zh-CN" sz="2200" dirty="0"/>
          </a:p>
          <a:p>
            <a:pPr lvl="1" algn="just"/>
            <a:r>
              <a:rPr lang="en-US" altLang="zh-CN" sz="1800" dirty="0" smtClean="0">
                <a:solidFill>
                  <a:srgbClr val="669900"/>
                </a:solidFill>
              </a:rPr>
              <a:t>Proper Orthogonal Decomposition (POD)</a:t>
            </a:r>
            <a:r>
              <a:rPr lang="en-US" altLang="zh-CN" sz="1800" dirty="0" smtClean="0">
                <a:solidFill>
                  <a:srgbClr val="FF0000"/>
                </a:solidFill>
              </a:rPr>
              <a:t> </a:t>
            </a:r>
            <a:r>
              <a:rPr lang="en-US" altLang="zh-CN" sz="1800" dirty="0" smtClean="0"/>
              <a:t>in mechanical engineering.</a:t>
            </a:r>
          </a:p>
          <a:p>
            <a:pPr lvl="1" algn="just"/>
            <a:r>
              <a:rPr lang="en-US" altLang="zh-CN" sz="1800" dirty="0" smtClean="0"/>
              <a:t>POD is used extensively for </a:t>
            </a:r>
            <a:r>
              <a:rPr lang="en-US" altLang="zh-CN" sz="1800" dirty="0"/>
              <a:t>extracting </a:t>
            </a:r>
            <a:r>
              <a:rPr lang="en-US" altLang="zh-CN" sz="1800" dirty="0" smtClean="0">
                <a:solidFill>
                  <a:srgbClr val="669900"/>
                </a:solidFill>
              </a:rPr>
              <a:t>instability </a:t>
            </a:r>
            <a:r>
              <a:rPr lang="en-US" altLang="zh-CN" sz="1800" dirty="0">
                <a:solidFill>
                  <a:srgbClr val="669900"/>
                </a:solidFill>
              </a:rPr>
              <a:t>structures </a:t>
            </a:r>
            <a:r>
              <a:rPr lang="en-US" altLang="zh-CN" sz="1800" dirty="0" smtClean="0"/>
              <a:t>from turbulent flows (Lumley, 1967). For each POD term, engineers can pinpoint specific instabilities by inspecting dominant frequencies.</a:t>
            </a:r>
            <a:endParaRPr lang="en-US" altLang="zh-CN" sz="1800" dirty="0"/>
          </a:p>
          <a:p>
            <a:pPr lvl="1" algn="just"/>
            <a:r>
              <a:rPr lang="en-US" altLang="zh-CN" sz="1800" dirty="0" smtClean="0"/>
              <a:t>Decomposition into separable spatial and temporal terms provides a </a:t>
            </a:r>
            <a:r>
              <a:rPr lang="en-US" altLang="zh-CN" sz="1800" dirty="0" smtClean="0">
                <a:solidFill>
                  <a:srgbClr val="669900"/>
                </a:solidFill>
              </a:rPr>
              <a:t>reduced-basis </a:t>
            </a:r>
            <a:r>
              <a:rPr lang="en-US" altLang="zh-CN" sz="1800" dirty="0" smtClean="0"/>
              <a:t>emulation model</a:t>
            </a:r>
            <a:endParaRPr lang="zh-CN" altLang="en-US" sz="1800" dirty="0"/>
          </a:p>
          <a:p>
            <a:pPr algn="just"/>
            <a:r>
              <a:rPr lang="en-US" altLang="zh-CN" sz="2200" dirty="0" smtClean="0"/>
              <a:t>Two computational</a:t>
            </a:r>
            <a:r>
              <a:rPr lang="en-US" altLang="zh-CN" sz="2200" dirty="0" smtClean="0">
                <a:solidFill>
                  <a:srgbClr val="0070C0"/>
                </a:solidFill>
              </a:rPr>
              <a:t> </a:t>
            </a:r>
            <a:r>
              <a:rPr lang="en-US" altLang="zh-CN" sz="2200" dirty="0" smtClean="0">
                <a:solidFill>
                  <a:srgbClr val="FF0000"/>
                </a:solidFill>
              </a:rPr>
              <a:t>challenges</a:t>
            </a:r>
            <a:r>
              <a:rPr lang="en-US" altLang="zh-CN" sz="2200" dirty="0" smtClean="0">
                <a:solidFill>
                  <a:srgbClr val="0070C0"/>
                </a:solidFill>
              </a:rPr>
              <a:t> </a:t>
            </a:r>
            <a:r>
              <a:rPr lang="en-US" altLang="zh-CN" sz="2200" dirty="0" smtClean="0"/>
              <a:t>remain:</a:t>
            </a:r>
          </a:p>
          <a:p>
            <a:pPr lvl="1" algn="just"/>
            <a:r>
              <a:rPr lang="en-US" altLang="zh-CN" sz="1800" dirty="0" smtClean="0"/>
              <a:t>How to construct the KL expansion for </a:t>
            </a:r>
            <a:r>
              <a:rPr lang="en-US" altLang="zh-CN" sz="1800" dirty="0" smtClean="0">
                <a:solidFill>
                  <a:srgbClr val="FF0000"/>
                </a:solidFill>
              </a:rPr>
              <a:t>varying geometries</a:t>
            </a:r>
            <a:r>
              <a:rPr lang="en-US" altLang="zh-CN" sz="1800" dirty="0" smtClean="0"/>
              <a:t>?</a:t>
            </a:r>
          </a:p>
          <a:p>
            <a:pPr lvl="1" algn="just"/>
            <a:r>
              <a:rPr lang="en-US" altLang="zh-CN" sz="1800" dirty="0" smtClean="0"/>
              <a:t>How to build an </a:t>
            </a:r>
            <a:r>
              <a:rPr lang="en-US" altLang="zh-CN" sz="1800" dirty="0" smtClean="0">
                <a:solidFill>
                  <a:srgbClr val="FF0000"/>
                </a:solidFill>
              </a:rPr>
              <a:t>efficient</a:t>
            </a:r>
            <a:r>
              <a:rPr lang="en-US" altLang="zh-CN" sz="1800" dirty="0" smtClean="0"/>
              <a:t> emulator for fine simulation time-steps?</a:t>
            </a:r>
          </a:p>
          <a:p>
            <a:pPr marL="342900" lvl="1" indent="0" algn="just">
              <a:buNone/>
            </a:pPr>
            <a:r>
              <a:rPr lang="en-US" altLang="zh-CN" sz="2200" dirty="0" smtClean="0"/>
              <a:t>We address this through two simplifying </a:t>
            </a:r>
            <a:r>
              <a:rPr lang="en-US" altLang="zh-CN" sz="2200" dirty="0" smtClean="0">
                <a:solidFill>
                  <a:srgbClr val="0070C0"/>
                </a:solidFill>
              </a:rPr>
              <a:t>assumptions</a:t>
            </a:r>
            <a:r>
              <a:rPr lang="en-US" altLang="zh-CN" sz="2200" dirty="0" smtClean="0">
                <a:solidFill>
                  <a:schemeClr val="accent2"/>
                </a:solidFill>
              </a:rPr>
              <a:t>.</a:t>
            </a:r>
            <a:endParaRPr lang="zh-CN" altLang="en-US" sz="2200" dirty="0">
              <a:solidFill>
                <a:schemeClr val="accent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83FB-7C5B-4467-9F24-EDDBFD779F65}" type="slidenum">
              <a:rPr lang="zh-CN" altLang="en-US" smtClean="0"/>
              <a:t>26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318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9863" y="620632"/>
            <a:ext cx="5943600" cy="479822"/>
          </a:xfrm>
        </p:spPr>
        <p:txBody>
          <a:bodyPr/>
          <a:lstStyle/>
          <a:p>
            <a:r>
              <a:rPr lang="en-US" altLang="zh-CN" sz="3600" dirty="0"/>
              <a:t>Common </a:t>
            </a:r>
            <a:r>
              <a:rPr lang="en-US" altLang="zh-CN" sz="3600" dirty="0" smtClean="0"/>
              <a:t>POD (CPOD)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329054"/>
            <a:ext cx="8077200" cy="2524006"/>
          </a:xfrm>
        </p:spPr>
        <p:txBody>
          <a:bodyPr>
            <a:noAutofit/>
          </a:bodyPr>
          <a:lstStyle/>
          <a:p>
            <a:pPr algn="just"/>
            <a:r>
              <a:rPr lang="en-US" altLang="zh-CN" sz="2400" b="1" dirty="0" smtClean="0">
                <a:solidFill>
                  <a:srgbClr val="0070C0"/>
                </a:solidFill>
              </a:rPr>
              <a:t>Assumption 1</a:t>
            </a:r>
            <a:r>
              <a:rPr lang="en-US" altLang="zh-CN" sz="2400" dirty="0" smtClean="0">
                <a:solidFill>
                  <a:srgbClr val="669900"/>
                </a:solidFill>
              </a:rPr>
              <a:t>:</a:t>
            </a:r>
            <a:r>
              <a:rPr lang="en-US" altLang="zh-CN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/>
              <a:t>POD spatial modes </a:t>
            </a:r>
            <a:r>
              <a:rPr lang="en-US" altLang="zh-CN" sz="2400" dirty="0" smtClean="0">
                <a:solidFill>
                  <a:srgbClr val="0070C0"/>
                </a:solidFill>
              </a:rPr>
              <a:t>scale linearly </a:t>
            </a:r>
            <a:r>
              <a:rPr lang="en-US" altLang="zh-CN" sz="2400" dirty="0" smtClean="0"/>
              <a:t>over a </a:t>
            </a:r>
            <a:r>
              <a:rPr lang="en-US" altLang="zh-CN" sz="2400" dirty="0" smtClean="0">
                <a:solidFill>
                  <a:srgbClr val="0070C0"/>
                </a:solidFill>
              </a:rPr>
              <a:t>physics-based</a:t>
            </a:r>
            <a:r>
              <a:rPr lang="en-US" altLang="zh-CN" sz="2400" dirty="0" smtClean="0"/>
              <a:t> partition of the geometry space</a:t>
            </a:r>
          </a:p>
          <a:p>
            <a:pPr lvl="1" algn="just"/>
            <a:r>
              <a:rPr lang="en-US" altLang="zh-CN" sz="1800" dirty="0" smtClean="0"/>
              <a:t>Physically justified by </a:t>
            </a:r>
            <a:r>
              <a:rPr lang="en-US" altLang="zh-CN" sz="1800" dirty="0" smtClean="0">
                <a:solidFill>
                  <a:srgbClr val="669900"/>
                </a:solidFill>
              </a:rPr>
              <a:t>similar Reynolds numbers </a:t>
            </a:r>
            <a:r>
              <a:rPr lang="en-US" altLang="zh-CN" sz="1800" dirty="0" smtClean="0"/>
              <a:t>for cold flows (Stokes, 1851)</a:t>
            </a:r>
          </a:p>
          <a:p>
            <a:pPr lvl="1" algn="just"/>
            <a:r>
              <a:rPr lang="en-US" altLang="zh-CN" sz="1800" dirty="0" smtClean="0"/>
              <a:t>Implemented by </a:t>
            </a:r>
            <a:r>
              <a:rPr lang="en-US" altLang="zh-CN" sz="1800" dirty="0" smtClean="0">
                <a:solidFill>
                  <a:srgbClr val="669900"/>
                </a:solidFill>
              </a:rPr>
              <a:t>scaling</a:t>
            </a:r>
            <a:r>
              <a:rPr lang="en-US" altLang="zh-CN" sz="1800" dirty="0" smtClean="0"/>
              <a:t> and </a:t>
            </a:r>
            <a:r>
              <a:rPr lang="en-US" altLang="zh-CN" sz="1800" dirty="0" smtClean="0">
                <a:solidFill>
                  <a:srgbClr val="669900"/>
                </a:solidFill>
              </a:rPr>
              <a:t>interpolating</a:t>
            </a:r>
            <a:r>
              <a:rPr lang="en-US" altLang="zh-CN" sz="1800" dirty="0" smtClean="0"/>
              <a:t> the mesh for all geometries onto a </a:t>
            </a:r>
            <a:r>
              <a:rPr lang="en-US" altLang="zh-CN" sz="1800" dirty="0" smtClean="0">
                <a:solidFill>
                  <a:srgbClr val="669900"/>
                </a:solidFill>
              </a:rPr>
              <a:t>common grid</a:t>
            </a:r>
            <a:r>
              <a:rPr lang="en-US" altLang="zh-CN" sz="1800" dirty="0" smtClean="0"/>
              <a:t>, then performing a single SVD for the KL-expansion</a:t>
            </a:r>
          </a:p>
          <a:p>
            <a:pPr lvl="1" algn="just"/>
            <a:r>
              <a:rPr lang="en-US" altLang="zh-CN" sz="1800" dirty="0" smtClean="0"/>
              <a:t>Allows for </a:t>
            </a:r>
            <a:r>
              <a:rPr lang="en-US" altLang="zh-CN" sz="1800" dirty="0" smtClean="0">
                <a:solidFill>
                  <a:srgbClr val="669900"/>
                </a:solidFill>
              </a:rPr>
              <a:t>efficient</a:t>
            </a:r>
            <a:r>
              <a:rPr lang="en-US" altLang="zh-CN" sz="1800" dirty="0" smtClean="0"/>
              <a:t> extraction of common flow instabilities over design space</a:t>
            </a:r>
          </a:p>
          <a:p>
            <a:pPr lvl="1" algn="just"/>
            <a:endParaRPr lang="en-US" altLang="zh-CN" sz="18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83FB-7C5B-4467-9F24-EDDBFD779F65}" type="slidenum">
              <a:rPr lang="zh-CN" altLang="en-US" smtClean="0"/>
              <a:t>27</a:t>
            </a:fld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3445751"/>
            <a:ext cx="5805488" cy="2802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3611174"/>
            <a:ext cx="10951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Design 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876800" y="3591614"/>
            <a:ext cx="10951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Design 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81200" y="4956389"/>
            <a:ext cx="10951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Design 3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918752" y="5923444"/>
            <a:ext cx="16209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Common Grid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384857" y="5110277"/>
            <a:ext cx="90601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/>
              <a:t>                        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152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43050" y="518744"/>
            <a:ext cx="5943600" cy="479822"/>
          </a:xfrm>
        </p:spPr>
        <p:txBody>
          <a:bodyPr/>
          <a:lstStyle/>
          <a:p>
            <a:r>
              <a:rPr lang="en-US" altLang="zh-CN" sz="3600" dirty="0" smtClean="0"/>
              <a:t>Time-independent emulator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2203582"/>
            <a:ext cx="5962507" cy="3771900"/>
          </a:xfrm>
        </p:spPr>
        <p:txBody>
          <a:bodyPr>
            <a:noAutofit/>
          </a:bodyPr>
          <a:lstStyle/>
          <a:p>
            <a:pPr lvl="1"/>
            <a:r>
              <a:rPr lang="en-US" altLang="zh-CN" sz="2000" dirty="0" smtClean="0"/>
              <a:t>Physically justified by </a:t>
            </a:r>
            <a:r>
              <a:rPr lang="en-US" altLang="zh-CN" sz="2000" dirty="0" smtClean="0">
                <a:solidFill>
                  <a:srgbClr val="669900"/>
                </a:solidFill>
              </a:rPr>
              <a:t>time-stationarity </a:t>
            </a:r>
            <a:r>
              <a:rPr lang="en-US" altLang="zh-CN" sz="2000" dirty="0" smtClean="0"/>
              <a:t>of turbulent structures (Lumley, 1967)</a:t>
            </a:r>
          </a:p>
          <a:p>
            <a:pPr lvl="1"/>
            <a:r>
              <a:rPr lang="en-US" altLang="zh-CN" sz="2000" dirty="0" smtClean="0"/>
              <a:t>Quantifying temporal correlation not of high importance, because:</a:t>
            </a:r>
          </a:p>
          <a:p>
            <a:pPr lvl="2"/>
            <a:r>
              <a:rPr lang="en-US" altLang="zh-CN" sz="1600" dirty="0" smtClean="0"/>
              <a:t>Simulation time-steps are very </a:t>
            </a:r>
            <a:r>
              <a:rPr lang="en-US" altLang="zh-CN" sz="1600" dirty="0" smtClean="0">
                <a:solidFill>
                  <a:srgbClr val="FF0000"/>
                </a:solidFill>
              </a:rPr>
              <a:t>dense</a:t>
            </a:r>
            <a:r>
              <a:rPr lang="en-US" altLang="zh-CN" sz="1600" dirty="0" smtClean="0"/>
              <a:t> (order of </a:t>
            </a:r>
            <a:r>
              <a:rPr lang="en-US" altLang="zh-CN" sz="1600" dirty="0" err="1" smtClean="0"/>
              <a:t>ms</a:t>
            </a:r>
            <a:r>
              <a:rPr lang="en-US" altLang="zh-CN" sz="1600" dirty="0" smtClean="0"/>
              <a:t>)</a:t>
            </a:r>
          </a:p>
          <a:p>
            <a:pPr lvl="2"/>
            <a:r>
              <a:rPr lang="en-US" altLang="zh-CN" sz="1600" dirty="0" smtClean="0">
                <a:solidFill>
                  <a:srgbClr val="669900"/>
                </a:solidFill>
              </a:rPr>
              <a:t>Prediction</a:t>
            </a:r>
            <a:r>
              <a:rPr lang="en-US" altLang="zh-CN" sz="1600" dirty="0" smtClean="0"/>
              <a:t> is only required at observed time-steps</a:t>
            </a:r>
          </a:p>
          <a:p>
            <a:pPr lvl="1"/>
            <a:r>
              <a:rPr lang="en-US" altLang="zh-CN" sz="2000" dirty="0" smtClean="0"/>
              <a:t>Allows for </a:t>
            </a:r>
            <a:r>
              <a:rPr lang="en-US" altLang="zh-CN" sz="2000" dirty="0" smtClean="0">
                <a:solidFill>
                  <a:srgbClr val="669900"/>
                </a:solidFill>
              </a:rPr>
              <a:t>massive computational speed-ups</a:t>
            </a:r>
            <a:r>
              <a:rPr lang="en-US" altLang="zh-CN" sz="2000" dirty="0" smtClean="0"/>
              <a:t>, because the emulators for each time-step can now be trained in parallel</a:t>
            </a:r>
            <a:endParaRPr lang="en-US" altLang="zh-CN" sz="2000" dirty="0"/>
          </a:p>
          <a:p>
            <a:pPr lvl="1"/>
            <a:endParaRPr lang="en-US" altLang="zh-CN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83FB-7C5B-4467-9F24-EDDBFD779F65}" type="slidenum">
              <a:rPr lang="zh-CN" altLang="en-US" smtClean="0"/>
              <a:t>28</a:t>
            </a:fld>
            <a:endParaRPr lang="zh-CN" altLang="en-US" dirty="0"/>
          </a:p>
        </p:txBody>
      </p:sp>
      <p:pic>
        <p:nvPicPr>
          <p:cNvPr id="8194" name="Picture 2" descr="Image result for checking watch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576" y="2286000"/>
            <a:ext cx="2121224" cy="256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内容占位符 2"/>
          <p:cNvSpPr txBox="1">
            <a:spLocks/>
          </p:cNvSpPr>
          <p:nvPr/>
        </p:nvSpPr>
        <p:spPr bwMode="auto">
          <a:xfrm>
            <a:off x="495300" y="1395229"/>
            <a:ext cx="7889966" cy="53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400" b="1" kern="0" dirty="0" smtClean="0">
                <a:solidFill>
                  <a:srgbClr val="0070C0"/>
                </a:solidFill>
              </a:rPr>
              <a:t>Assumption 2</a:t>
            </a:r>
            <a:r>
              <a:rPr lang="en-US" altLang="zh-CN" sz="2400" kern="0" dirty="0" smtClean="0">
                <a:solidFill>
                  <a:srgbClr val="0070C0"/>
                </a:solidFill>
              </a:rPr>
              <a:t>: Independent</a:t>
            </a:r>
            <a:r>
              <a:rPr lang="en-US" altLang="zh-CN" sz="2400" kern="0" dirty="0" smtClean="0"/>
              <a:t> emulators for each time-step</a:t>
            </a:r>
          </a:p>
        </p:txBody>
      </p:sp>
    </p:spTree>
    <p:extLst>
      <p:ext uri="{BB962C8B-B14F-4D97-AF65-F5344CB8AC3E}">
        <p14:creationId xmlns:p14="http://schemas.microsoft.com/office/powerpoint/2010/main" val="364079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0200" y="587573"/>
            <a:ext cx="5943600" cy="479822"/>
          </a:xfrm>
        </p:spPr>
        <p:txBody>
          <a:bodyPr/>
          <a:lstStyle/>
          <a:p>
            <a:r>
              <a:rPr lang="en-US" altLang="zh-CN" sz="3600" dirty="0"/>
              <a:t>Model s</a:t>
            </a:r>
            <a:r>
              <a:rPr lang="en-US" altLang="zh-CN" sz="3600" dirty="0" smtClean="0"/>
              <a:t>pecification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83FB-7C5B-4467-9F24-EDDBFD779F65}" type="slidenum">
              <a:rPr lang="zh-CN" altLang="en-US" smtClean="0"/>
              <a:t>29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93837"/>
                <a:ext cx="8229600" cy="4525963"/>
              </a:xfrm>
            </p:spPr>
            <p:txBody>
              <a:bodyPr/>
              <a:lstStyle/>
              <a:p>
                <a:r>
                  <a:rPr lang="en-US" altLang="zh-CN" sz="2200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CN" sz="2200" b="1" i="1">
                        <a:latin typeface="Cambria Math" panose="02040503050406030204" pitchFamily="18" charset="0"/>
                      </a:rPr>
                      <m:t>𝜷</m:t>
                    </m:r>
                    <m:d>
                      <m:d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altLang="zh-CN" sz="22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US" altLang="zh-CN" sz="2200" dirty="0"/>
                  <a:t> </a:t>
                </a:r>
                <a:r>
                  <a:rPr lang="en-US" altLang="zh-CN" sz="2200" dirty="0" smtClean="0"/>
                  <a:t>be the </a:t>
                </a:r>
                <a:r>
                  <a:rPr lang="en-US" altLang="zh-CN" sz="2200" dirty="0" smtClean="0">
                    <a:solidFill>
                      <a:srgbClr val="0070C0"/>
                    </a:solidFill>
                  </a:rPr>
                  <a:t>CPOD</a:t>
                </a:r>
                <a:r>
                  <a:rPr lang="en-US" altLang="zh-CN" sz="22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sz="2200" dirty="0" smtClean="0"/>
                  <a:t>coefficients at </a:t>
                </a:r>
                <a:r>
                  <a:rPr lang="en-US" altLang="zh-CN" sz="2200" dirty="0"/>
                  <a:t>time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200" dirty="0"/>
                  <a:t> for </a:t>
                </a:r>
                <a:r>
                  <a:rPr lang="en-US" altLang="zh-CN" sz="2200" dirty="0" smtClean="0"/>
                  <a:t>design </a:t>
                </a:r>
                <a14:m>
                  <m:oMath xmlns:m="http://schemas.openxmlformats.org/officeDocument/2006/math">
                    <m:r>
                      <a:rPr lang="en-US" altLang="zh-CN" sz="22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altLang="zh-CN" sz="2200" b="1" dirty="0" smtClean="0"/>
              </a:p>
              <a:p>
                <a:pPr lvl="1"/>
                <a:r>
                  <a:rPr lang="en-US" altLang="zh-CN" sz="2000" dirty="0" smtClean="0"/>
                  <a:t>Why 6? There are 6 </a:t>
                </a:r>
                <a:r>
                  <a:rPr lang="en-US" altLang="zh-CN" sz="2000" dirty="0" smtClean="0">
                    <a:solidFill>
                      <a:srgbClr val="669900"/>
                    </a:solidFill>
                  </a:rPr>
                  <a:t>flow variables </a:t>
                </a:r>
                <a:r>
                  <a:rPr lang="en-US" altLang="zh-CN" sz="2000" dirty="0" smtClean="0"/>
                  <a:t>of interest in the </a:t>
                </a:r>
                <a:r>
                  <a:rPr lang="en-US" altLang="zh-CN" sz="2000" dirty="0" err="1" smtClean="0"/>
                  <a:t>Navier</a:t>
                </a:r>
                <a:r>
                  <a:rPr lang="en-US" altLang="zh-CN" sz="2000" dirty="0" smtClean="0"/>
                  <a:t>-Stokes PDE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≈200</m:t>
                    </m:r>
                  </m:oMath>
                </a14:m>
                <a:r>
                  <a:rPr lang="en-US" altLang="zh-CN" sz="2000" dirty="0" smtClean="0"/>
                  <a:t> CPOD terms for each variable</a:t>
                </a:r>
                <a:endParaRPr lang="en-US" altLang="zh-CN" sz="2000" dirty="0"/>
              </a:p>
              <a:p>
                <a:r>
                  <a:rPr lang="en-US" altLang="zh-CN" sz="2200" dirty="0"/>
                  <a:t>We assume the </a:t>
                </a:r>
                <a:r>
                  <a:rPr lang="en-US" altLang="zh-CN" sz="2200" dirty="0" smtClean="0"/>
                  <a:t>following </a:t>
                </a:r>
                <a:r>
                  <a:rPr lang="en-US" altLang="zh-CN" sz="2200" dirty="0" smtClean="0">
                    <a:solidFill>
                      <a:srgbClr val="0070C0"/>
                    </a:solidFill>
                  </a:rPr>
                  <a:t>co-kriging Gaussian process </a:t>
                </a:r>
                <a:r>
                  <a:rPr lang="en-US" altLang="zh-CN" sz="2200" dirty="0" smtClean="0"/>
                  <a:t>(GP</a:t>
                </a:r>
                <a:r>
                  <a:rPr lang="en-US" altLang="zh-CN" sz="2200" dirty="0" smtClean="0">
                    <a:solidFill>
                      <a:schemeClr val="accent2"/>
                    </a:solidFill>
                  </a:rPr>
                  <a:t>) </a:t>
                </a:r>
                <a:r>
                  <a:rPr lang="en-US" altLang="zh-CN" sz="2200" dirty="0" smtClean="0"/>
                  <a:t>model</a:t>
                </a:r>
                <a:r>
                  <a:rPr lang="en-US" altLang="zh-CN" sz="22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1" i="1">
                          <a:latin typeface="Cambria Math" panose="02040503050406030204" pitchFamily="18" charset="0"/>
                        </a:rPr>
                        <m:t>𝜷</m:t>
                      </m:r>
                      <m:d>
                        <m:d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2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𝐺𝑃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200" b="1" i="1" smtClean="0">
                          <a:latin typeface="Cambria Math" panose="02040503050406030204" pitchFamily="18" charset="0"/>
                        </a:rPr>
                        <m:t>{ </m:t>
                      </m:r>
                      <m:r>
                        <a:rPr lang="en-US" altLang="zh-CN" sz="2200" b="1" i="1"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zh-CN" sz="2200">
                          <a:latin typeface="Cambria Math" panose="02040503050406030204" pitchFamily="18" charset="0"/>
                        </a:rPr>
                        <m:t>Σ</m:t>
                      </m:r>
                      <m:d>
                        <m:d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⋅, ⋅</m:t>
                          </m:r>
                        </m:e>
                      </m:d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altLang="zh-CN" sz="2200" dirty="0"/>
              </a:p>
              <a:p>
                <a:pPr lvl="1"/>
                <a:r>
                  <a:rPr lang="en-US" altLang="zh-CN" sz="2000" dirty="0" smtClean="0">
                    <a:solidFill>
                      <a:srgbClr val="669900"/>
                    </a:solidFill>
                  </a:rPr>
                  <a:t>Mean </a:t>
                </a:r>
                <a:r>
                  <a:rPr lang="en-US" altLang="zh-CN" sz="2000" dirty="0" smtClean="0"/>
                  <a:t>vector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endParaRPr lang="en-US" altLang="zh-CN" sz="2000" dirty="0" smtClean="0">
                  <a:solidFill>
                    <a:srgbClr val="669900"/>
                  </a:solidFill>
                </a:endParaRPr>
              </a:p>
              <a:p>
                <a:pPr lvl="1"/>
                <a:r>
                  <a:rPr lang="en-US" altLang="zh-CN" sz="2000" dirty="0" smtClean="0">
                    <a:solidFill>
                      <a:srgbClr val="669900"/>
                    </a:solidFill>
                  </a:rPr>
                  <a:t>Covariance matrix </a:t>
                </a:r>
                <a:r>
                  <a:rPr lang="en-US" altLang="zh-CN" sz="2000" dirty="0" smtClean="0"/>
                  <a:t>function:</a:t>
                </a:r>
                <a:endParaRPr lang="en-US" altLang="zh-CN" sz="2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Σ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000" dirty="0" smtClean="0"/>
              </a:p>
              <a:p>
                <a:pPr lvl="1"/>
                <a:r>
                  <a:rPr lang="en-US" altLang="zh-CN" sz="2000" dirty="0" smtClean="0">
                    <a:solidFill>
                      <a:srgbClr val="669900"/>
                    </a:solidFill>
                    <a:cs typeface="Calibri" panose="020F0502020204030204" pitchFamily="34" charset="0"/>
                  </a:rPr>
                  <a:t>Co-kriging</a:t>
                </a:r>
                <a:r>
                  <a:rPr lang="en-US" altLang="zh-CN" sz="2000" dirty="0" smtClean="0">
                    <a:cs typeface="Calibri" panose="020F0502020204030204" pitchFamily="34" charset="0"/>
                  </a:rPr>
                  <a:t> matrix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×6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US" altLang="zh-CN" sz="2000" dirty="0" smtClean="0">
                    <a:cs typeface="Calibri" panose="020F0502020204030204" pitchFamily="34" charset="0"/>
                  </a:rPr>
                  <a:t>: correlation between CPOD modes</a:t>
                </a:r>
              </a:p>
              <a:p>
                <a:pPr lvl="1"/>
                <a:r>
                  <a:rPr lang="en-US" altLang="zh-CN" sz="2000" dirty="0" smtClean="0">
                    <a:solidFill>
                      <a:srgbClr val="669900"/>
                    </a:solidFill>
                  </a:rPr>
                  <a:t>Correlation</a:t>
                </a:r>
                <a:r>
                  <a:rPr lang="en-US" altLang="zh-CN" sz="2000" dirty="0" smtClean="0"/>
                  <a:t>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 smtClean="0"/>
                  <a:t>: correlation between different designs</a:t>
                </a: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93837"/>
                <a:ext cx="8229600" cy="4525963"/>
              </a:xfrm>
              <a:blipFill>
                <a:blip r:embed="rId2"/>
                <a:stretch>
                  <a:fillRect l="-963" t="-1077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29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116"/>
            <a:ext cx="8229600" cy="1143000"/>
          </a:xfrm>
        </p:spPr>
        <p:txBody>
          <a:bodyPr/>
          <a:lstStyle/>
          <a:p>
            <a:r>
              <a:rPr lang="en-US" altLang="zh-CN" sz="3600" dirty="0" smtClean="0"/>
              <a:t>Why computer experiments?</a:t>
            </a:r>
            <a:endParaRPr lang="zh-CN" altLang="en-US" sz="3600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04015"/>
            <a:ext cx="2171699" cy="1753585"/>
          </a:xfr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13" y="4644478"/>
            <a:ext cx="1992193" cy="14854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64" y="4650955"/>
            <a:ext cx="1247960" cy="15450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1156447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 smtClean="0">
                <a:latin typeface="Calibri" panose="020F0502020204030204" pitchFamily="34" charset="0"/>
              </a:rPr>
              <a:t>No need for expensive lab equipment and materials, less costly than physical experiments.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374914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 smtClean="0">
                <a:latin typeface="Calibri" panose="020F0502020204030204" pitchFamily="34" charset="0"/>
              </a:rPr>
              <a:t>Not affected by human and environmental factors.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8700" y="3749141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 smtClean="0">
                <a:latin typeface="Calibri" panose="020F0502020204030204" pitchFamily="34" charset="0"/>
              </a:rPr>
              <a:t>Study dangerous or infeasible physical experiments, such as ammunition detonation.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4114800" y="2623074"/>
            <a:ext cx="914400" cy="344908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AC1C-7200-4EEB-AA72-F1341E38793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 descr="Image result for supercompu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74" y="1838324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92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0200" y="587573"/>
            <a:ext cx="5943600" cy="479822"/>
          </a:xfrm>
        </p:spPr>
        <p:txBody>
          <a:bodyPr/>
          <a:lstStyle/>
          <a:p>
            <a:r>
              <a:rPr lang="en-US" altLang="zh-CN" sz="3600" dirty="0" smtClean="0"/>
              <a:t>Co-Kriging or not?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83FB-7C5B-4467-9F24-EDDBFD779F65}" type="slidenum">
              <a:rPr lang="zh-CN" altLang="en-US" smtClean="0"/>
              <a:t>30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7664"/>
                <a:ext cx="5353594" cy="3429000"/>
              </a:xfrm>
            </p:spPr>
            <p:txBody>
              <a:bodyPr/>
              <a:lstStyle/>
              <a:p>
                <a:pPr algn="just"/>
                <a:r>
                  <a:rPr lang="en-US" sz="2200" dirty="0" smtClean="0"/>
                  <a:t>From spatial statistics, a co-kriging model gives </a:t>
                </a:r>
                <a:r>
                  <a:rPr lang="en-US" sz="2200" dirty="0" smtClean="0">
                    <a:solidFill>
                      <a:srgbClr val="0070C0"/>
                    </a:solidFill>
                  </a:rPr>
                  <a:t>improved predictions </a:t>
                </a:r>
                <a:r>
                  <a:rPr lang="en-US" sz="2200" dirty="0" smtClean="0"/>
                  <a:t>when:</a:t>
                </a:r>
              </a:p>
              <a:p>
                <a:pPr marL="800100" lvl="1" indent="-342900" algn="just">
                  <a:buFont typeface="+mj-lt"/>
                  <a:buAutoNum type="arabicParenR"/>
                </a:pPr>
                <a:r>
                  <a:rPr lang="en-US" sz="1800" dirty="0" smtClean="0"/>
                  <a:t>the co-kriging matrix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1800" b="1" dirty="0" smtClean="0"/>
                  <a:t> </a:t>
                </a:r>
                <a:r>
                  <a:rPr lang="en-US" sz="1800" dirty="0" smtClean="0"/>
                  <a:t>has </a:t>
                </a:r>
                <a:r>
                  <a:rPr lang="en-US" sz="1800" dirty="0" smtClean="0">
                    <a:solidFill>
                      <a:srgbClr val="669900"/>
                    </a:solidFill>
                  </a:rPr>
                  <a:t>large</a:t>
                </a:r>
                <a:r>
                  <a:rPr lang="en-US" sz="1800" dirty="0" smtClean="0"/>
                  <a:t> </a:t>
                </a:r>
                <a:r>
                  <a:rPr lang="en-US" sz="1800" dirty="0" err="1"/>
                  <a:t>covariances</a:t>
                </a:r>
                <a:r>
                  <a:rPr lang="en-US" sz="1800" dirty="0"/>
                  <a:t> </a:t>
                </a:r>
                <a:endParaRPr lang="en-US" sz="1800" b="1" dirty="0" smtClean="0"/>
              </a:p>
              <a:p>
                <a:pPr marL="800100" lvl="1" indent="-342900" algn="just">
                  <a:buFont typeface="+mj-lt"/>
                  <a:buAutoNum type="arabicParenR"/>
                </a:pPr>
                <a:r>
                  <a:rPr lang="en-US" sz="1800" dirty="0" smtClean="0"/>
                  <a:t>such </a:t>
                </a:r>
                <a:r>
                  <a:rPr lang="en-US" sz="1800" dirty="0" err="1" smtClean="0"/>
                  <a:t>covariances</a:t>
                </a:r>
                <a:r>
                  <a:rPr lang="en-US" sz="1800" dirty="0" smtClean="0"/>
                  <a:t> can be </a:t>
                </a:r>
                <a:r>
                  <a:rPr lang="en-US" sz="1800" dirty="0" smtClean="0">
                    <a:solidFill>
                      <a:srgbClr val="669900"/>
                    </a:solidFill>
                  </a:rPr>
                  <a:t>estimated</a:t>
                </a:r>
                <a:r>
                  <a:rPr lang="en-US" sz="1800" dirty="0" smtClean="0"/>
                  <a:t> well</a:t>
                </a:r>
              </a:p>
              <a:p>
                <a:pPr algn="just"/>
                <a:r>
                  <a:rPr lang="en-US" sz="2200" dirty="0" smtClean="0"/>
                  <a:t>1) must be true by flow physics, because the </a:t>
                </a:r>
                <a:r>
                  <a:rPr lang="en-US" sz="2200" dirty="0" smtClean="0">
                    <a:solidFill>
                      <a:srgbClr val="0070C0"/>
                    </a:solidFill>
                  </a:rPr>
                  <a:t>governing PDEs </a:t>
                </a:r>
                <a:r>
                  <a:rPr lang="en-US" sz="2200" dirty="0" smtClean="0"/>
                  <a:t>impose</a:t>
                </a:r>
                <a:r>
                  <a:rPr lang="en-US" sz="2200" dirty="0" smtClean="0">
                    <a:solidFill>
                      <a:srgbClr val="0070C0"/>
                    </a:solidFill>
                  </a:rPr>
                  <a:t> strong coupling </a:t>
                </a:r>
                <a:r>
                  <a:rPr lang="en-US" sz="2200" dirty="0" smtClean="0"/>
                  <a:t>behavior between flow variables.</a:t>
                </a:r>
              </a:p>
              <a:p>
                <a:pPr algn="just"/>
                <a:r>
                  <a:rPr lang="en-US" sz="2200" dirty="0" smtClean="0"/>
                  <a:t>We will check 2) by ensuring the selected </a:t>
                </a:r>
                <a:r>
                  <a:rPr lang="en-US" sz="2200" dirty="0" err="1" smtClean="0"/>
                  <a:t>covariances</a:t>
                </a:r>
                <a:r>
                  <a:rPr lang="en-US" sz="2200" dirty="0" smtClean="0"/>
                  <a:t> in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2200" b="1" dirty="0" smtClean="0"/>
                  <a:t> </a:t>
                </a:r>
                <a:r>
                  <a:rPr lang="en-US" sz="2200" dirty="0" smtClean="0"/>
                  <a:t>are </a:t>
                </a:r>
                <a:r>
                  <a:rPr lang="en-US" sz="2200" dirty="0" smtClean="0">
                    <a:solidFill>
                      <a:srgbClr val="0070C0"/>
                    </a:solidFill>
                  </a:rPr>
                  <a:t>physically interpretable</a:t>
                </a:r>
                <a:r>
                  <a:rPr lang="en-US" sz="2200" dirty="0" smtClean="0"/>
                  <a:t>.</a:t>
                </a:r>
                <a:endParaRPr lang="en-US" sz="2200" b="1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7664"/>
                <a:ext cx="5353594" cy="3429000"/>
              </a:xfrm>
              <a:blipFill>
                <a:blip r:embed="rId2"/>
                <a:stretch>
                  <a:fillRect l="-1481" t="-1423" r="-1481" b="-7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 descr="Image result for collaboration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4656"/>
            <a:ext cx="3017649" cy="299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73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0200" y="587573"/>
            <a:ext cx="5943600" cy="479822"/>
          </a:xfrm>
        </p:spPr>
        <p:txBody>
          <a:bodyPr/>
          <a:lstStyle/>
          <a:p>
            <a:r>
              <a:rPr lang="en-US" altLang="zh-CN" sz="3600" dirty="0" smtClean="0"/>
              <a:t>Sparsity and physics </a:t>
            </a:r>
            <a:r>
              <a:rPr lang="en-US" altLang="zh-CN" sz="3600" dirty="0"/>
              <a:t>e</a:t>
            </a:r>
            <a:r>
              <a:rPr lang="en-US" altLang="zh-CN" sz="3600" dirty="0" smtClean="0"/>
              <a:t>xtraction</a:t>
            </a:r>
            <a:endParaRPr lang="zh-CN" alt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3" r="-1"/>
          <a:stretch/>
        </p:blipFill>
        <p:spPr>
          <a:xfrm>
            <a:off x="6434833" y="2062281"/>
            <a:ext cx="2556767" cy="2507807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83FB-7C5B-4467-9F24-EDDBFD779F65}" type="slidenum">
              <a:rPr lang="zh-CN" altLang="en-US" smtClean="0"/>
              <a:t>31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35614" y="4509771"/>
                <a:ext cx="44452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Figure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Co-kriging matrix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𝑻</m:t>
                    </m:r>
                  </m:oMath>
                </a14:m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for CPOD modes.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614" y="4509771"/>
                <a:ext cx="4445229" cy="369332"/>
              </a:xfrm>
              <a:prstGeom prst="rect">
                <a:avLst/>
              </a:prstGeom>
              <a:blipFill>
                <a:blip r:embed="rId3"/>
                <a:stretch>
                  <a:fillRect l="-123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719688" y="2224620"/>
            <a:ext cx="4019371" cy="2096770"/>
            <a:chOff x="1615488" y="1240620"/>
            <a:chExt cx="4019371" cy="2096770"/>
          </a:xfrm>
        </p:grpSpPr>
        <p:grpSp>
          <p:nvGrpSpPr>
            <p:cNvPr id="16" name="Group 15"/>
            <p:cNvGrpSpPr/>
            <p:nvPr/>
          </p:nvGrpSpPr>
          <p:grpSpPr>
            <a:xfrm>
              <a:off x="1615488" y="1240620"/>
              <a:ext cx="2181996" cy="1968993"/>
              <a:chOff x="5914632" y="1988820"/>
              <a:chExt cx="2909328" cy="262532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5929147" y="2073633"/>
                <a:ext cx="2236937" cy="451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Modes for Var. 1</a:t>
                </a:r>
                <a:endParaRPr lang="en-US" sz="1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6915033" y="3038583"/>
                    <a:ext cx="427896" cy="49244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⋮</m:t>
                          </m:r>
                        </m:oMath>
                      </m:oMathPara>
                    </a14:m>
                    <a:endParaRPr lang="en-US" b="0" dirty="0" smtClean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15033" y="3038583"/>
                    <a:ext cx="427896" cy="492443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TextBox 8"/>
              <p:cNvSpPr txBox="1"/>
              <p:nvPr/>
            </p:nvSpPr>
            <p:spPr>
              <a:xfrm>
                <a:off x="5914632" y="4162740"/>
                <a:ext cx="2236937" cy="451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Modes for Var. 6</a:t>
                </a:r>
                <a:endParaRPr lang="en-US" sz="1600" dirty="0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8298180" y="1988820"/>
                <a:ext cx="525780" cy="496695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>
              <a:off x="5240524" y="2964869"/>
              <a:ext cx="394335" cy="372521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5240524" y="2964869"/>
              <a:ext cx="394335" cy="37252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15194" y="1524000"/>
                <a:ext cx="4355545" cy="3754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We also impose </a:t>
                </a:r>
                <a:r>
                  <a:rPr lang="en-US" altLang="zh-CN" sz="22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sparsity</a:t>
                </a:r>
                <a:r>
                  <a:rPr lang="en-US" altLang="zh-CN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US" altLang="zh-CN" sz="22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𝑻</m:t>
                    </m:r>
                  </m:oMath>
                </a14:m>
                <a:r>
                  <a:rPr lang="en-US" altLang="zh-CN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altLang="zh-CN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Sparsity enables better </a:t>
                </a:r>
                <a:r>
                  <a:rPr lang="en-US" altLang="zh-CN" dirty="0" smtClean="0">
                    <a:solidFill>
                      <a:srgbClr val="66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estimation</a:t>
                </a:r>
                <a:r>
                  <a:rPr lang="en-US" altLang="zh-CN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:r>
                  <a:rPr lang="en-US" altLang="zh-CN" dirty="0" smtClean="0">
                    <a:solidFill>
                      <a:srgbClr val="66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selection</a:t>
                </a:r>
                <a:r>
                  <a:rPr lang="en-US" altLang="zh-CN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of important </a:t>
                </a:r>
                <a:r>
                  <a:rPr lang="en-US" altLang="zh-CN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covariances</a:t>
                </a:r>
                <a:r>
                  <a:rPr lang="en-US" altLang="zh-CN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in the 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high-dimensional</a:t>
                </a:r>
                <a:r>
                  <a:rPr lang="en-US" altLang="zh-CN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matrix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×6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US" altLang="zh-CN" dirty="0" smtClean="0">
                    <a:latin typeface="Calibri" panose="020F0502020204030204" pitchFamily="34" charset="0"/>
                  </a:rPr>
                  <a:t>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altLang="zh-CN" dirty="0" smtClean="0">
                  <a:latin typeface="Calibri" panose="020F0502020204030204" pitchFamily="34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latin typeface="Calibri" panose="020F0502020204030204" pitchFamily="34" charset="0"/>
                  </a:rPr>
                  <a:t>Sparsity is justified by the </a:t>
                </a:r>
                <a:r>
                  <a:rPr lang="en-US" altLang="zh-CN" dirty="0" smtClean="0">
                    <a:solidFill>
                      <a:srgbClr val="669900"/>
                    </a:solidFill>
                    <a:latin typeface="Calibri" panose="020F0502020204030204" pitchFamily="34" charset="0"/>
                  </a:rPr>
                  <a:t>significant-but-few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zh-CN" dirty="0" smtClean="0">
                    <a:latin typeface="Calibri" panose="020F0502020204030204" pitchFamily="34" charset="0"/>
                  </a:rPr>
                  <a:t>flow couplings imposed by the governing PDE.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altLang="zh-CN" dirty="0" smtClean="0">
                  <a:latin typeface="Calibri" panose="020F0502020204030204" pitchFamily="34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latin typeface="Calibri" panose="020F0502020204030204" pitchFamily="34" charset="0"/>
                  </a:rPr>
                  <a:t>Selecting important </a:t>
                </a:r>
                <a:r>
                  <a:rPr lang="en-US" altLang="zh-CN" dirty="0" err="1" smtClean="0">
                    <a:latin typeface="Calibri" panose="020F0502020204030204" pitchFamily="34" charset="0"/>
                  </a:rPr>
                  <a:t>covariances</a:t>
                </a:r>
                <a:r>
                  <a:rPr lang="en-US" altLang="zh-CN" dirty="0" smtClean="0">
                    <a:latin typeface="Calibri" panose="020F050202020403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altLang="zh-CN" b="1" dirty="0" smtClean="0">
                    <a:latin typeface="Calibri" panose="020F0502020204030204" pitchFamily="34" charset="0"/>
                  </a:rPr>
                  <a:t> </a:t>
                </a:r>
                <a:r>
                  <a:rPr lang="en-US" altLang="zh-CN" dirty="0" smtClean="0">
                    <a:latin typeface="Calibri" panose="020F0502020204030204" pitchFamily="34" charset="0"/>
                  </a:rPr>
                  <a:t>provides a way to </a:t>
                </a:r>
                <a:r>
                  <a:rPr lang="en-US" altLang="zh-CN" dirty="0" smtClean="0">
                    <a:solidFill>
                      <a:srgbClr val="669900"/>
                    </a:solidFill>
                    <a:latin typeface="Calibri" panose="020F0502020204030204" pitchFamily="34" charset="0"/>
                  </a:rPr>
                  <a:t>extract</a:t>
                </a:r>
                <a:r>
                  <a:rPr lang="en-US" altLang="zh-CN" dirty="0" smtClean="0">
                    <a:latin typeface="Calibri" panose="020F0502020204030204" pitchFamily="34" charset="0"/>
                  </a:rPr>
                  <a:t> and </a:t>
                </a:r>
                <a:r>
                  <a:rPr lang="en-US" altLang="zh-CN" dirty="0" smtClean="0">
                    <a:solidFill>
                      <a:srgbClr val="669900"/>
                    </a:solidFill>
                    <a:latin typeface="Calibri" panose="020F0502020204030204" pitchFamily="34" charset="0"/>
                  </a:rPr>
                  <a:t>rank</a:t>
                </a:r>
                <a:r>
                  <a:rPr lang="en-US" altLang="zh-CN" dirty="0" smtClean="0">
                    <a:latin typeface="Calibri" panose="020F0502020204030204" pitchFamily="34" charset="0"/>
                  </a:rPr>
                  <a:t> important flow instabilities.</a:t>
                </a:r>
                <a:endParaRPr lang="en-US" altLang="zh-CN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94" y="1524000"/>
                <a:ext cx="4355545" cy="3754874"/>
              </a:xfrm>
              <a:prstGeom prst="rect">
                <a:avLst/>
              </a:prstGeom>
              <a:blipFill>
                <a:blip r:embed="rId5"/>
                <a:stretch>
                  <a:fillRect l="-1821" t="-1136" r="-1120" b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47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0200" y="587573"/>
            <a:ext cx="5943600" cy="479822"/>
          </a:xfrm>
        </p:spPr>
        <p:txBody>
          <a:bodyPr/>
          <a:lstStyle/>
          <a:p>
            <a:r>
              <a:rPr lang="en-US" altLang="zh-CN" sz="3600" dirty="0" smtClean="0"/>
              <a:t>Graph estimation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83FB-7C5B-4467-9F24-EDDBFD779F65}" type="slidenum">
              <a:rPr lang="zh-CN" altLang="en-US" smtClean="0"/>
              <a:t>32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04800" y="1676400"/>
                <a:ext cx="4841655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:r>
                  <a:rPr lang="en-US" altLang="zh-CN" sz="22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graphical structure </a:t>
                </a:r>
                <a:r>
                  <a:rPr lang="en-US" altLang="zh-CN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underlying </a:t>
                </a:r>
                <a14:m>
                  <m:oMath xmlns:m="http://schemas.openxmlformats.org/officeDocument/2006/math">
                    <m:r>
                      <a:rPr lang="en-US" altLang="zh-CN" sz="22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𝑻</m:t>
                    </m:r>
                  </m:oMath>
                </a14:m>
                <a:r>
                  <a:rPr lang="en-US" altLang="zh-CN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as well as GP parameters, can be estimated using the following </a:t>
                </a:r>
                <a:r>
                  <a:rPr lang="en-US" altLang="zh-CN" sz="22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iterative</a:t>
                </a:r>
                <a:r>
                  <a:rPr lang="en-US" altLang="zh-CN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algorithm: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altLang="zh-CN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For fixed GP parameters, use the </a:t>
                </a:r>
                <a:r>
                  <a:rPr lang="en-US" altLang="zh-CN" dirty="0" smtClean="0">
                    <a:solidFill>
                      <a:srgbClr val="66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graphical LASSO</a:t>
                </a:r>
                <a:r>
                  <a:rPr lang="en-US" altLang="zh-CN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(Friedman et al., 2008) to estimate a sparse number of flow couplings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𝑻</m:t>
                    </m:r>
                  </m:oMath>
                </a14:m>
                <a:endParaRPr lang="en-US" altLang="zh-CN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altLang="zh-CN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For fixed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𝑻</m:t>
                    </m:r>
                  </m:oMath>
                </a14:m>
                <a:r>
                  <a:rPr lang="en-US" altLang="zh-CN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estimate GP parameters using </a:t>
                </a:r>
                <a:r>
                  <a:rPr lang="en-US" altLang="zh-CN" dirty="0" smtClean="0">
                    <a:solidFill>
                      <a:srgbClr val="66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maximum likelihood</a:t>
                </a:r>
                <a:endParaRPr lang="en-US" altLang="zh-CN" b="1" dirty="0" smtClean="0">
                  <a:solidFill>
                    <a:srgbClr val="6699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676400"/>
                <a:ext cx="4841655" cy="3046988"/>
              </a:xfrm>
              <a:prstGeom prst="rect">
                <a:avLst/>
              </a:prstGeom>
              <a:blipFill>
                <a:blip r:embed="rId2"/>
                <a:stretch>
                  <a:fillRect l="-1637" t="-1400" r="-1637" b="-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555" b="20859"/>
          <a:stretch/>
        </p:blipFill>
        <p:spPr>
          <a:xfrm>
            <a:off x="5121558" y="2071229"/>
            <a:ext cx="3869591" cy="26604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29851" y="2057400"/>
            <a:ext cx="2437949" cy="25908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4" t="36269" r="24461" b="36385"/>
          <a:stretch/>
        </p:blipFill>
        <p:spPr bwMode="auto">
          <a:xfrm>
            <a:off x="7582125" y="4709302"/>
            <a:ext cx="533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4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3000" y="725872"/>
            <a:ext cx="6935944" cy="479822"/>
          </a:xfrm>
        </p:spPr>
        <p:txBody>
          <a:bodyPr/>
          <a:lstStyle/>
          <a:p>
            <a:r>
              <a:rPr lang="en-US" altLang="zh-CN" sz="3600" dirty="0" smtClean="0"/>
              <a:t>Emulation results – density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83FB-7C5B-4467-9F24-EDDBFD779F65}" type="slidenum">
              <a:rPr lang="zh-CN" altLang="en-US" smtClean="0"/>
              <a:t>33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114490"/>
            <a:ext cx="1398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Simulation: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3943290"/>
            <a:ext cx="1339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Emulation: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5760" y="5746813"/>
            <a:ext cx="784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Figure</a:t>
            </a:r>
            <a:r>
              <a:rPr lang="en-US" dirty="0" smtClean="0">
                <a:latin typeface="Calibri" panose="020F0502020204030204" pitchFamily="34" charset="0"/>
              </a:rPr>
              <a:t>: Simulated and emulated 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instantaneous density flow</a:t>
            </a:r>
            <a:r>
              <a:rPr lang="en-US" dirty="0" smtClean="0">
                <a:latin typeface="Calibri" panose="020F0502020204030204" pitchFamily="34" charset="0"/>
              </a:rPr>
              <a:t> at new swirl geometry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334774"/>
            <a:ext cx="6749781" cy="412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5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Shiang-Ting Yeh\Dropbox\figure1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1" b="-2"/>
          <a:stretch/>
        </p:blipFill>
        <p:spPr bwMode="auto">
          <a:xfrm>
            <a:off x="4926873" y="2819400"/>
            <a:ext cx="4343400" cy="1146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725872"/>
            <a:ext cx="6783544" cy="479822"/>
          </a:xfrm>
        </p:spPr>
        <p:txBody>
          <a:bodyPr/>
          <a:lstStyle/>
          <a:p>
            <a:r>
              <a:rPr lang="en-US" altLang="zh-CN" sz="3600" dirty="0" smtClean="0"/>
              <a:t>Emulation results – pressure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83FB-7C5B-4467-9F24-EDDBFD779F65}" type="slidenum">
              <a:rPr lang="zh-CN" altLang="en-US" smtClean="0"/>
              <a:t>34</a:t>
            </a:fld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97482" y="5653234"/>
            <a:ext cx="7389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Figure</a:t>
            </a:r>
            <a:r>
              <a:rPr lang="en-US" dirty="0" smtClean="0">
                <a:latin typeface="Calibri" panose="020F0502020204030204" pitchFamily="34" charset="0"/>
              </a:rPr>
              <a:t>: (Left) </a:t>
            </a:r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Power spectral densities</a:t>
            </a:r>
            <a:r>
              <a:rPr lang="en-US" dirty="0" smtClean="0">
                <a:latin typeface="Calibri" panose="020F0502020204030204" pitchFamily="34" charset="0"/>
              </a:rPr>
              <a:t> of 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pressure flow</a:t>
            </a:r>
            <a:r>
              <a:rPr lang="en-US" dirty="0" smtClean="0">
                <a:latin typeface="Calibri" panose="020F0502020204030204" pitchFamily="34" charset="0"/>
              </a:rPr>
              <a:t> at new swirl geometry, (Right) Testing probes on </a:t>
            </a:r>
            <a:r>
              <a:rPr lang="en-US" dirty="0" err="1" smtClean="0">
                <a:latin typeface="Calibri" panose="020F0502020204030204" pitchFamily="34" charset="0"/>
              </a:rPr>
              <a:t>LOx</a:t>
            </a:r>
            <a:r>
              <a:rPr lang="en-US" dirty="0" smtClean="0">
                <a:latin typeface="Calibri" panose="020F0502020204030204" pitchFamily="34" charset="0"/>
              </a:rPr>
              <a:t> film surface.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4329" r="7273" b="3158"/>
          <a:stretch/>
        </p:blipFill>
        <p:spPr bwMode="auto">
          <a:xfrm>
            <a:off x="152400" y="1205694"/>
            <a:ext cx="5054600" cy="4447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2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725872"/>
            <a:ext cx="6783544" cy="479822"/>
          </a:xfrm>
        </p:spPr>
        <p:txBody>
          <a:bodyPr/>
          <a:lstStyle/>
          <a:p>
            <a:r>
              <a:rPr lang="en-US" altLang="zh-CN" sz="3600" dirty="0" smtClean="0"/>
              <a:t>Emulation results – temperature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83FB-7C5B-4467-9F24-EDDBFD779F65}" type="slidenum">
              <a:rPr lang="zh-CN" altLang="en-US" smtClean="0"/>
              <a:t>35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9289" y="2146927"/>
            <a:ext cx="1398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Simulation: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112" y="3537025"/>
            <a:ext cx="1339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Emulation: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7680" y="5251922"/>
            <a:ext cx="735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Figure</a:t>
            </a:r>
            <a:r>
              <a:rPr lang="en-US" dirty="0" smtClean="0">
                <a:latin typeface="Calibri" panose="020F0502020204030204" pitchFamily="34" charset="0"/>
              </a:rPr>
              <a:t>: Simulated and emulated 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mean temperature flow </a:t>
            </a:r>
            <a:r>
              <a:rPr lang="en-US" dirty="0" smtClean="0">
                <a:latin typeface="Calibri" panose="020F0502020204030204" pitchFamily="34" charset="0"/>
              </a:rPr>
              <a:t>at new </a:t>
            </a:r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jet</a:t>
            </a:r>
            <a:r>
              <a:rPr lang="en-US" dirty="0" smtClean="0">
                <a:latin typeface="Calibri" panose="020F0502020204030204" pitchFamily="34" charset="0"/>
              </a:rPr>
              <a:t> geometry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0" r="1859" b="3496"/>
          <a:stretch/>
        </p:blipFill>
        <p:spPr bwMode="auto">
          <a:xfrm>
            <a:off x="1524000" y="2057400"/>
            <a:ext cx="7531667" cy="24597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880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725872"/>
            <a:ext cx="6783544" cy="479822"/>
          </a:xfrm>
        </p:spPr>
        <p:txBody>
          <a:bodyPr/>
          <a:lstStyle/>
          <a:p>
            <a:r>
              <a:rPr lang="en-US" altLang="zh-CN" sz="3600" dirty="0" smtClean="0"/>
              <a:t>Emulation </a:t>
            </a:r>
            <a:r>
              <a:rPr lang="en-US" altLang="zh-CN" sz="3600" dirty="0"/>
              <a:t>r</a:t>
            </a:r>
            <a:r>
              <a:rPr lang="en-US" altLang="zh-CN" sz="3600" dirty="0" smtClean="0"/>
              <a:t>esults – temperature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83FB-7C5B-4467-9F24-EDDBFD779F65}" type="slidenum">
              <a:rPr lang="zh-CN" altLang="en-US" smtClean="0"/>
              <a:t>36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955001"/>
            <a:ext cx="1398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Simulation: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3888381"/>
            <a:ext cx="1339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Emulation: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7680" y="5251922"/>
            <a:ext cx="755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Figure</a:t>
            </a:r>
            <a:r>
              <a:rPr lang="en-US" dirty="0" smtClean="0">
                <a:latin typeface="Calibri" panose="020F0502020204030204" pitchFamily="34" charset="0"/>
              </a:rPr>
              <a:t>: Simulated and emulated 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mean temperature flow </a:t>
            </a:r>
            <a:r>
              <a:rPr lang="en-US" dirty="0" smtClean="0">
                <a:latin typeface="Calibri" panose="020F0502020204030204" pitchFamily="34" charset="0"/>
              </a:rPr>
              <a:t>at new </a:t>
            </a:r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swirl</a:t>
            </a:r>
            <a:r>
              <a:rPr lang="en-US" dirty="0" smtClean="0">
                <a:latin typeface="Calibri" panose="020F0502020204030204" pitchFamily="34" charset="0"/>
              </a:rPr>
              <a:t> geometry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5" b="3718"/>
          <a:stretch/>
        </p:blipFill>
        <p:spPr bwMode="auto">
          <a:xfrm>
            <a:off x="1627573" y="1676400"/>
            <a:ext cx="7039278" cy="32600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077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06337" y="696063"/>
            <a:ext cx="5943600" cy="479822"/>
          </a:xfrm>
        </p:spPr>
        <p:txBody>
          <a:bodyPr/>
          <a:lstStyle/>
          <a:p>
            <a:r>
              <a:rPr lang="en-US" altLang="zh-CN" sz="3600" dirty="0"/>
              <a:t>Uncertainty </a:t>
            </a:r>
            <a:r>
              <a:rPr lang="en-US" altLang="zh-CN" sz="3600" dirty="0" smtClean="0"/>
              <a:t>Quantification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8873" y="4343400"/>
            <a:ext cx="8104909" cy="2048952"/>
          </a:xfrm>
        </p:spPr>
        <p:txBody>
          <a:bodyPr>
            <a:noAutofit/>
          </a:bodyPr>
          <a:lstStyle/>
          <a:p>
            <a:pPr algn="just"/>
            <a:r>
              <a:rPr lang="en-US" altLang="zh-CN" sz="2000" dirty="0" smtClean="0"/>
              <a:t>UQ not only useful for </a:t>
            </a:r>
            <a:r>
              <a:rPr lang="en-US" altLang="zh-CN" sz="2000" dirty="0" smtClean="0">
                <a:solidFill>
                  <a:srgbClr val="0070C0"/>
                </a:solidFill>
              </a:rPr>
              <a:t>error analysis</a:t>
            </a:r>
            <a:r>
              <a:rPr lang="en-US" altLang="zh-CN" sz="2000" dirty="0" smtClean="0"/>
              <a:t>, but also for extracting </a:t>
            </a:r>
            <a:r>
              <a:rPr lang="en-US" altLang="zh-CN" sz="2000" dirty="0" smtClean="0">
                <a:solidFill>
                  <a:srgbClr val="0070C0"/>
                </a:solidFill>
              </a:rPr>
              <a:t>flow physics</a:t>
            </a:r>
          </a:p>
          <a:p>
            <a:pPr algn="just"/>
            <a:r>
              <a:rPr lang="en-US" altLang="zh-CN" sz="2000" dirty="0" smtClean="0"/>
              <a:t>Regions with high uncertainty have </a:t>
            </a:r>
            <a:r>
              <a:rPr lang="en-US" altLang="zh-CN" sz="2000" dirty="0" smtClean="0">
                <a:solidFill>
                  <a:srgbClr val="0070C0"/>
                </a:solidFill>
              </a:rPr>
              <a:t>richer dynamic characteristics</a:t>
            </a:r>
            <a:r>
              <a:rPr lang="en-US" altLang="zh-CN" sz="2000" dirty="0" smtClean="0"/>
              <a:t>:</a:t>
            </a:r>
          </a:p>
          <a:p>
            <a:pPr lvl="1" algn="just"/>
            <a:r>
              <a:rPr lang="en-US" altLang="zh-CN" sz="1600" dirty="0" smtClean="0"/>
              <a:t>Taper region: high uncertainty splits into two branches (</a:t>
            </a:r>
            <a:r>
              <a:rPr lang="en-US" altLang="zh-CN" sz="1600" dirty="0" smtClean="0">
                <a:solidFill>
                  <a:srgbClr val="669900"/>
                </a:solidFill>
              </a:rPr>
              <a:t>mixing layer </a:t>
            </a:r>
            <a:r>
              <a:rPr lang="en-US" altLang="zh-CN" sz="1600" dirty="0" smtClean="0"/>
              <a:t>&amp; </a:t>
            </a:r>
            <a:r>
              <a:rPr lang="en-US" altLang="zh-CN" sz="1600" dirty="0" smtClean="0">
                <a:solidFill>
                  <a:srgbClr val="669900"/>
                </a:solidFill>
              </a:rPr>
              <a:t>centrifugal instability</a:t>
            </a:r>
            <a:r>
              <a:rPr lang="en-US" altLang="zh-CN" sz="1600" dirty="0" smtClean="0"/>
              <a:t>)</a:t>
            </a:r>
          </a:p>
          <a:p>
            <a:pPr lvl="1" algn="just"/>
            <a:r>
              <a:rPr lang="en-US" altLang="zh-CN" sz="1600" dirty="0" smtClean="0"/>
              <a:t>Near inlet: high uncertainty due to </a:t>
            </a:r>
            <a:r>
              <a:rPr lang="en-US" altLang="zh-CN" sz="1600" dirty="0" smtClean="0">
                <a:solidFill>
                  <a:srgbClr val="669900"/>
                </a:solidFill>
              </a:rPr>
              <a:t>flow recirculation </a:t>
            </a:r>
            <a:r>
              <a:rPr lang="en-US" altLang="zh-CN" sz="1600" dirty="0" smtClean="0"/>
              <a:t>of gas core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83FB-7C5B-4467-9F24-EDDBFD779F65}" type="slidenum">
              <a:rPr lang="zh-CN" altLang="en-US" smtClean="0"/>
              <a:t>37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85555" y="3576395"/>
                <a:ext cx="56959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Figure</a:t>
                </a:r>
                <a:r>
                  <a:rPr lang="en-US" dirty="0" smtClean="0">
                    <a:latin typeface="Calibri" panose="020F0502020204030204" pitchFamily="34" charset="0"/>
                  </a:rPr>
                  <a:t>: Spatially-distributed UQ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-velocity and pressure</a:t>
                </a:r>
              </a:p>
              <a:p>
                <a:pPr algn="ctr"/>
                <a:r>
                  <a:rPr lang="en-US" dirty="0" smtClean="0">
                    <a:latin typeface="Calibri" panose="020F0502020204030204" pitchFamily="34" charset="0"/>
                  </a:rPr>
                  <a:t>(</a:t>
                </a:r>
                <a:r>
                  <a:rPr lang="en-US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blue</a:t>
                </a:r>
                <a:r>
                  <a:rPr lang="en-US" dirty="0" smtClean="0">
                    <a:latin typeface="Calibri" panose="020F0502020204030204" pitchFamily="34" charset="0"/>
                  </a:rPr>
                  <a:t>: certain; </a:t>
                </a:r>
                <a:r>
                  <a:rPr lang="en-US" dirty="0" smtClean="0">
                    <a:solidFill>
                      <a:srgbClr val="C5C000"/>
                    </a:solidFill>
                    <a:latin typeface="Calibri" panose="020F0502020204030204" pitchFamily="34" charset="0"/>
                  </a:rPr>
                  <a:t>yellow</a:t>
                </a:r>
                <a:r>
                  <a:rPr lang="en-US" dirty="0" smtClean="0">
                    <a:latin typeface="Calibri" panose="020F0502020204030204" pitchFamily="34" charset="0"/>
                  </a:rPr>
                  <a:t> / </a:t>
                </a:r>
                <a:r>
                  <a:rPr lang="en-US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red</a:t>
                </a:r>
                <a:r>
                  <a:rPr lang="en-US" dirty="0" smtClean="0">
                    <a:latin typeface="Calibri" panose="020F0502020204030204" pitchFamily="34" charset="0"/>
                  </a:rPr>
                  <a:t>: uncertain)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55" y="3576395"/>
                <a:ext cx="5695918" cy="646331"/>
              </a:xfrm>
              <a:prstGeom prst="rect">
                <a:avLst/>
              </a:prstGeom>
              <a:blipFill>
                <a:blip r:embed="rId2"/>
                <a:stretch>
                  <a:fillRect l="-964" t="-5660" r="-21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762000" y="1551826"/>
            <a:ext cx="7696200" cy="2075046"/>
            <a:chOff x="-2057400" y="788127"/>
            <a:chExt cx="13000538" cy="35052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45" b="48889"/>
            <a:stretch/>
          </p:blipFill>
          <p:spPr>
            <a:xfrm>
              <a:off x="-2057400" y="788127"/>
              <a:ext cx="6553200" cy="3505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333" r="4445"/>
            <a:stretch/>
          </p:blipFill>
          <p:spPr>
            <a:xfrm>
              <a:off x="4389938" y="1007661"/>
              <a:ext cx="6553200" cy="3200400"/>
            </a:xfrm>
            <a:prstGeom prst="rect">
              <a:avLst/>
            </a:prstGeom>
          </p:spPr>
        </p:pic>
      </p:grpSp>
      <p:sp>
        <p:nvSpPr>
          <p:cNvPr id="8" name="Oval 7"/>
          <p:cNvSpPr/>
          <p:nvPr/>
        </p:nvSpPr>
        <p:spPr>
          <a:xfrm>
            <a:off x="7040337" y="2160519"/>
            <a:ext cx="1219200" cy="76200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262428" y="2737512"/>
            <a:ext cx="749025" cy="76200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331824" y="2734178"/>
            <a:ext cx="749025" cy="76200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4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8" grpId="0" animBg="1"/>
      <p:bldP spid="13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06337" y="696063"/>
            <a:ext cx="5943600" cy="479822"/>
          </a:xfrm>
        </p:spPr>
        <p:txBody>
          <a:bodyPr/>
          <a:lstStyle/>
          <a:p>
            <a:r>
              <a:rPr lang="en-US" altLang="zh-CN" sz="3600" dirty="0" smtClean="0"/>
              <a:t>Computation time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83FB-7C5B-4467-9F24-EDDBFD779F65}" type="slidenum">
              <a:rPr lang="zh-CN" altLang="en-US" smtClean="0"/>
              <a:t>38</a:t>
            </a:fld>
            <a:endParaRPr lang="zh-CN" altLang="en-US" dirty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676400"/>
            <a:ext cx="8612412" cy="33899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5194126"/>
            <a:ext cx="6555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130X 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speed-up</a:t>
            </a:r>
            <a:r>
              <a:rPr lang="en-US" sz="2400" dirty="0" smtClean="0">
                <a:latin typeface="Calibri" panose="020F0502020204030204" pitchFamily="34" charset="0"/>
              </a:rPr>
              <a:t> over numerical simulations (LES)!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58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6400" y="549923"/>
            <a:ext cx="5943600" cy="479822"/>
          </a:xfrm>
        </p:spPr>
        <p:txBody>
          <a:bodyPr/>
          <a:lstStyle/>
          <a:p>
            <a:r>
              <a:rPr lang="en-US" altLang="zh-CN" sz="3600" dirty="0" smtClean="0"/>
              <a:t>Flow coupling extraction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83FB-7C5B-4467-9F24-EDDBFD779F65}" type="slidenum">
              <a:rPr lang="zh-CN" altLang="en-US" smtClean="0"/>
              <a:t>39</a:t>
            </a:fld>
            <a:endParaRPr lang="zh-CN" alt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r="555" b="20859"/>
          <a:stretch/>
        </p:blipFill>
        <p:spPr>
          <a:xfrm>
            <a:off x="588504" y="1295400"/>
            <a:ext cx="3869591" cy="266045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48985" y="1467608"/>
            <a:ext cx="3262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Centrifugal acceleration</a:t>
            </a:r>
            <a:r>
              <a:rPr lang="en-US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 circular flow momentum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56307" y="2063686"/>
            <a:ext cx="3262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Bernoulli’s </a:t>
            </a:r>
            <a:r>
              <a:rPr lang="en-US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equation</a:t>
            </a:r>
            <a:r>
              <a:rPr lang="en-US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relating fluid speed and pressure</a:t>
            </a:r>
          </a:p>
          <a:p>
            <a:endParaRPr lang="en-US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39242" y="3245715"/>
            <a:ext cx="32627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Conservation </a:t>
            </a:r>
            <a:r>
              <a:rPr lang="en-US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 </a:t>
            </a:r>
            <a:r>
              <a:rPr lang="en-US" b="1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momentum</a:t>
            </a:r>
            <a:endParaRPr lang="en-US" b="1" dirty="0">
              <a:solidFill>
                <a:srgbClr val="0070C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39243" y="2719911"/>
            <a:ext cx="326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0070C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2209800" y="1848608"/>
            <a:ext cx="2629295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45591" y="3810000"/>
            <a:ext cx="7963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Figure</a:t>
            </a:r>
            <a:r>
              <a:rPr lang="en-US" dirty="0" smtClean="0">
                <a:latin typeface="Calibri" panose="020F0502020204030204" pitchFamily="34" charset="0"/>
              </a:rPr>
              <a:t>: Selected couplings for all flow variables. Nodes represent CPOD expansion terms, and edges represent non-zero correlations.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597130" y="4428568"/>
                <a:ext cx="7693178" cy="1723824"/>
              </a:xfrm>
            </p:spPr>
            <p:txBody>
              <a:bodyPr/>
              <a:lstStyle/>
              <a:p>
                <a:r>
                  <a:rPr lang="en-US" sz="2200" dirty="0" smtClean="0"/>
                  <a:t>The strongest correlation group extracted by graphical LASSO (in 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red</a:t>
                </a:r>
                <a:r>
                  <a:rPr lang="en-US" sz="2200" dirty="0" smtClean="0"/>
                  <a:t>) connects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 smtClean="0"/>
                  <a:t>-,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200" dirty="0" smtClean="0"/>
                  <a:t>- velocity and pressure</a:t>
                </a:r>
              </a:p>
              <a:p>
                <a:r>
                  <a:rPr lang="en-US" sz="2200" dirty="0" smtClean="0"/>
                  <a:t>This is highly important for </a:t>
                </a:r>
                <a:r>
                  <a:rPr lang="en-US" sz="2200" dirty="0" smtClean="0">
                    <a:solidFill>
                      <a:srgbClr val="0070C0"/>
                    </a:solidFill>
                  </a:rPr>
                  <a:t>injector design</a:t>
                </a:r>
                <a:r>
                  <a:rPr lang="en-US" sz="2200" dirty="0" smtClean="0"/>
                  <a:t>: velocity perturbations can be </a:t>
                </a:r>
                <a:r>
                  <a:rPr lang="en-US" sz="2200" dirty="0" smtClean="0">
                    <a:solidFill>
                      <a:srgbClr val="0070C0"/>
                    </a:solidFill>
                  </a:rPr>
                  <a:t>used</a:t>
                </a:r>
                <a:r>
                  <a:rPr lang="en-US" sz="2200" dirty="0" smtClean="0"/>
                  <a:t> to </a:t>
                </a:r>
                <a:r>
                  <a:rPr lang="en-US" sz="2200" dirty="0" smtClean="0">
                    <a:solidFill>
                      <a:srgbClr val="0070C0"/>
                    </a:solidFill>
                  </a:rPr>
                  <a:t>control</a:t>
                </a:r>
                <a:r>
                  <a:rPr lang="en-US" sz="2200" dirty="0" smtClean="0"/>
                  <a:t> unsteady heat release (a by-product of pressure)</a:t>
                </a:r>
              </a:p>
            </p:txBody>
          </p:sp>
        </mc:Choice>
        <mc:Fallback xmlns="">
          <p:sp>
            <p:nvSpPr>
              <p:cNvPr id="15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7130" y="4428568"/>
                <a:ext cx="7693178" cy="1723824"/>
              </a:xfrm>
              <a:blipFill>
                <a:blip r:embed="rId3"/>
                <a:stretch>
                  <a:fillRect l="-1109" t="-2827" b="-13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726136" y="3124200"/>
            <a:ext cx="288602" cy="490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42760" y="2661204"/>
            <a:ext cx="3740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Equation of state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n-US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conservation of energy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687126" y="2485435"/>
            <a:ext cx="223654" cy="1044367"/>
          </a:xfrm>
          <a:prstGeom prst="line">
            <a:avLst/>
          </a:prstGeom>
          <a:ln w="4445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6" idx="1"/>
          </p:cNvCxnSpPr>
          <p:nvPr/>
        </p:nvCxnSpPr>
        <p:spPr>
          <a:xfrm flipH="1" flipV="1">
            <a:off x="2726136" y="3369624"/>
            <a:ext cx="2144309" cy="298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2667000" y="2971800"/>
            <a:ext cx="2172095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133603" y="2509365"/>
            <a:ext cx="2705492" cy="697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68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Some examples</a:t>
            </a:r>
            <a:endParaRPr lang="zh-CN" altLang="en-US" sz="3600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98" y="1600200"/>
            <a:ext cx="7773003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AC1C-7200-4EEB-AA72-F1341E38793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0200" y="601464"/>
            <a:ext cx="5943600" cy="479822"/>
          </a:xfrm>
        </p:spPr>
        <p:txBody>
          <a:bodyPr/>
          <a:lstStyle/>
          <a:p>
            <a:r>
              <a:rPr lang="en-US" altLang="zh-CN" sz="3600" dirty="0" smtClean="0"/>
              <a:t>Recap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2000" y="1262955"/>
            <a:ext cx="7772400" cy="4800600"/>
          </a:xfrm>
        </p:spPr>
        <p:txBody>
          <a:bodyPr>
            <a:normAutofit/>
          </a:bodyPr>
          <a:lstStyle/>
          <a:p>
            <a:r>
              <a:rPr lang="en-US" altLang="zh-CN" sz="2600" dirty="0" smtClean="0">
                <a:solidFill>
                  <a:schemeClr val="accent2"/>
                </a:solidFill>
              </a:rPr>
              <a:t>Emulation</a:t>
            </a:r>
            <a:r>
              <a:rPr lang="en-US" altLang="zh-CN" sz="2600" dirty="0" smtClean="0"/>
              <a:t>: Visually good </a:t>
            </a:r>
            <a:r>
              <a:rPr lang="en-US" altLang="zh-CN" sz="2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en-US" altLang="zh-CN" sz="2600" dirty="0" smtClean="0"/>
              <a:t>, and adequately captures </a:t>
            </a:r>
            <a:r>
              <a:rPr lang="en-US" altLang="zh-CN" sz="2600" dirty="0" smtClean="0">
                <a:solidFill>
                  <a:srgbClr val="669900"/>
                </a:solidFill>
              </a:rPr>
              <a:t>flow physics</a:t>
            </a:r>
            <a:r>
              <a:rPr lang="en-US" altLang="zh-CN" sz="2600" dirty="0" smtClean="0"/>
              <a:t> and </a:t>
            </a:r>
            <a:r>
              <a:rPr lang="en-US" altLang="zh-CN" sz="2600" dirty="0" smtClean="0">
                <a:solidFill>
                  <a:srgbClr val="669900"/>
                </a:solidFill>
              </a:rPr>
              <a:t>dynamics</a:t>
            </a:r>
          </a:p>
          <a:p>
            <a:r>
              <a:rPr lang="en-US" altLang="zh-CN" sz="2600" dirty="0" smtClean="0">
                <a:solidFill>
                  <a:schemeClr val="accent2"/>
                </a:solidFill>
              </a:rPr>
              <a:t>UQ: </a:t>
            </a:r>
            <a:r>
              <a:rPr lang="en-US" altLang="zh-CN" sz="2600" dirty="0" smtClean="0"/>
              <a:t>Emulator UQ not only </a:t>
            </a:r>
            <a:r>
              <a:rPr lang="en-US" altLang="zh-CN" sz="2600" dirty="0" smtClean="0">
                <a:solidFill>
                  <a:srgbClr val="669900"/>
                </a:solidFill>
              </a:rPr>
              <a:t>quantifies uncertainty</a:t>
            </a:r>
            <a:r>
              <a:rPr lang="en-US" altLang="zh-CN" sz="2600" dirty="0" smtClean="0"/>
              <a:t>, but also reveals important </a:t>
            </a:r>
            <a:r>
              <a:rPr lang="en-US" altLang="zh-CN" sz="2600" dirty="0" smtClean="0">
                <a:solidFill>
                  <a:srgbClr val="669900"/>
                </a:solidFill>
              </a:rPr>
              <a:t>flow instability</a:t>
            </a:r>
            <a:r>
              <a:rPr lang="en-US" altLang="zh-CN" sz="2600" dirty="0" smtClean="0"/>
              <a:t> structures</a:t>
            </a:r>
          </a:p>
          <a:p>
            <a:r>
              <a:rPr lang="en-US" altLang="zh-CN" sz="2600" dirty="0" smtClean="0">
                <a:solidFill>
                  <a:schemeClr val="accent2"/>
                </a:solidFill>
              </a:rPr>
              <a:t>Correlation extraction: </a:t>
            </a:r>
            <a:r>
              <a:rPr lang="en-US" altLang="zh-CN" sz="2600" dirty="0" smtClean="0"/>
              <a:t>Extracted network of correlated physical structures makes </a:t>
            </a:r>
            <a:r>
              <a:rPr lang="en-US" altLang="zh-CN" sz="2600" dirty="0" smtClean="0">
                <a:solidFill>
                  <a:srgbClr val="669900"/>
                </a:solidFill>
              </a:rPr>
              <a:t>physical sense </a:t>
            </a:r>
            <a:r>
              <a:rPr lang="en-US" altLang="zh-CN" sz="2600" dirty="0" smtClean="0"/>
              <a:t>for engineers </a:t>
            </a:r>
            <a:r>
              <a:rPr lang="en-US" altLang="zh-CN" sz="2600" dirty="0" smtClean="0">
                <a:solidFill>
                  <a:srgbClr val="00DA63"/>
                </a:solidFill>
                <a:sym typeface="Wingdings" panose="05000000000000000000" pitchFamily="2" charset="2"/>
              </a:rPr>
              <a:t></a:t>
            </a:r>
            <a:r>
              <a:rPr lang="en-US" altLang="zh-CN" sz="2600" dirty="0" smtClean="0">
                <a:sym typeface="Wingdings" panose="05000000000000000000" pitchFamily="2" charset="2"/>
              </a:rPr>
              <a:t>, useful for guiding </a:t>
            </a:r>
            <a:r>
              <a:rPr lang="en-US" altLang="zh-CN" sz="2600" dirty="0" smtClean="0">
                <a:solidFill>
                  <a:srgbClr val="669900"/>
                </a:solidFill>
                <a:sym typeface="Wingdings" panose="05000000000000000000" pitchFamily="2" charset="2"/>
              </a:rPr>
              <a:t>future investigations</a:t>
            </a:r>
            <a:endParaRPr lang="en-US" altLang="zh-CN" sz="2600" dirty="0" smtClean="0">
              <a:solidFill>
                <a:srgbClr val="669900"/>
              </a:solidFill>
            </a:endParaRPr>
          </a:p>
          <a:p>
            <a:pPr lvl="1"/>
            <a:endParaRPr lang="en-US" altLang="zh-CN" sz="26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83FB-7C5B-4467-9F24-EDDBFD779F65}" type="slidenum">
              <a:rPr lang="zh-CN" altLang="en-US" smtClean="0"/>
              <a:t>40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327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0200" y="601464"/>
            <a:ext cx="5943600" cy="479822"/>
          </a:xfrm>
        </p:spPr>
        <p:txBody>
          <a:bodyPr/>
          <a:lstStyle/>
          <a:p>
            <a:r>
              <a:rPr lang="en-US" altLang="zh-CN" sz="3600" dirty="0" smtClean="0"/>
              <a:t>Conclusion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265374"/>
            <a:ext cx="8077200" cy="3059226"/>
          </a:xfrm>
        </p:spPr>
        <p:txBody>
          <a:bodyPr>
            <a:normAutofit/>
          </a:bodyPr>
          <a:lstStyle/>
          <a:p>
            <a:r>
              <a:rPr lang="en-US" altLang="zh-CN" sz="2200" b="1" dirty="0" smtClean="0">
                <a:solidFill>
                  <a:srgbClr val="0070C0"/>
                </a:solidFill>
              </a:rPr>
              <a:t>Data-driven learning</a:t>
            </a:r>
            <a:r>
              <a:rPr lang="en-US" altLang="zh-CN" sz="2200" dirty="0" smtClean="0"/>
              <a:t> and </a:t>
            </a:r>
            <a:r>
              <a:rPr lang="en-US" altLang="zh-CN" sz="2200" b="1" dirty="0" smtClean="0">
                <a:solidFill>
                  <a:srgbClr val="669900"/>
                </a:solidFill>
              </a:rPr>
              <a:t>physical knowledge</a:t>
            </a:r>
            <a:r>
              <a:rPr lang="en-US" altLang="zh-CN" sz="2200" dirty="0" smtClean="0"/>
              <a:t> must go hand-in-hand for analytics:</a:t>
            </a:r>
          </a:p>
          <a:p>
            <a:pPr lvl="1"/>
            <a:r>
              <a:rPr lang="en-US" altLang="zh-CN" sz="1800" dirty="0" smtClean="0"/>
              <a:t>For engineering problems, </a:t>
            </a:r>
            <a:r>
              <a:rPr lang="en-US" altLang="zh-CN" sz="1800" dirty="0" smtClean="0">
                <a:solidFill>
                  <a:srgbClr val="0070C0"/>
                </a:solidFill>
              </a:rPr>
              <a:t>data</a:t>
            </a:r>
            <a:r>
              <a:rPr lang="en-US" altLang="zh-CN" sz="1800" dirty="0" smtClean="0"/>
              <a:t> should be incorporated with </a:t>
            </a:r>
            <a:r>
              <a:rPr lang="en-US" altLang="zh-CN" sz="1800" dirty="0" smtClean="0">
                <a:solidFill>
                  <a:srgbClr val="669900"/>
                </a:solidFill>
              </a:rPr>
              <a:t>physics</a:t>
            </a:r>
            <a:r>
              <a:rPr lang="en-US" altLang="zh-CN" sz="1800" dirty="0" smtClean="0"/>
              <a:t> to learn the “</a:t>
            </a:r>
            <a:r>
              <a:rPr lang="en-US" altLang="zh-CN" sz="1800" dirty="0" smtClean="0">
                <a:solidFill>
                  <a:srgbClr val="FF0000"/>
                </a:solidFill>
              </a:rPr>
              <a:t>truth</a:t>
            </a:r>
            <a:r>
              <a:rPr lang="en-US" altLang="zh-CN" sz="1800" dirty="0" smtClean="0"/>
              <a:t>” of the physical world.</a:t>
            </a:r>
          </a:p>
          <a:p>
            <a:r>
              <a:rPr lang="en-US" altLang="zh-CN" sz="2200" dirty="0" smtClean="0"/>
              <a:t>Here, we employed this thought process to construct an effective and useful </a:t>
            </a:r>
            <a:r>
              <a:rPr lang="en-US" altLang="zh-CN" sz="2200" dirty="0" smtClean="0">
                <a:solidFill>
                  <a:srgbClr val="0070C0"/>
                </a:solidFill>
              </a:rPr>
              <a:t>emulator</a:t>
            </a:r>
            <a:r>
              <a:rPr lang="en-US" altLang="zh-CN" sz="2200" dirty="0" smtClean="0"/>
              <a:t> for turbulent flows. </a:t>
            </a:r>
          </a:p>
          <a:p>
            <a:r>
              <a:rPr lang="en-US" altLang="zh-CN" sz="2200" dirty="0" smtClean="0"/>
              <a:t>This way of thinking can, and </a:t>
            </a:r>
            <a:r>
              <a:rPr lang="en-US" altLang="zh-CN" sz="2200" dirty="0" smtClean="0">
                <a:solidFill>
                  <a:srgbClr val="669900"/>
                </a:solidFill>
              </a:rPr>
              <a:t>should</a:t>
            </a:r>
            <a:r>
              <a:rPr lang="en-US" altLang="zh-CN" sz="2200" dirty="0" smtClean="0"/>
              <a:t>, be applied to all aspects of big-data analytics.</a:t>
            </a:r>
          </a:p>
          <a:p>
            <a:endParaRPr lang="en-US" altLang="zh-CN" sz="22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83FB-7C5B-4467-9F24-EDDBFD779F65}" type="slidenum">
              <a:rPr lang="zh-CN" altLang="en-US" smtClean="0"/>
              <a:t>41</a:t>
            </a:fld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18"/>
          <a:stretch/>
        </p:blipFill>
        <p:spPr>
          <a:xfrm>
            <a:off x="658252" y="1221117"/>
            <a:ext cx="1713035" cy="1192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34996" y="2808148"/>
            <a:ext cx="219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 Scientist</a:t>
            </a:r>
            <a:endParaRPr lang="en-US" sz="2400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8062" y="2808148"/>
            <a:ext cx="1617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Engineer</a:t>
            </a:r>
            <a:endParaRPr lang="en-US" sz="2400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0662" y="972647"/>
            <a:ext cx="4772025" cy="23050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7000" y="1313881"/>
            <a:ext cx="3795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Physics-driven modeling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43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Uncertainty Quantification (UQ)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>
            <a:noAutofit/>
          </a:bodyPr>
          <a:lstStyle/>
          <a:p>
            <a:pPr lvl="0" algn="just"/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</a:rPr>
              <a:t>The process of </a:t>
            </a:r>
            <a:r>
              <a:rPr lang="en-US" sz="2300" dirty="0">
                <a:solidFill>
                  <a:srgbClr val="0070C0"/>
                </a:solidFill>
                <a:latin typeface="Calibri" panose="020F0502020204030204" pitchFamily="34" charset="0"/>
              </a:rPr>
              <a:t>quantifying uncertainties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</a:rPr>
              <a:t>associated with model calculations of true physical QOIs, to account for important </a:t>
            </a:r>
            <a:r>
              <a:rPr lang="en-US" sz="2300" dirty="0">
                <a:solidFill>
                  <a:srgbClr val="00B050"/>
                </a:solidFill>
                <a:latin typeface="Calibri" panose="020F0502020204030204" pitchFamily="34" charset="0"/>
              </a:rPr>
              <a:t>sources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</a:rPr>
              <a:t> of uncertainty and quantifying the </a:t>
            </a:r>
            <a:r>
              <a:rPr lang="en-US" sz="2300" dirty="0">
                <a:solidFill>
                  <a:srgbClr val="00B050"/>
                </a:solidFill>
                <a:latin typeface="Calibri" panose="020F0502020204030204" pitchFamily="34" charset="0"/>
              </a:rPr>
              <a:t>contributions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</a:rPr>
              <a:t> of specific sources to the overall uncertainty.</a:t>
            </a:r>
          </a:p>
          <a:p>
            <a:pPr lvl="0" algn="just"/>
            <a:r>
              <a:rPr lang="en-US" altLang="zh-CN" sz="23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Major</a:t>
            </a:r>
            <a:r>
              <a:rPr lang="en-US" altLang="zh-CN" sz="23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2300" dirty="0">
                <a:solidFill>
                  <a:prstClr val="black"/>
                </a:solidFill>
                <a:latin typeface="Calibri" panose="020F0502020204030204" pitchFamily="34" charset="0"/>
              </a:rPr>
              <a:t>aspects: </a:t>
            </a:r>
          </a:p>
          <a:p>
            <a:pPr lvl="1" algn="just"/>
            <a:r>
              <a:rPr lang="en-US" altLang="zh-CN" sz="2300" dirty="0">
                <a:solidFill>
                  <a:prstClr val="black"/>
                </a:solidFill>
                <a:latin typeface="Calibri" panose="020F0502020204030204" pitchFamily="34" charset="0"/>
              </a:rPr>
              <a:t>Sensitivity analysis, emulation, construction of reduced models;</a:t>
            </a:r>
          </a:p>
          <a:p>
            <a:pPr lvl="1" algn="just"/>
            <a:r>
              <a:rPr lang="en-US" altLang="zh-CN" sz="2300" dirty="0">
                <a:solidFill>
                  <a:prstClr val="black"/>
                </a:solidFill>
                <a:latin typeface="Calibri" panose="020F0502020204030204" pitchFamily="34" charset="0"/>
              </a:rPr>
              <a:t>Forward propagation of input uncertainties through large-scale computational models;</a:t>
            </a:r>
          </a:p>
          <a:p>
            <a:pPr lvl="1" algn="just"/>
            <a:r>
              <a:rPr lang="en-US" altLang="zh-CN" sz="2300" dirty="0">
                <a:solidFill>
                  <a:prstClr val="black"/>
                </a:solidFill>
                <a:latin typeface="Calibri" panose="020F0502020204030204" pitchFamily="34" charset="0"/>
              </a:rPr>
              <a:t>Inverse problems and parameter estimation;</a:t>
            </a:r>
          </a:p>
          <a:p>
            <a:pPr lvl="1" algn="just"/>
            <a:r>
              <a:rPr lang="en-US" altLang="zh-CN" sz="2300" dirty="0">
                <a:solidFill>
                  <a:prstClr val="black"/>
                </a:solidFill>
                <a:latin typeface="Calibri" panose="020F0502020204030204" pitchFamily="34" charset="0"/>
              </a:rPr>
              <a:t>Quantifying model discrepancy/structural error;</a:t>
            </a:r>
          </a:p>
          <a:p>
            <a:pPr lvl="1" algn="just"/>
            <a:r>
              <a:rPr lang="en-US" altLang="zh-CN" sz="2300" dirty="0">
                <a:solidFill>
                  <a:prstClr val="black"/>
                </a:solidFill>
                <a:latin typeface="Calibri" panose="020F0502020204030204" pitchFamily="34" charset="0"/>
              </a:rPr>
              <a:t>Aggregating these various sources of uncertainty to estimate prediction uncertainty</a:t>
            </a:r>
            <a:r>
              <a:rPr lang="en-US" altLang="zh-CN" sz="23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endParaRPr lang="en-US" altLang="zh-CN" sz="23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AC1C-7200-4EEB-AA72-F1341E38793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4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Statistical Surrogate Model</a:t>
            </a:r>
            <a:endParaRPr lang="zh-CN" altLang="en-US" sz="3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696" y="1903264"/>
            <a:ext cx="2952328" cy="40011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 smtClean="0">
                <a:solidFill>
                  <a:prstClr val="black"/>
                </a:solidFill>
              </a:rPr>
              <a:t>prediction,  optimization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4" y="3176584"/>
            <a:ext cx="2088232" cy="70788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 smtClean="0">
                <a:solidFill>
                  <a:prstClr val="black"/>
                </a:solidFill>
              </a:rPr>
              <a:t>surrogate model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 smtClean="0">
                <a:solidFill>
                  <a:prstClr val="black"/>
                </a:solidFill>
              </a:rPr>
              <a:t>(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Kriging</a:t>
            </a:r>
            <a:r>
              <a:rPr lang="en-US" altLang="zh-CN" sz="2000" dirty="0" smtClean="0">
                <a:solidFill>
                  <a:prstClr val="black"/>
                </a:solidFill>
              </a:rPr>
              <a:t>)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1700" y="4829004"/>
            <a:ext cx="3096344" cy="101566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solidFill>
                  <a:prstClr val="black"/>
                </a:solidFill>
              </a:rPr>
              <a:t>c</a:t>
            </a:r>
            <a:r>
              <a:rPr lang="en-US" altLang="zh-CN" sz="2000" dirty="0" smtClean="0">
                <a:solidFill>
                  <a:prstClr val="black"/>
                </a:solidFill>
              </a:rPr>
              <a:t>omputer modeling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 smtClean="0">
                <a:solidFill>
                  <a:prstClr val="black"/>
                </a:solidFill>
              </a:rPr>
              <a:t>(finite-element simulation, large-eddy simulation)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8094" y="4829003"/>
            <a:ext cx="2659106" cy="70788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 smtClean="0">
                <a:solidFill>
                  <a:prstClr val="black"/>
                </a:solidFill>
              </a:rPr>
              <a:t>physical experiment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 smtClean="0">
                <a:solidFill>
                  <a:prstClr val="black"/>
                </a:solidFill>
              </a:rPr>
              <a:t>or observations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3013071" y="3884470"/>
            <a:ext cx="0" cy="94453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3613521" y="3871415"/>
            <a:ext cx="0" cy="957588"/>
          </a:xfrm>
          <a:prstGeom prst="straightConnector1">
            <a:avLst/>
          </a:prstGeom>
          <a:ln w="28575"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17894" y="4173238"/>
            <a:ext cx="217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dirty="0" smtClean="0">
                <a:solidFill>
                  <a:prstClr val="black"/>
                </a:solidFill>
                <a:latin typeface="Calibri"/>
              </a:rPr>
              <a:t>more FEA / LES runs </a:t>
            </a:r>
            <a:endParaRPr lang="zh-CN" alt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2" name="直接箭头连接符 21"/>
          <p:cNvCxnSpPr>
            <a:stCxn id="13" idx="0"/>
            <a:endCxn id="11" idx="3"/>
          </p:cNvCxnSpPr>
          <p:nvPr/>
        </p:nvCxnSpPr>
        <p:spPr>
          <a:xfrm flipH="1" flipV="1">
            <a:off x="4355976" y="3530527"/>
            <a:ext cx="2391671" cy="129847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11" idx="0"/>
            <a:endCxn id="10" idx="2"/>
          </p:cNvCxnSpPr>
          <p:nvPr/>
        </p:nvCxnSpPr>
        <p:spPr>
          <a:xfrm flipV="1">
            <a:off x="3311860" y="2303374"/>
            <a:ext cx="0" cy="87321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>
            <a:off x="2123728" y="2303374"/>
            <a:ext cx="0" cy="252562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AC1C-7200-4EEB-AA72-F1341E38793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36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Statistical Emulator (Surrogate) and UQ</a:t>
            </a:r>
            <a:endParaRPr lang="zh-CN" altLang="en-US" sz="3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696" y="1903264"/>
            <a:ext cx="2952328" cy="40011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 smtClean="0">
                <a:solidFill>
                  <a:prstClr val="black"/>
                </a:solidFill>
              </a:rPr>
              <a:t>prediction,  optimization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761" y="3422949"/>
            <a:ext cx="1841376" cy="40011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 smtClean="0">
                <a:solidFill>
                  <a:prstClr val="black"/>
                </a:solidFill>
              </a:rPr>
              <a:t>Emulator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1700" y="4829004"/>
            <a:ext cx="3096344" cy="40011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 smtClean="0">
                <a:solidFill>
                  <a:prstClr val="black"/>
                </a:solidFill>
              </a:rPr>
              <a:t>Simulator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8094" y="4829003"/>
            <a:ext cx="2659106" cy="70788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 smtClean="0">
                <a:solidFill>
                  <a:prstClr val="black"/>
                </a:solidFill>
              </a:rPr>
              <a:t>physical experiment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 smtClean="0">
                <a:solidFill>
                  <a:prstClr val="black"/>
                </a:solidFill>
              </a:rPr>
              <a:t>or observations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3013071" y="3823059"/>
            <a:ext cx="0" cy="100594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3613521" y="3823059"/>
            <a:ext cx="4373" cy="1005944"/>
          </a:xfrm>
          <a:prstGeom prst="straightConnector1">
            <a:avLst/>
          </a:prstGeom>
          <a:ln w="28575"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17894" y="4173238"/>
            <a:ext cx="224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dirty="0" smtClean="0">
                <a:solidFill>
                  <a:prstClr val="black"/>
                </a:solidFill>
                <a:latin typeface="Calibri"/>
              </a:rPr>
              <a:t>more FEA / LES runs </a:t>
            </a:r>
            <a:endParaRPr lang="zh-CN" alt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2" name="直接箭头连接符 21"/>
          <p:cNvCxnSpPr>
            <a:stCxn id="13" idx="0"/>
            <a:endCxn id="11" idx="3"/>
          </p:cNvCxnSpPr>
          <p:nvPr/>
        </p:nvCxnSpPr>
        <p:spPr>
          <a:xfrm flipH="1" flipV="1">
            <a:off x="4253137" y="3623004"/>
            <a:ext cx="2494510" cy="1205999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11" idx="0"/>
            <a:endCxn id="10" idx="2"/>
          </p:cNvCxnSpPr>
          <p:nvPr/>
        </p:nvCxnSpPr>
        <p:spPr>
          <a:xfrm flipH="1" flipV="1">
            <a:off x="3311860" y="2303374"/>
            <a:ext cx="20589" cy="1119575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>
            <a:off x="2123728" y="2303374"/>
            <a:ext cx="0" cy="252562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08721" y="258980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 smtClean="0">
                <a:solidFill>
                  <a:srgbClr val="FF0000"/>
                </a:solidFill>
                <a:latin typeface="Calibri"/>
              </a:rPr>
              <a:t>UQ</a:t>
            </a:r>
            <a:endParaRPr lang="zh-CN" altLang="en-US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91717" y="334586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 smtClean="0">
                <a:solidFill>
                  <a:srgbClr val="FF0000"/>
                </a:solidFill>
                <a:latin typeface="Calibri"/>
              </a:rPr>
              <a:t>UQ</a:t>
            </a:r>
            <a:endParaRPr lang="zh-CN" altLang="en-US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AC1C-7200-4EEB-AA72-F1341E38793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538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Example of Computer Simulation:</a:t>
            </a:r>
            <a:br>
              <a:rPr lang="en-US" sz="3600" dirty="0"/>
            </a:br>
            <a:r>
              <a:rPr lang="en-US" sz="3600" dirty="0" smtClean="0"/>
              <a:t>Injector design 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AC1C-7200-4EEB-AA72-F1341E38793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4847029" y="1428605"/>
            <a:ext cx="4144571" cy="3771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200" b="1" dirty="0" smtClean="0">
                <a:solidFill>
                  <a:srgbClr val="0070C0"/>
                </a:solidFill>
              </a:rPr>
              <a:t>Configuration:</a:t>
            </a:r>
          </a:p>
          <a:p>
            <a:r>
              <a:rPr lang="en-US" altLang="zh-CN" sz="2200" dirty="0" smtClean="0"/>
              <a:t>Open-ended </a:t>
            </a:r>
            <a:r>
              <a:rPr lang="en-US" altLang="zh-CN" sz="2200" dirty="0"/>
              <a:t>swirl-type monopropellant injector design </a:t>
            </a:r>
            <a:r>
              <a:rPr lang="en-US" altLang="zh-CN" sz="2200" dirty="0" smtClean="0"/>
              <a:t>used in thermal engines (</a:t>
            </a:r>
            <a:r>
              <a:rPr lang="en-US" altLang="zh-CN" sz="2200" dirty="0" err="1" smtClean="0"/>
              <a:t>Zong</a:t>
            </a:r>
            <a:r>
              <a:rPr lang="en-US" altLang="zh-CN" sz="2200" dirty="0" smtClean="0"/>
              <a:t> and </a:t>
            </a:r>
            <a:r>
              <a:rPr lang="en-US" altLang="zh-CN" sz="2200" dirty="0"/>
              <a:t>Yang, 2008</a:t>
            </a:r>
            <a:r>
              <a:rPr lang="en-US" altLang="zh-CN" sz="2200" dirty="0" smtClean="0"/>
              <a:t>)</a:t>
            </a:r>
          </a:p>
          <a:p>
            <a:r>
              <a:rPr lang="en-US" altLang="zh-CN" sz="2200" dirty="0" smtClean="0">
                <a:solidFill>
                  <a:srgbClr val="669900"/>
                </a:solidFill>
              </a:rPr>
              <a:t>Liquid oxygen</a:t>
            </a:r>
            <a:r>
              <a:rPr lang="en-US" altLang="zh-CN" sz="2200" dirty="0" smtClean="0">
                <a:solidFill>
                  <a:srgbClr val="0070C0"/>
                </a:solidFill>
              </a:rPr>
              <a:t> </a:t>
            </a:r>
            <a:r>
              <a:rPr lang="en-US" altLang="zh-CN" sz="2200" dirty="0" smtClean="0"/>
              <a:t>(</a:t>
            </a:r>
            <a:r>
              <a:rPr lang="en-US" altLang="zh-CN" sz="2200" dirty="0" err="1" smtClean="0">
                <a:solidFill>
                  <a:srgbClr val="669900"/>
                </a:solidFill>
              </a:rPr>
              <a:t>LOx</a:t>
            </a:r>
            <a:r>
              <a:rPr lang="en-US" altLang="zh-CN" sz="2200" dirty="0" smtClean="0"/>
              <a:t>, at 120 K) is delivered into a gaseous environment (at 300 K)</a:t>
            </a:r>
          </a:p>
          <a:p>
            <a:r>
              <a:rPr lang="en-US" altLang="zh-CN" sz="2200" dirty="0" smtClean="0"/>
              <a:t>Velocity and angle of </a:t>
            </a:r>
            <a:r>
              <a:rPr lang="en-US" altLang="zh-CN" sz="2200" dirty="0" err="1" smtClean="0"/>
              <a:t>LOx</a:t>
            </a:r>
            <a:r>
              <a:rPr lang="en-US" altLang="zh-CN" sz="2200" dirty="0" smtClean="0"/>
              <a:t> input allow for </a:t>
            </a:r>
            <a:r>
              <a:rPr lang="en-US" altLang="zh-CN" sz="2200" dirty="0" smtClean="0">
                <a:solidFill>
                  <a:srgbClr val="669900"/>
                </a:solidFill>
              </a:rPr>
              <a:t>adequate mixing </a:t>
            </a:r>
            <a:r>
              <a:rPr lang="en-US" altLang="zh-CN" sz="2200" dirty="0" smtClean="0"/>
              <a:t>of fuel and oxidizer</a:t>
            </a:r>
            <a:endParaRPr lang="en-US" altLang="zh-CN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8" y="1656159"/>
            <a:ext cx="4648552" cy="2372766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01"/>
          <a:stretch/>
        </p:blipFill>
        <p:spPr bwMode="auto">
          <a:xfrm>
            <a:off x="298177" y="4114800"/>
            <a:ext cx="4273823" cy="130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333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Example of Computer Simulation:</a:t>
            </a:r>
            <a:br>
              <a:rPr lang="en-US" sz="3600" dirty="0"/>
            </a:br>
            <a:r>
              <a:rPr lang="en-US" sz="3600" dirty="0" smtClean="0"/>
              <a:t>Injector design 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AC1C-7200-4EEB-AA72-F1341E387930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724400" y="1612464"/>
                <a:ext cx="4269922" cy="377190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US" altLang="zh-CN" sz="2200" b="1" dirty="0" smtClean="0">
                    <a:solidFill>
                      <a:srgbClr val="0070C0"/>
                    </a:solidFill>
                  </a:rPr>
                  <a:t>Design parameters:</a:t>
                </a:r>
                <a:endParaRPr lang="en-US" altLang="zh-CN" sz="2200" b="1" dirty="0">
                  <a:solidFill>
                    <a:srgbClr val="0070C0"/>
                  </a:solidFill>
                </a:endParaRPr>
              </a:p>
              <a:p>
                <a:pPr algn="just"/>
                <a:r>
                  <a:rPr lang="en-US" altLang="zh-CN" sz="2200" dirty="0"/>
                  <a:t>Injector length (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sz="2200" dirty="0"/>
                  <a:t>)</a:t>
                </a:r>
              </a:p>
              <a:p>
                <a:pPr algn="just"/>
                <a:r>
                  <a:rPr lang="en-US" altLang="zh-CN" sz="2200" dirty="0"/>
                  <a:t>Nozzle radius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200" dirty="0"/>
                  <a:t>)</a:t>
                </a:r>
              </a:p>
              <a:p>
                <a:pPr algn="just"/>
                <a:r>
                  <a:rPr lang="en-US" altLang="zh-CN" sz="2200" dirty="0"/>
                  <a:t>Inlet diameter (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zh-CN" sz="2200" dirty="0"/>
                  <a:t>)</a:t>
                </a:r>
                <a:endParaRPr lang="zh-CN" altLang="en-US" sz="2200" dirty="0"/>
              </a:p>
              <a:p>
                <a:pPr algn="just"/>
                <a:r>
                  <a:rPr lang="en-US" altLang="zh-CN" sz="2200" dirty="0"/>
                  <a:t>Injection angle (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sz="2200" dirty="0"/>
                  <a:t>)</a:t>
                </a:r>
                <a:endParaRPr lang="zh-CN" altLang="en-US" sz="2200" dirty="0"/>
              </a:p>
              <a:p>
                <a:pPr algn="just"/>
                <a:r>
                  <a:rPr lang="en-US" altLang="zh-CN" sz="2200" dirty="0"/>
                  <a:t>Distance between inlet and headend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2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sz="2200" dirty="0" smtClean="0"/>
                  <a:t>)</a:t>
                </a:r>
              </a:p>
              <a:p>
                <a:pPr marL="0" indent="0" algn="just">
                  <a:buNone/>
                </a:pPr>
                <a:r>
                  <a:rPr lang="en-US" altLang="zh-CN" sz="2200" b="1" dirty="0" smtClean="0">
                    <a:solidFill>
                      <a:srgbClr val="0070C0"/>
                    </a:solidFill>
                  </a:rPr>
                  <a:t>Purpose:</a:t>
                </a:r>
              </a:p>
              <a:p>
                <a:pPr algn="just"/>
                <a:r>
                  <a:rPr lang="en-US" altLang="zh-CN" sz="2200" dirty="0" smtClean="0"/>
                  <a:t>Evaluate the effect of </a:t>
                </a:r>
                <a:r>
                  <a:rPr lang="en-US" altLang="zh-CN" sz="2200" dirty="0" smtClean="0">
                    <a:solidFill>
                      <a:srgbClr val="669900"/>
                    </a:solidFill>
                  </a:rPr>
                  <a:t>design parameters </a:t>
                </a:r>
                <a:r>
                  <a:rPr lang="en-US" altLang="zh-CN" sz="2200" dirty="0" smtClean="0"/>
                  <a:t>on the mixing performance of fuel and oxidizer</a:t>
                </a:r>
                <a:endParaRPr lang="zh-CN" altLang="en-US" sz="2200" dirty="0"/>
              </a:p>
            </p:txBody>
          </p:sp>
        </mc:Choice>
        <mc:Fallback xmlns="">
          <p:sp>
            <p:nvSpPr>
              <p:cNvPr id="8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24400" y="1612464"/>
                <a:ext cx="4269922" cy="3771900"/>
              </a:xfrm>
              <a:blipFill>
                <a:blip r:embed="rId2"/>
                <a:stretch>
                  <a:fillRect l="-1857" t="-1133" r="-1857" b="-16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8" y="1656159"/>
            <a:ext cx="4648552" cy="2372766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01"/>
          <a:stretch/>
        </p:blipFill>
        <p:spPr bwMode="auto">
          <a:xfrm>
            <a:off x="298177" y="4114800"/>
            <a:ext cx="4273823" cy="130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128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21996</TotalTime>
  <Words>2241</Words>
  <Application>Microsoft Office PowerPoint</Application>
  <PresentationFormat>On-screen Show (4:3)</PresentationFormat>
  <Paragraphs>345</Paragraphs>
  <Slides>41</Slides>
  <Notes>1</Notes>
  <HiddenSlides>0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Cambria Math</vt:lpstr>
      <vt:lpstr>Segoe UI</vt:lpstr>
      <vt:lpstr>Wingdings</vt:lpstr>
      <vt:lpstr>Default Design</vt:lpstr>
      <vt:lpstr>Bitmap Image</vt:lpstr>
      <vt:lpstr>Spatial-temporal kriging and Navier-Stokes equations: a prominent example of physics-based analytics</vt:lpstr>
      <vt:lpstr>PowerPoint Presentation</vt:lpstr>
      <vt:lpstr>Why computer experiments?</vt:lpstr>
      <vt:lpstr>Some examples</vt:lpstr>
      <vt:lpstr>Uncertainty Quantification (UQ)</vt:lpstr>
      <vt:lpstr>Statistical Surrogate Model</vt:lpstr>
      <vt:lpstr>Statistical Emulator (Surrogate) and UQ</vt:lpstr>
      <vt:lpstr>Example of Computer Simulation: Injector design </vt:lpstr>
      <vt:lpstr>Example of Computer Simulation: Injector design </vt:lpstr>
      <vt:lpstr>Large-Eddy Simulation output</vt:lpstr>
      <vt:lpstr>Governing PDEs: Navier-Stokes</vt:lpstr>
      <vt:lpstr>Governing PDEs: Chemistry</vt:lpstr>
      <vt:lpstr>Large and small eddies</vt:lpstr>
      <vt:lpstr>Large-Eddy Simulation (LES)</vt:lpstr>
      <vt:lpstr>Why data analytics?</vt:lpstr>
      <vt:lpstr>Gaussian Process modeling (Kriging)</vt:lpstr>
      <vt:lpstr>Kriging predictor</vt:lpstr>
      <vt:lpstr>Kriging as Interpolator and Predictor</vt:lpstr>
      <vt:lpstr>Spatio-temporal Kriging</vt:lpstr>
      <vt:lpstr>Physics elicitation</vt:lpstr>
      <vt:lpstr>Jet-Swirl dichotomy</vt:lpstr>
      <vt:lpstr>Jet-Swirl dichotomy</vt:lpstr>
      <vt:lpstr>Jet-Swirl dichotomy</vt:lpstr>
      <vt:lpstr>Treed GP emulator</vt:lpstr>
      <vt:lpstr>Karhunen-Loève expansion</vt:lpstr>
      <vt:lpstr>Using the KL-expansion in emulation </vt:lpstr>
      <vt:lpstr>Common POD (CPOD)</vt:lpstr>
      <vt:lpstr>Time-independent emulator</vt:lpstr>
      <vt:lpstr>Model specification</vt:lpstr>
      <vt:lpstr>Co-Kriging or not?</vt:lpstr>
      <vt:lpstr>Sparsity and physics extraction</vt:lpstr>
      <vt:lpstr>Graph estimation</vt:lpstr>
      <vt:lpstr>Emulation results – density</vt:lpstr>
      <vt:lpstr>Emulation results – pressure</vt:lpstr>
      <vt:lpstr>Emulation results – temperature</vt:lpstr>
      <vt:lpstr>Emulation results – temperature</vt:lpstr>
      <vt:lpstr>Uncertainty Quantification</vt:lpstr>
      <vt:lpstr>Computation time</vt:lpstr>
      <vt:lpstr>Flow coupling extraction</vt:lpstr>
      <vt:lpstr>Recap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Adjustments to Engineering Models</dc:title>
  <dc:creator>roshan</dc:creator>
  <cp:lastModifiedBy>Mak, Simon Tsz Fung</cp:lastModifiedBy>
  <cp:revision>545</cp:revision>
  <cp:lastPrinted>2016-05-21T17:54:36Z</cp:lastPrinted>
  <dcterms:created xsi:type="dcterms:W3CDTF">2007-08-04T11:59:48Z</dcterms:created>
  <dcterms:modified xsi:type="dcterms:W3CDTF">2019-05-15T18:55:40Z</dcterms:modified>
</cp:coreProperties>
</file>